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1.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2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6.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5.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36.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3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9.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4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4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42.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44.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4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4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4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49.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50.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51.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52.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53.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54.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55.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56.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57.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Override PartName="/ppt/charts/chart21.xml" ContentType="application/vnd.openxmlformats-officedocument.drawingml.chart+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ppt/charts/chart31.xml" ContentType="application/vnd.openxmlformats-officedocument.drawingml.chart+xml"/>
  <Override PartName="/ppt/theme/themeOverride28.xml" ContentType="application/vnd.openxmlformats-officedocument.themeOverride+xml"/>
  <Override PartName="/ppt/charts/chart32.xml" ContentType="application/vnd.openxmlformats-officedocument.drawingml.chart+xml"/>
  <Override PartName="/ppt/theme/themeOverride29.xml" ContentType="application/vnd.openxmlformats-officedocument.themeOverride+xml"/>
  <Override PartName="/ppt/charts/chart33.xml" ContentType="application/vnd.openxmlformats-officedocument.drawingml.chart+xml"/>
  <Override PartName="/ppt/theme/themeOverride30.xml" ContentType="application/vnd.openxmlformats-officedocument.themeOverride+xml"/>
  <Override PartName="/ppt/charts/chart34.xml" ContentType="application/vnd.openxmlformats-officedocument.drawingml.chart+xml"/>
  <Override PartName="/ppt/theme/themeOverride31.xml" ContentType="application/vnd.openxmlformats-officedocument.themeOverride+xml"/>
  <Override PartName="/ppt/charts/chart35.xml" ContentType="application/vnd.openxmlformats-officedocument.drawingml.chart+xml"/>
  <Override PartName="/ppt/theme/themeOverride32.xml" ContentType="application/vnd.openxmlformats-officedocument.themeOverride+xml"/>
  <Override PartName="/ppt/charts/chart36.xml" ContentType="application/vnd.openxmlformats-officedocument.drawingml.chart+xml"/>
  <Override PartName="/ppt/theme/themeOverride33.xml" ContentType="application/vnd.openxmlformats-officedocument.themeOverride+xml"/>
  <Override PartName="/ppt/charts/chart37.xml" ContentType="application/vnd.openxmlformats-officedocument.drawingml.chart+xml"/>
  <Override PartName="/ppt/theme/themeOverride34.xml" ContentType="application/vnd.openxmlformats-officedocument.themeOverride+xml"/>
  <Override PartName="/ppt/charts/chart38.xml" ContentType="application/vnd.openxmlformats-officedocument.drawingml.chart+xml"/>
  <Override PartName="/ppt/theme/themeOverride35.xml" ContentType="application/vnd.openxmlformats-officedocument.themeOverride+xml"/>
  <Override PartName="/ppt/charts/chart39.xml" ContentType="application/vnd.openxmlformats-officedocument.drawingml.chart+xml"/>
  <Override PartName="/ppt/theme/themeOverride36.xml" ContentType="application/vnd.openxmlformats-officedocument.themeOverride+xml"/>
  <Override PartName="/ppt/charts/chart40.xml" ContentType="application/vnd.openxmlformats-officedocument.drawingml.chart+xml"/>
  <Override PartName="/ppt/theme/themeOverride37.xml" ContentType="application/vnd.openxmlformats-officedocument.themeOverride+xml"/>
  <Override PartName="/ppt/charts/chart41.xml" ContentType="application/vnd.openxmlformats-officedocument.drawingml.chart+xml"/>
  <Override PartName="/ppt/theme/themeOverride38.xml" ContentType="application/vnd.openxmlformats-officedocument.themeOverride+xml"/>
  <Override PartName="/ppt/charts/chart42.xml" ContentType="application/vnd.openxmlformats-officedocument.drawingml.chart+xml"/>
  <Override PartName="/ppt/theme/themeOverride39.xml" ContentType="application/vnd.openxmlformats-officedocument.themeOverride+xml"/>
  <Override PartName="/ppt/charts/chart43.xml" ContentType="application/vnd.openxmlformats-officedocument.drawingml.chart+xml"/>
  <Override PartName="/ppt/theme/themeOverride40.xml" ContentType="application/vnd.openxmlformats-officedocument.themeOverride+xml"/>
  <Override PartName="/ppt/charts/chart44.xml" ContentType="application/vnd.openxmlformats-officedocument.drawingml.chart+xml"/>
  <Override PartName="/ppt/charts/chart45.xml" ContentType="application/vnd.openxmlformats-officedocument.drawingml.chart+xml"/>
  <Override PartName="/ppt/theme/themeOverride41.xml" ContentType="application/vnd.openxmlformats-officedocument.themeOverride+xml"/>
  <Override PartName="/ppt/charts/chart46.xml" ContentType="application/vnd.openxmlformats-officedocument.drawingml.chart+xml"/>
  <Override PartName="/ppt/theme/themeOverride42.xml" ContentType="application/vnd.openxmlformats-officedocument.themeOverride+xml"/>
  <Override PartName="/ppt/charts/chart47.xml" ContentType="application/vnd.openxmlformats-officedocument.drawingml.chart+xml"/>
  <Override PartName="/ppt/theme/themeOverride43.xml" ContentType="application/vnd.openxmlformats-officedocument.themeOverride+xml"/>
  <Override PartName="/ppt/charts/chart48.xml" ContentType="application/vnd.openxmlformats-officedocument.drawingml.chart+xml"/>
  <Override PartName="/ppt/theme/themeOverride44.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theme/themeOverride45.xml" ContentType="application/vnd.openxmlformats-officedocument.themeOverride+xml"/>
  <Override PartName="/ppt/charts/chart51.xml" ContentType="application/vnd.openxmlformats-officedocument.drawingml.chart+xml"/>
  <Override PartName="/ppt/charts/chart52.xml" ContentType="application/vnd.openxmlformats-officedocument.drawingml.chart+xml"/>
  <Override PartName="/ppt/theme/themeOverride46.xml" ContentType="application/vnd.openxmlformats-officedocument.themeOverride+xml"/>
  <Override PartName="/ppt/charts/chart53.xml" ContentType="application/vnd.openxmlformats-officedocument.drawingml.chart+xml"/>
  <Override PartName="/ppt/theme/themeOverride47.xml" ContentType="application/vnd.openxmlformats-officedocument.themeOverride+xml"/>
  <Override PartName="/ppt/charts/chart54.xml" ContentType="application/vnd.openxmlformats-officedocument.drawingml.chart+xml"/>
  <Override PartName="/ppt/theme/themeOverride48.xml" ContentType="application/vnd.openxmlformats-officedocument.themeOverride+xml"/>
  <Override PartName="/ppt/charts/chart55.xml" ContentType="application/vnd.openxmlformats-officedocument.drawingml.chart+xml"/>
  <Override PartName="/ppt/theme/themeOverride49.xml" ContentType="application/vnd.openxmlformats-officedocument.themeOverride+xml"/>
  <Override PartName="/ppt/charts/chart56.xml" ContentType="application/vnd.openxmlformats-officedocument.drawingml.chart+xml"/>
  <Override PartName="/ppt/theme/themeOverride50.xml" ContentType="application/vnd.openxmlformats-officedocument.themeOverride+xml"/>
  <Override PartName="/ppt/charts/chart57.xml" ContentType="application/vnd.openxmlformats-officedocument.drawingml.chart+xml"/>
  <Override PartName="/ppt/theme/themeOverride51.xml" ContentType="application/vnd.openxmlformats-officedocument.themeOverride+xml"/>
  <Override PartName="/ppt/charts/chart58.xml" ContentType="application/vnd.openxmlformats-officedocument.drawingml.chart+xml"/>
  <Override PartName="/ppt/theme/themeOverride52.xml" ContentType="application/vnd.openxmlformats-officedocument.themeOverride+xml"/>
  <Override PartName="/ppt/charts/chart59.xml" ContentType="application/vnd.openxmlformats-officedocument.drawingml.chart+xml"/>
  <Override PartName="/ppt/theme/themeOverride53.xml" ContentType="application/vnd.openxmlformats-officedocument.themeOverride+xml"/>
  <Override PartName="/ppt/charts/chart60.xml" ContentType="application/vnd.openxmlformats-officedocument.drawingml.chart+xml"/>
  <Override PartName="/ppt/theme/themeOverride54.xml" ContentType="application/vnd.openxmlformats-officedocument.themeOverride+xml"/>
  <Override PartName="/ppt/charts/chart61.xml" ContentType="application/vnd.openxmlformats-officedocument.drawingml.chart+xml"/>
  <Override PartName="/ppt/theme/themeOverride55.xml" ContentType="application/vnd.openxmlformats-officedocument.themeOverride+xml"/>
  <Override PartName="/ppt/charts/chart62.xml" ContentType="application/vnd.openxmlformats-officedocument.drawingml.chart+xml"/>
  <Override PartName="/ppt/theme/themeOverride56.xml" ContentType="application/vnd.openxmlformats-officedocument.themeOverride+xml"/>
  <Override PartName="/ppt/charts/chart63.xml" ContentType="application/vnd.openxmlformats-officedocument.drawingml.chart+xml"/>
  <Override PartName="/ppt/theme/themeOverride57.xml" ContentType="application/vnd.openxmlformats-officedocument.themeOverride+xml"/>
  <Override PartName="/ppt/charts/chart64.xml" ContentType="application/vnd.openxmlformats-officedocument.drawingml.chart+xml"/>
  <Override PartName="/ppt/theme/themeOverride58.xml" ContentType="application/vnd.openxmlformats-officedocument.themeOverride+xml"/>
  <Override PartName="/ppt/charts/chart65.xml" ContentType="application/vnd.openxmlformats-officedocument.drawingml.chart+xml"/>
  <Override PartName="/ppt/theme/themeOverride59.xml" ContentType="application/vnd.openxmlformats-officedocument.themeOverride+xml"/>
  <Override PartName="/ppt/charts/chart66.xml" ContentType="application/vnd.openxmlformats-officedocument.drawingml.chart+xml"/>
  <Override PartName="/ppt/theme/themeOverride60.xml" ContentType="application/vnd.openxmlformats-officedocument.themeOverride+xml"/>
  <Override PartName="/ppt/charts/chart67.xml" ContentType="application/vnd.openxmlformats-officedocument.drawingml.chart+xml"/>
  <Override PartName="/ppt/theme/themeOverride61.xml" ContentType="application/vnd.openxmlformats-officedocument.themeOverride+xml"/>
  <Override PartName="/ppt/charts/chart68.xml" ContentType="application/vnd.openxmlformats-officedocument.drawingml.chart+xml"/>
  <Override PartName="/ppt/theme/themeOverride62.xml" ContentType="application/vnd.openxmlformats-officedocument.themeOverride+xml"/>
  <Override PartName="/ppt/charts/chart69.xml" ContentType="application/vnd.openxmlformats-officedocument.drawingml.chart+xml"/>
  <Override PartName="/ppt/theme/themeOverride63.xml" ContentType="application/vnd.openxmlformats-officedocument.themeOverride+xml"/>
  <Override PartName="/ppt/charts/chart70.xml" ContentType="application/vnd.openxmlformats-officedocument.drawingml.chart+xml"/>
  <Override PartName="/ppt/theme/themeOverride64.xml" ContentType="application/vnd.openxmlformats-officedocument.themeOverride+xml"/>
  <Override PartName="/ppt/charts/chart71.xml" ContentType="application/vnd.openxmlformats-officedocument.drawingml.chart+xml"/>
  <Override PartName="/ppt/theme/themeOverride65.xml" ContentType="application/vnd.openxmlformats-officedocument.themeOverride+xml"/>
  <Override PartName="/ppt/charts/chart72.xml" ContentType="application/vnd.openxmlformats-officedocument.drawingml.chart+xml"/>
  <Override PartName="/ppt/theme/themeOverride66.xml" ContentType="application/vnd.openxmlformats-officedocument.themeOverride+xml"/>
  <Override PartName="/ppt/charts/chart73.xml" ContentType="application/vnd.openxmlformats-officedocument.drawingml.chart+xml"/>
  <Override PartName="/ppt/theme/themeOverride67.xml" ContentType="application/vnd.openxmlformats-officedocument.themeOverride+xml"/>
  <Override PartName="/ppt/charts/chart74.xml" ContentType="application/vnd.openxmlformats-officedocument.drawingml.chart+xml"/>
  <Override PartName="/ppt/theme/themeOverride68.xml" ContentType="application/vnd.openxmlformats-officedocument.themeOverride+xml"/>
  <Override PartName="/ppt/charts/chart75.xml" ContentType="application/vnd.openxmlformats-officedocument.drawingml.chart+xml"/>
  <Override PartName="/ppt/theme/themeOverride69.xml" ContentType="application/vnd.openxmlformats-officedocument.themeOverride+xml"/>
  <Override PartName="/ppt/charts/chart76.xml" ContentType="application/vnd.openxmlformats-officedocument.drawingml.chart+xml"/>
  <Override PartName="/ppt/theme/themeOverride70.xml" ContentType="application/vnd.openxmlformats-officedocument.themeOverride+xml"/>
  <Override PartName="/ppt/charts/chart77.xml" ContentType="application/vnd.openxmlformats-officedocument.drawingml.chart+xml"/>
  <Override PartName="/ppt/theme/themeOverride71.xml" ContentType="application/vnd.openxmlformats-officedocument.themeOverride+xml"/>
  <Override PartName="/ppt/charts/chart78.xml" ContentType="application/vnd.openxmlformats-officedocument.drawingml.chart+xml"/>
  <Override PartName="/ppt/theme/themeOverride72.xml" ContentType="application/vnd.openxmlformats-officedocument.themeOverride+xml"/>
  <Override PartName="/ppt/charts/chart79.xml" ContentType="application/vnd.openxmlformats-officedocument.drawingml.chart+xml"/>
  <Override PartName="/ppt/theme/themeOverride73.xml" ContentType="application/vnd.openxmlformats-officedocument.themeOverride+xml"/>
  <Override PartName="/ppt/charts/chart80.xml" ContentType="application/vnd.openxmlformats-officedocument.drawingml.chart+xml"/>
  <Override PartName="/ppt/theme/themeOverride74.xml" ContentType="application/vnd.openxmlformats-officedocument.themeOverride+xml"/>
  <Override PartName="/ppt/charts/chart81.xml" ContentType="application/vnd.openxmlformats-officedocument.drawingml.chart+xml"/>
  <Override PartName="/ppt/theme/themeOverride75.xml" ContentType="application/vnd.openxmlformats-officedocument.themeOverride+xml"/>
  <Override PartName="/ppt/charts/chart82.xml" ContentType="application/vnd.openxmlformats-officedocument.drawingml.chart+xml"/>
  <Override PartName="/ppt/theme/themeOverride76.xml" ContentType="application/vnd.openxmlformats-officedocument.themeOverride+xml"/>
  <Override PartName="/ppt/charts/chart83.xml" ContentType="application/vnd.openxmlformats-officedocument.drawingml.chart+xml"/>
  <Override PartName="/ppt/theme/themeOverride77.xml" ContentType="application/vnd.openxmlformats-officedocument.themeOverride+xml"/>
  <Override PartName="/ppt/charts/chart84.xml" ContentType="application/vnd.openxmlformats-officedocument.drawingml.chart+xml"/>
  <Override PartName="/ppt/theme/themeOverride78.xml" ContentType="application/vnd.openxmlformats-officedocument.themeOverride+xml"/>
  <Override PartName="/ppt/charts/chart85.xml" ContentType="application/vnd.openxmlformats-officedocument.drawingml.chart+xml"/>
  <Override PartName="/ppt/theme/themeOverride79.xml" ContentType="application/vnd.openxmlformats-officedocument.themeOverride+xml"/>
  <Override PartName="/ppt/charts/chart86.xml" ContentType="application/vnd.openxmlformats-officedocument.drawingml.chart+xml"/>
  <Override PartName="/ppt/theme/themeOverride80.xml" ContentType="application/vnd.openxmlformats-officedocument.themeOverride+xml"/>
  <Override PartName="/ppt/charts/chart87.xml" ContentType="application/vnd.openxmlformats-officedocument.drawingml.chart+xml"/>
  <Override PartName="/ppt/theme/themeOverride81.xml" ContentType="application/vnd.openxmlformats-officedocument.themeOverride+xml"/>
  <Override PartName="/ppt/charts/chart88.xml" ContentType="application/vnd.openxmlformats-officedocument.drawingml.chart+xml"/>
  <Override PartName="/ppt/theme/themeOverride82.xml" ContentType="application/vnd.openxmlformats-officedocument.themeOverride+xml"/>
  <Override PartName="/ppt/charts/chart89.xml" ContentType="application/vnd.openxmlformats-officedocument.drawingml.chart+xml"/>
  <Override PartName="/ppt/theme/themeOverride83.xml" ContentType="application/vnd.openxmlformats-officedocument.themeOverride+xml"/>
  <Override PartName="/ppt/charts/chart90.xml" ContentType="application/vnd.openxmlformats-officedocument.drawingml.chart+xml"/>
  <Override PartName="/ppt/theme/themeOverride84.xml" ContentType="application/vnd.openxmlformats-officedocument.themeOverride+xml"/>
  <Override PartName="/ppt/charts/chart91.xml" ContentType="application/vnd.openxmlformats-officedocument.drawingml.chart+xml"/>
  <Override PartName="/ppt/theme/themeOverride85.xml" ContentType="application/vnd.openxmlformats-officedocument.themeOverride+xml"/>
  <Override PartName="/ppt/charts/chart92.xml" ContentType="application/vnd.openxmlformats-officedocument.drawingml.chart+xml"/>
  <Override PartName="/ppt/theme/themeOverride86.xml" ContentType="application/vnd.openxmlformats-officedocument.themeOverride+xml"/>
  <Override PartName="/ppt/charts/chart93.xml" ContentType="application/vnd.openxmlformats-officedocument.drawingml.chart+xml"/>
  <Override PartName="/ppt/theme/themeOverride87.xml" ContentType="application/vnd.openxmlformats-officedocument.themeOverride+xml"/>
  <Override PartName="/ppt/charts/chart94.xml" ContentType="application/vnd.openxmlformats-officedocument.drawingml.chart+xml"/>
  <Override PartName="/ppt/theme/themeOverride88.xml" ContentType="application/vnd.openxmlformats-officedocument.themeOverride+xml"/>
  <Override PartName="/ppt/charts/chart95.xml" ContentType="application/vnd.openxmlformats-officedocument.drawingml.chart+xml"/>
  <Override PartName="/ppt/theme/themeOverride89.xml" ContentType="application/vnd.openxmlformats-officedocument.themeOverride+xml"/>
  <Override PartName="/ppt/charts/chart96.xml" ContentType="application/vnd.openxmlformats-officedocument.drawingml.chart+xml"/>
  <Override PartName="/ppt/theme/themeOverride90.xml" ContentType="application/vnd.openxmlformats-officedocument.themeOverride+xml"/>
  <Override PartName="/ppt/charts/chart97.xml" ContentType="application/vnd.openxmlformats-officedocument.drawingml.chart+xml"/>
  <Override PartName="/ppt/theme/themeOverride91.xml" ContentType="application/vnd.openxmlformats-officedocument.themeOverride+xml"/>
  <Override PartName="/ppt/charts/chart98.xml" ContentType="application/vnd.openxmlformats-officedocument.drawingml.chart+xml"/>
  <Override PartName="/ppt/theme/themeOverride92.xml" ContentType="application/vnd.openxmlformats-officedocument.themeOverride+xml"/>
  <Override PartName="/ppt/charts/chart99.xml" ContentType="application/vnd.openxmlformats-officedocument.drawingml.chart+xml"/>
  <Override PartName="/ppt/theme/themeOverride93.xml" ContentType="application/vnd.openxmlformats-officedocument.themeOverride+xml"/>
  <Override PartName="/ppt/charts/chart100.xml" ContentType="application/vnd.openxmlformats-officedocument.drawingml.chart+xml"/>
  <Override PartName="/ppt/theme/themeOverride94.xml" ContentType="application/vnd.openxmlformats-officedocument.themeOverride+xml"/>
  <Override PartName="/ppt/charts/chart101.xml" ContentType="application/vnd.openxmlformats-officedocument.drawingml.chart+xml"/>
  <Override PartName="/ppt/theme/themeOverride95.xml" ContentType="application/vnd.openxmlformats-officedocument.themeOverride+xml"/>
  <Override PartName="/ppt/charts/chart102.xml" ContentType="application/vnd.openxmlformats-officedocument.drawingml.chart+xml"/>
  <Override PartName="/ppt/theme/themeOverride96.xml" ContentType="application/vnd.openxmlformats-officedocument.themeOverride+xml"/>
  <Override PartName="/ppt/charts/chart103.xml" ContentType="application/vnd.openxmlformats-officedocument.drawingml.chart+xml"/>
  <Override PartName="/ppt/theme/themeOverride97.xml" ContentType="application/vnd.openxmlformats-officedocument.themeOverride+xml"/>
  <Override PartName="/ppt/charts/chart104.xml" ContentType="application/vnd.openxmlformats-officedocument.drawingml.chart+xml"/>
  <Override PartName="/ppt/theme/themeOverride98.xml" ContentType="application/vnd.openxmlformats-officedocument.themeOverride+xml"/>
  <Override PartName="/ppt/charts/chart105.xml" ContentType="application/vnd.openxmlformats-officedocument.drawingml.chart+xml"/>
  <Override PartName="/ppt/theme/themeOverride99.xml" ContentType="application/vnd.openxmlformats-officedocument.themeOverride+xml"/>
  <Override PartName="/ppt/charts/chart106.xml" ContentType="application/vnd.openxmlformats-officedocument.drawingml.chart+xml"/>
  <Override PartName="/ppt/theme/themeOverride100.xml" ContentType="application/vnd.openxmlformats-officedocument.themeOverride+xml"/>
  <Override PartName="/ppt/charts/chart107.xml" ContentType="application/vnd.openxmlformats-officedocument.drawingml.chart+xml"/>
  <Override PartName="/ppt/theme/themeOverride101.xml" ContentType="application/vnd.openxmlformats-officedocument.themeOverride+xml"/>
  <Override PartName="/ppt/charts/chart108.xml" ContentType="application/vnd.openxmlformats-officedocument.drawingml.chart+xml"/>
  <Override PartName="/ppt/theme/themeOverride102.xml" ContentType="application/vnd.openxmlformats-officedocument.themeOverride+xml"/>
  <Override PartName="/ppt/charts/chart109.xml" ContentType="application/vnd.openxmlformats-officedocument.drawingml.chart+xml"/>
  <Override PartName="/ppt/theme/themeOverride103.xml" ContentType="application/vnd.openxmlformats-officedocument.themeOverride+xml"/>
  <Override PartName="/ppt/charts/chart110.xml" ContentType="application/vnd.openxmlformats-officedocument.drawingml.chart+xml"/>
  <Override PartName="/ppt/theme/themeOverride104.xml" ContentType="application/vnd.openxmlformats-officedocument.themeOverride+xml"/>
  <Override PartName="/ppt/charts/chart111.xml" ContentType="application/vnd.openxmlformats-officedocument.drawingml.chart+xml"/>
  <Override PartName="/ppt/theme/themeOverride105.xml" ContentType="application/vnd.openxmlformats-officedocument.themeOverride+xml"/>
  <Override PartName="/ppt/charts/chart112.xml" ContentType="application/vnd.openxmlformats-officedocument.drawingml.chart+xml"/>
  <Override PartName="/ppt/theme/themeOverride106.xml" ContentType="application/vnd.openxmlformats-officedocument.themeOverride+xml"/>
  <Override PartName="/ppt/charts/chart113.xml" ContentType="application/vnd.openxmlformats-officedocument.drawingml.chart+xml"/>
  <Override PartName="/ppt/theme/themeOverride107.xml" ContentType="application/vnd.openxmlformats-officedocument.themeOverride+xml"/>
  <Override PartName="/ppt/charts/chart114.xml" ContentType="application/vnd.openxmlformats-officedocument.drawingml.chart+xml"/>
  <Override PartName="/ppt/theme/themeOverride108.xml" ContentType="application/vnd.openxmlformats-officedocument.themeOverride+xml"/>
  <Override PartName="/ppt/charts/chart115.xml" ContentType="application/vnd.openxmlformats-officedocument.drawingml.chart+xml"/>
  <Override PartName="/ppt/theme/themeOverride109.xml" ContentType="application/vnd.openxmlformats-officedocument.themeOverride+xml"/>
  <Override PartName="/ppt/charts/chart116.xml" ContentType="application/vnd.openxmlformats-officedocument.drawingml.chart+xml"/>
  <Override PartName="/ppt/theme/themeOverride110.xml" ContentType="application/vnd.openxmlformats-officedocument.themeOverride+xml"/>
  <Override PartName="/ppt/charts/chart117.xml" ContentType="application/vnd.openxmlformats-officedocument.drawingml.chart+xml"/>
  <Override PartName="/ppt/theme/themeOverride111.xml" ContentType="application/vnd.openxmlformats-officedocument.themeOverride+xml"/>
  <Override PartName="/ppt/charts/chart118.xml" ContentType="application/vnd.openxmlformats-officedocument.drawingml.chart+xml"/>
  <Override PartName="/ppt/theme/themeOverride112.xml" ContentType="application/vnd.openxmlformats-officedocument.themeOverride+xml"/>
  <Override PartName="/ppt/charts/chart119.xml" ContentType="application/vnd.openxmlformats-officedocument.drawingml.chart+xml"/>
  <Override PartName="/ppt/theme/themeOverride113.xml" ContentType="application/vnd.openxmlformats-officedocument.themeOverride+xml"/>
  <Override PartName="/ppt/charts/chart120.xml" ContentType="application/vnd.openxmlformats-officedocument.drawingml.chart+xml"/>
  <Override PartName="/ppt/theme/themeOverride114.xml" ContentType="application/vnd.openxmlformats-officedocument.themeOverride+xml"/>
  <Override PartName="/ppt/charts/chart121.xml" ContentType="application/vnd.openxmlformats-officedocument.drawingml.chart+xml"/>
  <Override PartName="/ppt/theme/themeOverride115.xml" ContentType="application/vnd.openxmlformats-officedocument.themeOverride+xml"/>
  <Override PartName="/ppt/charts/chart122.xml" ContentType="application/vnd.openxmlformats-officedocument.drawingml.chart+xml"/>
  <Override PartName="/ppt/theme/themeOverride116.xml" ContentType="application/vnd.openxmlformats-officedocument.themeOverride+xml"/>
  <Override PartName="/ppt/charts/chart123.xml" ContentType="application/vnd.openxmlformats-officedocument.drawingml.chart+xml"/>
  <Override PartName="/ppt/theme/themeOverride117.xml" ContentType="application/vnd.openxmlformats-officedocument.themeOverride+xml"/>
  <Override PartName="/ppt/charts/chart124.xml" ContentType="application/vnd.openxmlformats-officedocument.drawingml.chart+xml"/>
  <Override PartName="/ppt/theme/themeOverride118.xml" ContentType="application/vnd.openxmlformats-officedocument.themeOverride+xml"/>
  <Override PartName="/ppt/charts/chart125.xml" ContentType="application/vnd.openxmlformats-officedocument.drawingml.chart+xml"/>
  <Override PartName="/ppt/theme/themeOverride119.xml" ContentType="application/vnd.openxmlformats-officedocument.themeOverride+xml"/>
  <Override PartName="/ppt/charts/chart126.xml" ContentType="application/vnd.openxmlformats-officedocument.drawingml.chart+xml"/>
  <Override PartName="/ppt/theme/themeOverride120.xml" ContentType="application/vnd.openxmlformats-officedocument.themeOverride+xml"/>
  <Override PartName="/ppt/charts/chart127.xml" ContentType="application/vnd.openxmlformats-officedocument.drawingml.chart+xml"/>
  <Override PartName="/ppt/theme/themeOverride121.xml" ContentType="application/vnd.openxmlformats-officedocument.themeOverride+xml"/>
  <Override PartName="/ppt/charts/chart128.xml" ContentType="application/vnd.openxmlformats-officedocument.drawingml.chart+xml"/>
  <Override PartName="/ppt/theme/themeOverride122.xml" ContentType="application/vnd.openxmlformats-officedocument.themeOverride+xml"/>
  <Override PartName="/ppt/charts/chart129.xml" ContentType="application/vnd.openxmlformats-officedocument.drawingml.chart+xml"/>
  <Override PartName="/ppt/theme/themeOverride123.xml" ContentType="application/vnd.openxmlformats-officedocument.themeOverride+xml"/>
  <Override PartName="/ppt/charts/chart130.xml" ContentType="application/vnd.openxmlformats-officedocument.drawingml.chart+xml"/>
  <Override PartName="/ppt/theme/themeOverride124.xml" ContentType="application/vnd.openxmlformats-officedocument.themeOverride+xml"/>
  <Override PartName="/ppt/charts/chart131.xml" ContentType="application/vnd.openxmlformats-officedocument.drawingml.chart+xml"/>
  <Override PartName="/ppt/theme/themeOverride125.xml" ContentType="application/vnd.openxmlformats-officedocument.themeOverride+xml"/>
  <Override PartName="/ppt/charts/chart132.xml" ContentType="application/vnd.openxmlformats-officedocument.drawingml.chart+xml"/>
  <Override PartName="/ppt/charts/chart133.xml" ContentType="application/vnd.openxmlformats-officedocument.drawingml.chart+xml"/>
  <Override PartName="/ppt/theme/themeOverride126.xml" ContentType="application/vnd.openxmlformats-officedocument.themeOverride+xml"/>
  <Override PartName="/ppt/charts/chart134.xml" ContentType="application/vnd.openxmlformats-officedocument.drawingml.chart+xml"/>
  <Override PartName="/ppt/theme/themeOverride127.xml" ContentType="application/vnd.openxmlformats-officedocument.themeOverride+xml"/>
  <Override PartName="/ppt/charts/chart135.xml" ContentType="application/vnd.openxmlformats-officedocument.drawingml.chart+xml"/>
  <Override PartName="/ppt/theme/themeOverride128.xml" ContentType="application/vnd.openxmlformats-officedocument.themeOverride+xml"/>
  <Override PartName="/ppt/charts/chart136.xml" ContentType="application/vnd.openxmlformats-officedocument.drawingml.chart+xml"/>
  <Override PartName="/ppt/theme/themeOverride129.xml" ContentType="application/vnd.openxmlformats-officedocument.themeOverride+xml"/>
  <Override PartName="/ppt/charts/chart137.xml" ContentType="application/vnd.openxmlformats-officedocument.drawingml.chart+xml"/>
  <Override PartName="/ppt/theme/themeOverride130.xml" ContentType="application/vnd.openxmlformats-officedocument.themeOverride+xml"/>
  <Override PartName="/ppt/charts/chart138.xml" ContentType="application/vnd.openxmlformats-officedocument.drawingml.chart+xml"/>
  <Override PartName="/ppt/theme/themeOverride131.xml" ContentType="application/vnd.openxmlformats-officedocument.themeOverride+xml"/>
  <Override PartName="/ppt/charts/chart139.xml" ContentType="application/vnd.openxmlformats-officedocument.drawingml.chart+xml"/>
  <Override PartName="/ppt/theme/themeOverride132.xml" ContentType="application/vnd.openxmlformats-officedocument.themeOverride+xml"/>
  <Override PartName="/ppt/charts/chart140.xml" ContentType="application/vnd.openxmlformats-officedocument.drawingml.chart+xml"/>
  <Override PartName="/ppt/theme/themeOverride133.xml" ContentType="application/vnd.openxmlformats-officedocument.themeOverride+xml"/>
  <Override PartName="/ppt/charts/chart141.xml" ContentType="application/vnd.openxmlformats-officedocument.drawingml.chart+xml"/>
  <Override PartName="/ppt/theme/themeOverride134.xml" ContentType="application/vnd.openxmlformats-officedocument.themeOverride+xml"/>
  <Override PartName="/ppt/charts/chart142.xml" ContentType="application/vnd.openxmlformats-officedocument.drawingml.chart+xml"/>
  <Override PartName="/ppt/theme/themeOverride135.xml" ContentType="application/vnd.openxmlformats-officedocument.themeOverride+xml"/>
  <Override PartName="/ppt/charts/chart143.xml" ContentType="application/vnd.openxmlformats-officedocument.drawingml.chart+xml"/>
  <Override PartName="/ppt/theme/themeOverride136.xml" ContentType="application/vnd.openxmlformats-officedocument.themeOverride+xml"/>
  <Override PartName="/ppt/charts/chart144.xml" ContentType="application/vnd.openxmlformats-officedocument.drawingml.chart+xml"/>
  <Override PartName="/ppt/theme/themeOverride137.xml" ContentType="application/vnd.openxmlformats-officedocument.themeOverride+xml"/>
  <Override PartName="/ppt/charts/chart145.xml" ContentType="application/vnd.openxmlformats-officedocument.drawingml.chart+xml"/>
  <Override PartName="/ppt/theme/themeOverride138.xml" ContentType="application/vnd.openxmlformats-officedocument.themeOverride+xml"/>
  <Override PartName="/ppt/charts/chart146.xml" ContentType="application/vnd.openxmlformats-officedocument.drawingml.chart+xml"/>
  <Override PartName="/ppt/theme/themeOverride139.xml" ContentType="application/vnd.openxmlformats-officedocument.themeOverride+xml"/>
  <Override PartName="/ppt/charts/chart147.xml" ContentType="application/vnd.openxmlformats-officedocument.drawingml.chart+xml"/>
  <Override PartName="/ppt/drawings/drawing1.xml" ContentType="application/vnd.openxmlformats-officedocument.drawingml.chartshapes+xml"/>
  <Override PartName="/ppt/charts/chart148.xml" ContentType="application/vnd.openxmlformats-officedocument.drawingml.chart+xml"/>
  <Override PartName="/ppt/theme/themeOverride140.xml" ContentType="application/vnd.openxmlformats-officedocument.themeOverride+xml"/>
  <Override PartName="/ppt/charts/chart149.xml" ContentType="application/vnd.openxmlformats-officedocument.drawingml.chart+xml"/>
  <Override PartName="/ppt/charts/chart150.xml" ContentType="application/vnd.openxmlformats-officedocument.drawingml.chart+xml"/>
  <Override PartName="/ppt/theme/themeOverride141.xml" ContentType="application/vnd.openxmlformats-officedocument.themeOverride+xml"/>
  <Override PartName="/ppt/charts/chart151.xml" ContentType="application/vnd.openxmlformats-officedocument.drawingml.chart+xml"/>
  <Override PartName="/ppt/theme/themeOverride142.xml" ContentType="application/vnd.openxmlformats-officedocument.themeOverride+xml"/>
  <Override PartName="/ppt/charts/chart152.xml" ContentType="application/vnd.openxmlformats-officedocument.drawingml.chart+xml"/>
  <Override PartName="/ppt/theme/themeOverride143.xml" ContentType="application/vnd.openxmlformats-officedocument.themeOverride+xml"/>
  <Override PartName="/ppt/charts/chart153.xml" ContentType="application/vnd.openxmlformats-officedocument.drawingml.chart+xml"/>
  <Override PartName="/ppt/theme/themeOverride144.xml" ContentType="application/vnd.openxmlformats-officedocument.themeOverride+xml"/>
  <Override PartName="/ppt/charts/chart154.xml" ContentType="application/vnd.openxmlformats-officedocument.drawingml.chart+xml"/>
  <Override PartName="/ppt/theme/themeOverride145.xml" ContentType="application/vnd.openxmlformats-officedocument.themeOverride+xml"/>
  <Override PartName="/ppt/charts/chart155.xml" ContentType="application/vnd.openxmlformats-officedocument.drawingml.chart+xml"/>
  <Override PartName="/ppt/theme/themeOverride146.xml" ContentType="application/vnd.openxmlformats-officedocument.themeOverride+xml"/>
  <Override PartName="/ppt/charts/chart156.xml" ContentType="application/vnd.openxmlformats-officedocument.drawingml.chart+xml"/>
  <Override PartName="/ppt/charts/chart157.xml" ContentType="application/vnd.openxmlformats-officedocument.drawingml.chart+xml"/>
  <Override PartName="/ppt/theme/themeOverride147.xml" ContentType="application/vnd.openxmlformats-officedocument.themeOverride+xml"/>
  <Override PartName="/ppt/charts/chart158.xml" ContentType="application/vnd.openxmlformats-officedocument.drawingml.chart+xml"/>
  <Override PartName="/ppt/theme/themeOverride148.xml" ContentType="application/vnd.openxmlformats-officedocument.themeOverride+xml"/>
  <Override PartName="/ppt/charts/chart159.xml" ContentType="application/vnd.openxmlformats-officedocument.drawingml.chart+xml"/>
  <Override PartName="/ppt/theme/themeOverride149.xml" ContentType="application/vnd.openxmlformats-officedocument.themeOverride+xml"/>
  <Override PartName="/ppt/charts/chart160.xml" ContentType="application/vnd.openxmlformats-officedocument.drawingml.chart+xml"/>
  <Override PartName="/ppt/theme/themeOverride150.xml" ContentType="application/vnd.openxmlformats-officedocument.themeOverride+xml"/>
  <Override PartName="/ppt/charts/chart161.xml" ContentType="application/vnd.openxmlformats-officedocument.drawingml.chart+xml"/>
  <Override PartName="/ppt/theme/themeOverride151.xml" ContentType="application/vnd.openxmlformats-officedocument.themeOverride+xml"/>
  <Override PartName="/ppt/charts/chart162.xml" ContentType="application/vnd.openxmlformats-officedocument.drawingml.chart+xml"/>
  <Override PartName="/ppt/theme/themeOverride152.xml" ContentType="application/vnd.openxmlformats-officedocument.themeOverride+xml"/>
  <Override PartName="/ppt/charts/chart163.xml" ContentType="application/vnd.openxmlformats-officedocument.drawingml.chart+xml"/>
  <Override PartName="/ppt/theme/themeOverride153.xml" ContentType="application/vnd.openxmlformats-officedocument.themeOverride+xml"/>
  <Override PartName="/ppt/charts/chart164.xml" ContentType="application/vnd.openxmlformats-officedocument.drawingml.chart+xml"/>
  <Override PartName="/ppt/theme/themeOverride15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57" r:id="rId2"/>
    <p:sldMasterId id="2147483662" r:id="rId3"/>
    <p:sldMasterId id="2147483667" r:id="rId4"/>
    <p:sldMasterId id="2147483672" r:id="rId5"/>
    <p:sldMasterId id="2147483677" r:id="rId6"/>
    <p:sldMasterId id="2147483682" r:id="rId7"/>
    <p:sldMasterId id="2147483687" r:id="rId8"/>
    <p:sldMasterId id="2147483692" r:id="rId9"/>
    <p:sldMasterId id="2147483697" r:id="rId10"/>
    <p:sldMasterId id="2147483725" r:id="rId11"/>
    <p:sldMasterId id="2147483732" r:id="rId12"/>
    <p:sldMasterId id="2147483759" r:id="rId13"/>
    <p:sldMasterId id="2147483767" r:id="rId14"/>
    <p:sldMasterId id="2147483774" r:id="rId15"/>
    <p:sldMasterId id="2147483786" r:id="rId16"/>
    <p:sldMasterId id="2147483793" r:id="rId17"/>
    <p:sldMasterId id="2147483800" r:id="rId18"/>
    <p:sldMasterId id="2147483804" r:id="rId19"/>
    <p:sldMasterId id="2147483808" r:id="rId20"/>
    <p:sldMasterId id="2147483812" r:id="rId21"/>
    <p:sldMasterId id="2147483816" r:id="rId22"/>
    <p:sldMasterId id="2147483820" r:id="rId23"/>
    <p:sldMasterId id="2147483824" r:id="rId24"/>
    <p:sldMasterId id="2147483829" r:id="rId25"/>
    <p:sldMasterId id="2147483836" r:id="rId26"/>
    <p:sldMasterId id="2147483843" r:id="rId27"/>
    <p:sldMasterId id="2147483847" r:id="rId28"/>
    <p:sldMasterId id="2147483854" r:id="rId29"/>
    <p:sldMasterId id="2147483866" r:id="rId30"/>
    <p:sldMasterId id="2147483870" r:id="rId31"/>
    <p:sldMasterId id="2147483882" r:id="rId32"/>
    <p:sldMasterId id="2147483890" r:id="rId33"/>
    <p:sldMasterId id="2147483898" r:id="rId34"/>
    <p:sldMasterId id="2147483902" r:id="rId35"/>
    <p:sldMasterId id="2147483906" r:id="rId36"/>
    <p:sldMasterId id="2147483914" r:id="rId37"/>
    <p:sldMasterId id="2147483954" r:id="rId38"/>
    <p:sldMasterId id="2147483962" r:id="rId39"/>
    <p:sldMasterId id="2147483969" r:id="rId40"/>
    <p:sldMasterId id="2147483975" r:id="rId41"/>
    <p:sldMasterId id="2147483987" r:id="rId42"/>
    <p:sldMasterId id="2147483993" r:id="rId43"/>
    <p:sldMasterId id="2147483997" r:id="rId44"/>
    <p:sldMasterId id="2147484010" r:id="rId45"/>
    <p:sldMasterId id="2147484016" r:id="rId46"/>
    <p:sldMasterId id="2147484023" r:id="rId47"/>
    <p:sldMasterId id="2147484027" r:id="rId48"/>
    <p:sldMasterId id="2147484031" r:id="rId49"/>
    <p:sldMasterId id="2147484040" r:id="rId50"/>
    <p:sldMasterId id="2147484047" r:id="rId51"/>
    <p:sldMasterId id="2147484055" r:id="rId52"/>
    <p:sldMasterId id="2147484082" r:id="rId53"/>
    <p:sldMasterId id="2147484086" r:id="rId54"/>
    <p:sldMasterId id="2147484098" r:id="rId55"/>
    <p:sldMasterId id="2147484103" r:id="rId56"/>
    <p:sldMasterId id="2147484108" r:id="rId57"/>
    <p:sldMasterId id="2147484113" r:id="rId58"/>
  </p:sldMasterIdLst>
  <p:notesMasterIdLst>
    <p:notesMasterId r:id="rId147"/>
  </p:notesMasterIdLst>
  <p:handoutMasterIdLst>
    <p:handoutMasterId r:id="rId148"/>
  </p:handoutMasterIdLst>
  <p:sldIdLst>
    <p:sldId id="881" r:id="rId59"/>
    <p:sldId id="1104" r:id="rId60"/>
    <p:sldId id="990" r:id="rId61"/>
    <p:sldId id="979" r:id="rId62"/>
    <p:sldId id="980" r:id="rId63"/>
    <p:sldId id="981" r:id="rId64"/>
    <p:sldId id="1091" r:id="rId65"/>
    <p:sldId id="1106" r:id="rId66"/>
    <p:sldId id="1108" r:id="rId67"/>
    <p:sldId id="982" r:id="rId68"/>
    <p:sldId id="985" r:id="rId69"/>
    <p:sldId id="986" r:id="rId70"/>
    <p:sldId id="991" r:id="rId71"/>
    <p:sldId id="996" r:id="rId72"/>
    <p:sldId id="997" r:id="rId73"/>
    <p:sldId id="998" r:id="rId74"/>
    <p:sldId id="1125" r:id="rId75"/>
    <p:sldId id="1128" r:id="rId76"/>
    <p:sldId id="1129" r:id="rId77"/>
    <p:sldId id="1118" r:id="rId78"/>
    <p:sldId id="1093" r:id="rId79"/>
    <p:sldId id="1094" r:id="rId80"/>
    <p:sldId id="1095" r:id="rId81"/>
    <p:sldId id="1002" r:id="rId82"/>
    <p:sldId id="1003" r:id="rId83"/>
    <p:sldId id="1084" r:id="rId84"/>
    <p:sldId id="1006" r:id="rId85"/>
    <p:sldId id="1008" r:id="rId86"/>
    <p:sldId id="1130" r:id="rId87"/>
    <p:sldId id="1096" r:id="rId88"/>
    <p:sldId id="1136" r:id="rId89"/>
    <p:sldId id="1109" r:id="rId90"/>
    <p:sldId id="1010" r:id="rId91"/>
    <p:sldId id="1098" r:id="rId92"/>
    <p:sldId id="1100" r:id="rId93"/>
    <p:sldId id="1012" r:id="rId94"/>
    <p:sldId id="1140" r:id="rId95"/>
    <p:sldId id="1139" r:id="rId96"/>
    <p:sldId id="1143" r:id="rId97"/>
    <p:sldId id="1145" r:id="rId98"/>
    <p:sldId id="1146" r:id="rId99"/>
    <p:sldId id="1138" r:id="rId100"/>
    <p:sldId id="1013" r:id="rId101"/>
    <p:sldId id="1014" r:id="rId102"/>
    <p:sldId id="1017" r:id="rId103"/>
    <p:sldId id="1101" r:id="rId104"/>
    <p:sldId id="1110" r:id="rId105"/>
    <p:sldId id="1111" r:id="rId106"/>
    <p:sldId id="1113" r:id="rId107"/>
    <p:sldId id="1116" r:id="rId108"/>
    <p:sldId id="1115" r:id="rId109"/>
    <p:sldId id="1114" r:id="rId110"/>
    <p:sldId id="1117" r:id="rId111"/>
    <p:sldId id="1124" r:id="rId112"/>
    <p:sldId id="989" r:id="rId113"/>
    <p:sldId id="1032" r:id="rId114"/>
    <p:sldId id="1028" r:id="rId115"/>
    <p:sldId id="1029" r:id="rId116"/>
    <p:sldId id="1036" r:id="rId117"/>
    <p:sldId id="1035" r:id="rId118"/>
    <p:sldId id="1119" r:id="rId119"/>
    <p:sldId id="1038" r:id="rId120"/>
    <p:sldId id="1039" r:id="rId121"/>
    <p:sldId id="1049" r:id="rId122"/>
    <p:sldId id="1050" r:id="rId123"/>
    <p:sldId id="1051" r:id="rId124"/>
    <p:sldId id="1103" r:id="rId125"/>
    <p:sldId id="1080" r:id="rId126"/>
    <p:sldId id="1055" r:id="rId127"/>
    <p:sldId id="1121" r:id="rId128"/>
    <p:sldId id="1082" r:id="rId129"/>
    <p:sldId id="1056" r:id="rId130"/>
    <p:sldId id="1057" r:id="rId131"/>
    <p:sldId id="1059" r:id="rId132"/>
    <p:sldId id="1061" r:id="rId133"/>
    <p:sldId id="894" r:id="rId134"/>
    <p:sldId id="1062" r:id="rId135"/>
    <p:sldId id="1063" r:id="rId136"/>
    <p:sldId id="1068" r:id="rId137"/>
    <p:sldId id="978" r:id="rId138"/>
    <p:sldId id="1081" r:id="rId139"/>
    <p:sldId id="1069" r:id="rId140"/>
    <p:sldId id="1079" r:id="rId141"/>
    <p:sldId id="1127" r:id="rId142"/>
    <p:sldId id="1074" r:id="rId143"/>
    <p:sldId id="1085" r:id="rId144"/>
    <p:sldId id="1123" r:id="rId145"/>
    <p:sldId id="1105" r:id="rId146"/>
  </p:sldIdLst>
  <p:sldSz cx="9906000" cy="6858000" type="A4"/>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7">
          <p15:clr>
            <a:srgbClr val="A4A3A4"/>
          </p15:clr>
        </p15:guide>
        <p15:guide id="2" orient="horz" pos="536">
          <p15:clr>
            <a:srgbClr val="A4A3A4"/>
          </p15:clr>
        </p15:guide>
        <p15:guide id="3" pos="6042">
          <p15:clr>
            <a:srgbClr val="A4A3A4"/>
          </p15:clr>
        </p15:guide>
        <p15:guide id="4" pos="57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7F7F7"/>
    <a:srgbClr val="F5F5F5"/>
    <a:srgbClr val="B9807A"/>
    <a:srgbClr val="F3F3F3"/>
    <a:srgbClr val="F4F4F4"/>
    <a:srgbClr val="FAFAFA"/>
    <a:srgbClr val="F0F0F0"/>
    <a:srgbClr val="E6E6E6"/>
    <a:srgbClr val="C1BC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1" autoAdjust="0"/>
    <p:restoredTop sz="96778" autoAdjust="0"/>
  </p:normalViewPr>
  <p:slideViewPr>
    <p:cSldViewPr snapToGrid="0" snapToObjects="1">
      <p:cViewPr varScale="1">
        <p:scale>
          <a:sx n="88" d="100"/>
          <a:sy n="88" d="100"/>
        </p:scale>
        <p:origin x="936" y="90"/>
      </p:cViewPr>
      <p:guideLst>
        <p:guide orient="horz" pos="4047"/>
        <p:guide orient="horz" pos="536"/>
        <p:guide pos="6042"/>
        <p:guide pos="5799"/>
      </p:guideLst>
    </p:cSldViewPr>
  </p:slid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12" Type="http://schemas.openxmlformats.org/officeDocument/2006/relationships/slide" Target="slides/slide54.xml"/><Relationship Id="rId133" Type="http://schemas.openxmlformats.org/officeDocument/2006/relationships/slide" Target="slides/slide75.xml"/><Relationship Id="rId138" Type="http://schemas.openxmlformats.org/officeDocument/2006/relationships/slide" Target="slides/slide80.xml"/><Relationship Id="rId16" Type="http://schemas.openxmlformats.org/officeDocument/2006/relationships/slideMaster" Target="slideMasters/slideMaster16.xml"/><Relationship Id="rId107" Type="http://schemas.openxmlformats.org/officeDocument/2006/relationships/slide" Target="slides/slide4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6.xml"/><Relationship Id="rId79" Type="http://schemas.openxmlformats.org/officeDocument/2006/relationships/slide" Target="slides/slide21.xml"/><Relationship Id="rId102" Type="http://schemas.openxmlformats.org/officeDocument/2006/relationships/slide" Target="slides/slide44.xml"/><Relationship Id="rId123" Type="http://schemas.openxmlformats.org/officeDocument/2006/relationships/slide" Target="slides/slide65.xml"/><Relationship Id="rId128" Type="http://schemas.openxmlformats.org/officeDocument/2006/relationships/slide" Target="slides/slide70.xml"/><Relationship Id="rId144" Type="http://schemas.openxmlformats.org/officeDocument/2006/relationships/slide" Target="slides/slide86.xml"/><Relationship Id="rId149"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32.xml"/><Relationship Id="rId95" Type="http://schemas.openxmlformats.org/officeDocument/2006/relationships/slide" Target="slides/slide3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6.xml"/><Relationship Id="rId69" Type="http://schemas.openxmlformats.org/officeDocument/2006/relationships/slide" Target="slides/slide11.xml"/><Relationship Id="rId113" Type="http://schemas.openxmlformats.org/officeDocument/2006/relationships/slide" Target="slides/slide55.xml"/><Relationship Id="rId118" Type="http://schemas.openxmlformats.org/officeDocument/2006/relationships/slide" Target="slides/slide60.xml"/><Relationship Id="rId134" Type="http://schemas.openxmlformats.org/officeDocument/2006/relationships/slide" Target="slides/slide76.xml"/><Relationship Id="rId139" Type="http://schemas.openxmlformats.org/officeDocument/2006/relationships/slide" Target="slides/slide81.xml"/><Relationship Id="rId80" Type="http://schemas.openxmlformats.org/officeDocument/2006/relationships/slide" Target="slides/slide22.xml"/><Relationship Id="rId85" Type="http://schemas.openxmlformats.org/officeDocument/2006/relationships/slide" Target="slides/slide27.xml"/><Relationship Id="rId150"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xml"/><Relationship Id="rId67" Type="http://schemas.openxmlformats.org/officeDocument/2006/relationships/slide" Target="slides/slide9.xml"/><Relationship Id="rId103" Type="http://schemas.openxmlformats.org/officeDocument/2006/relationships/slide" Target="slides/slide45.xml"/><Relationship Id="rId108" Type="http://schemas.openxmlformats.org/officeDocument/2006/relationships/slide" Target="slides/slide50.xml"/><Relationship Id="rId116" Type="http://schemas.openxmlformats.org/officeDocument/2006/relationships/slide" Target="slides/slide58.xml"/><Relationship Id="rId124" Type="http://schemas.openxmlformats.org/officeDocument/2006/relationships/slide" Target="slides/slide66.xml"/><Relationship Id="rId129" Type="http://schemas.openxmlformats.org/officeDocument/2006/relationships/slide" Target="slides/slide71.xml"/><Relationship Id="rId137" Type="http://schemas.openxmlformats.org/officeDocument/2006/relationships/slide" Target="slides/slide7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83" Type="http://schemas.openxmlformats.org/officeDocument/2006/relationships/slide" Target="slides/slide25.xml"/><Relationship Id="rId88" Type="http://schemas.openxmlformats.org/officeDocument/2006/relationships/slide" Target="slides/slide30.xml"/><Relationship Id="rId91" Type="http://schemas.openxmlformats.org/officeDocument/2006/relationships/slide" Target="slides/slide33.xml"/><Relationship Id="rId96" Type="http://schemas.openxmlformats.org/officeDocument/2006/relationships/slide" Target="slides/slide38.xml"/><Relationship Id="rId111" Type="http://schemas.openxmlformats.org/officeDocument/2006/relationships/slide" Target="slides/slide53.xml"/><Relationship Id="rId132" Type="http://schemas.openxmlformats.org/officeDocument/2006/relationships/slide" Target="slides/slide74.xml"/><Relationship Id="rId140" Type="http://schemas.openxmlformats.org/officeDocument/2006/relationships/slide" Target="slides/slide82.xml"/><Relationship Id="rId145"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8.xml"/><Relationship Id="rId114" Type="http://schemas.openxmlformats.org/officeDocument/2006/relationships/slide" Target="slides/slide56.xml"/><Relationship Id="rId119" Type="http://schemas.openxmlformats.org/officeDocument/2006/relationships/slide" Target="slides/slide61.xml"/><Relationship Id="rId127" Type="http://schemas.openxmlformats.org/officeDocument/2006/relationships/slide" Target="slides/slide6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slide" Target="slides/slide36.xml"/><Relationship Id="rId99" Type="http://schemas.openxmlformats.org/officeDocument/2006/relationships/slide" Target="slides/slide41.xml"/><Relationship Id="rId101" Type="http://schemas.openxmlformats.org/officeDocument/2006/relationships/slide" Target="slides/slide43.xml"/><Relationship Id="rId122" Type="http://schemas.openxmlformats.org/officeDocument/2006/relationships/slide" Target="slides/slide64.xml"/><Relationship Id="rId130" Type="http://schemas.openxmlformats.org/officeDocument/2006/relationships/slide" Target="slides/slide72.xml"/><Relationship Id="rId135" Type="http://schemas.openxmlformats.org/officeDocument/2006/relationships/slide" Target="slides/slide77.xml"/><Relationship Id="rId143" Type="http://schemas.openxmlformats.org/officeDocument/2006/relationships/slide" Target="slides/slide85.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8.xml"/><Relationship Id="rId97" Type="http://schemas.openxmlformats.org/officeDocument/2006/relationships/slide" Target="slides/slide39.xml"/><Relationship Id="rId104" Type="http://schemas.openxmlformats.org/officeDocument/2006/relationships/slide" Target="slides/slide46.xml"/><Relationship Id="rId120" Type="http://schemas.openxmlformats.org/officeDocument/2006/relationships/slide" Target="slides/slide62.xml"/><Relationship Id="rId125" Type="http://schemas.openxmlformats.org/officeDocument/2006/relationships/slide" Target="slides/slide67.xml"/><Relationship Id="rId141" Type="http://schemas.openxmlformats.org/officeDocument/2006/relationships/slide" Target="slides/slide83.xml"/><Relationship Id="rId146"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8.xml"/><Relationship Id="rId87" Type="http://schemas.openxmlformats.org/officeDocument/2006/relationships/slide" Target="slides/slide29.xml"/><Relationship Id="rId110" Type="http://schemas.openxmlformats.org/officeDocument/2006/relationships/slide" Target="slides/slide52.xml"/><Relationship Id="rId115" Type="http://schemas.openxmlformats.org/officeDocument/2006/relationships/slide" Target="slides/slide57.xml"/><Relationship Id="rId131" Type="http://schemas.openxmlformats.org/officeDocument/2006/relationships/slide" Target="slides/slide73.xml"/><Relationship Id="rId136" Type="http://schemas.openxmlformats.org/officeDocument/2006/relationships/slide" Target="slides/slide78.xml"/><Relationship Id="rId61" Type="http://schemas.openxmlformats.org/officeDocument/2006/relationships/slide" Target="slides/slide3.xml"/><Relationship Id="rId82" Type="http://schemas.openxmlformats.org/officeDocument/2006/relationships/slide" Target="slides/slide24.xml"/><Relationship Id="rId15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9.xml"/><Relationship Id="rId100" Type="http://schemas.openxmlformats.org/officeDocument/2006/relationships/slide" Target="slides/slide42.xml"/><Relationship Id="rId105" Type="http://schemas.openxmlformats.org/officeDocument/2006/relationships/slide" Target="slides/slide47.xml"/><Relationship Id="rId126" Type="http://schemas.openxmlformats.org/officeDocument/2006/relationships/slide" Target="slides/slide68.xml"/><Relationship Id="rId14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4.xml"/><Relationship Id="rId93" Type="http://schemas.openxmlformats.org/officeDocument/2006/relationships/slide" Target="slides/slide35.xml"/><Relationship Id="rId98" Type="http://schemas.openxmlformats.org/officeDocument/2006/relationships/slide" Target="slides/slide40.xml"/><Relationship Id="rId121" Type="http://schemas.openxmlformats.org/officeDocument/2006/relationships/slide" Target="slides/slide63.xml"/><Relationship Id="rId142" Type="http://schemas.openxmlformats.org/officeDocument/2006/relationships/slide" Target="slides/slide8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10.xml"/></Relationships>
</file>

<file path=ppt/charts/_rels/chart100.xml.rels><?xml version="1.0" encoding="UTF-8" standalone="yes"?>
<Relationships xmlns="http://schemas.openxmlformats.org/package/2006/relationships"><Relationship Id="rId2" Type="http://schemas.openxmlformats.org/officeDocument/2006/relationships/package" Target="../embeddings/Feuille_de_calcul_Microsoft_Excel99.xlsx"/><Relationship Id="rId1" Type="http://schemas.openxmlformats.org/officeDocument/2006/relationships/themeOverride" Target="../theme/themeOverride94.xml"/></Relationships>
</file>

<file path=ppt/charts/_rels/chart101.xml.rels><?xml version="1.0" encoding="UTF-8" standalone="yes"?>
<Relationships xmlns="http://schemas.openxmlformats.org/package/2006/relationships"><Relationship Id="rId2" Type="http://schemas.openxmlformats.org/officeDocument/2006/relationships/package" Target="../embeddings/Feuille_de_calcul_Microsoft_Excel100.xlsx"/><Relationship Id="rId1" Type="http://schemas.openxmlformats.org/officeDocument/2006/relationships/themeOverride" Target="../theme/themeOverride95.xml"/></Relationships>
</file>

<file path=ppt/charts/_rels/chart102.xml.rels><?xml version="1.0" encoding="UTF-8" standalone="yes"?>
<Relationships xmlns="http://schemas.openxmlformats.org/package/2006/relationships"><Relationship Id="rId2" Type="http://schemas.openxmlformats.org/officeDocument/2006/relationships/package" Target="../embeddings/Feuille_de_calcul_Microsoft_Excel101.xlsx"/><Relationship Id="rId1" Type="http://schemas.openxmlformats.org/officeDocument/2006/relationships/themeOverride" Target="../theme/themeOverride9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Feuille_de_calcul_Microsoft_Excel102.xlsx"/><Relationship Id="rId1" Type="http://schemas.openxmlformats.org/officeDocument/2006/relationships/themeOverride" Target="../theme/themeOverride97.xml"/></Relationships>
</file>

<file path=ppt/charts/_rels/chart104.xml.rels><?xml version="1.0" encoding="UTF-8" standalone="yes"?>
<Relationships xmlns="http://schemas.openxmlformats.org/package/2006/relationships"><Relationship Id="rId2" Type="http://schemas.openxmlformats.org/officeDocument/2006/relationships/package" Target="../embeddings/Feuille_de_calcul_Microsoft_Excel103.xlsx"/><Relationship Id="rId1" Type="http://schemas.openxmlformats.org/officeDocument/2006/relationships/themeOverride" Target="../theme/themeOverride98.xml"/></Relationships>
</file>

<file path=ppt/charts/_rels/chart105.xml.rels><?xml version="1.0" encoding="UTF-8" standalone="yes"?>
<Relationships xmlns="http://schemas.openxmlformats.org/package/2006/relationships"><Relationship Id="rId2" Type="http://schemas.openxmlformats.org/officeDocument/2006/relationships/package" Target="../embeddings/Feuille_de_calcul_Microsoft_Excel104.xlsx"/><Relationship Id="rId1" Type="http://schemas.openxmlformats.org/officeDocument/2006/relationships/themeOverride" Target="../theme/themeOverride99.xml"/></Relationships>
</file>

<file path=ppt/charts/_rels/chart106.xml.rels><?xml version="1.0" encoding="UTF-8" standalone="yes"?>
<Relationships xmlns="http://schemas.openxmlformats.org/package/2006/relationships"><Relationship Id="rId2" Type="http://schemas.openxmlformats.org/officeDocument/2006/relationships/package" Target="../embeddings/Feuille_de_calcul_Microsoft_Excel105.xlsx"/><Relationship Id="rId1" Type="http://schemas.openxmlformats.org/officeDocument/2006/relationships/themeOverride" Target="../theme/themeOverride100.xml"/></Relationships>
</file>

<file path=ppt/charts/_rels/chart107.xml.rels><?xml version="1.0" encoding="UTF-8" standalone="yes"?>
<Relationships xmlns="http://schemas.openxmlformats.org/package/2006/relationships"><Relationship Id="rId2" Type="http://schemas.openxmlformats.org/officeDocument/2006/relationships/package" Target="../embeddings/Feuille_de_calcul_Microsoft_Excel106.xlsx"/><Relationship Id="rId1" Type="http://schemas.openxmlformats.org/officeDocument/2006/relationships/themeOverride" Target="../theme/themeOverride101.xml"/></Relationships>
</file>

<file path=ppt/charts/_rels/chart108.xml.rels><?xml version="1.0" encoding="UTF-8" standalone="yes"?>
<Relationships xmlns="http://schemas.openxmlformats.org/package/2006/relationships"><Relationship Id="rId2" Type="http://schemas.openxmlformats.org/officeDocument/2006/relationships/package" Target="../embeddings/Feuille_de_calcul_Microsoft_Excel107.xlsx"/><Relationship Id="rId1" Type="http://schemas.openxmlformats.org/officeDocument/2006/relationships/themeOverride" Target="../theme/themeOverride102.xml"/></Relationships>
</file>

<file path=ppt/charts/_rels/chart109.xml.rels><?xml version="1.0" encoding="UTF-8" standalone="yes"?>
<Relationships xmlns="http://schemas.openxmlformats.org/package/2006/relationships"><Relationship Id="rId2" Type="http://schemas.openxmlformats.org/officeDocument/2006/relationships/package" Target="../embeddings/Feuille_de_calcul_Microsoft_Excel108.xlsx"/><Relationship Id="rId1" Type="http://schemas.openxmlformats.org/officeDocument/2006/relationships/themeOverride" Target="../theme/themeOverride103.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11.xml"/></Relationships>
</file>

<file path=ppt/charts/_rels/chart110.xml.rels><?xml version="1.0" encoding="UTF-8" standalone="yes"?>
<Relationships xmlns="http://schemas.openxmlformats.org/package/2006/relationships"><Relationship Id="rId2" Type="http://schemas.openxmlformats.org/officeDocument/2006/relationships/package" Target="../embeddings/Feuille_de_calcul_Microsoft_Excel109.xlsx"/><Relationship Id="rId1" Type="http://schemas.openxmlformats.org/officeDocument/2006/relationships/themeOverride" Target="../theme/themeOverride104.xml"/></Relationships>
</file>

<file path=ppt/charts/_rels/chart111.xml.rels><?xml version="1.0" encoding="UTF-8" standalone="yes"?>
<Relationships xmlns="http://schemas.openxmlformats.org/package/2006/relationships"><Relationship Id="rId2" Type="http://schemas.openxmlformats.org/officeDocument/2006/relationships/package" Target="../embeddings/Feuille_de_calcul_Microsoft_Excel110.xlsx"/><Relationship Id="rId1" Type="http://schemas.openxmlformats.org/officeDocument/2006/relationships/themeOverride" Target="../theme/themeOverride10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Feuille_de_calcul_Microsoft_Excel111.xlsx"/><Relationship Id="rId1" Type="http://schemas.openxmlformats.org/officeDocument/2006/relationships/themeOverride" Target="../theme/themeOverride106.xml"/></Relationships>
</file>

<file path=ppt/charts/_rels/chart113.xml.rels><?xml version="1.0" encoding="UTF-8" standalone="yes"?>
<Relationships xmlns="http://schemas.openxmlformats.org/package/2006/relationships"><Relationship Id="rId2" Type="http://schemas.openxmlformats.org/officeDocument/2006/relationships/package" Target="../embeddings/Feuille_de_calcul_Microsoft_Excel112.xlsx"/><Relationship Id="rId1" Type="http://schemas.openxmlformats.org/officeDocument/2006/relationships/themeOverride" Target="../theme/themeOverride107.xml"/></Relationships>
</file>

<file path=ppt/charts/_rels/chart114.xml.rels><?xml version="1.0" encoding="UTF-8" standalone="yes"?>
<Relationships xmlns="http://schemas.openxmlformats.org/package/2006/relationships"><Relationship Id="rId2" Type="http://schemas.openxmlformats.org/officeDocument/2006/relationships/package" Target="../embeddings/Feuille_de_calcul_Microsoft_Excel113.xlsx"/><Relationship Id="rId1" Type="http://schemas.openxmlformats.org/officeDocument/2006/relationships/themeOverride" Target="../theme/themeOverride108.xml"/></Relationships>
</file>

<file path=ppt/charts/_rels/chart115.xml.rels><?xml version="1.0" encoding="UTF-8" standalone="yes"?>
<Relationships xmlns="http://schemas.openxmlformats.org/package/2006/relationships"><Relationship Id="rId2" Type="http://schemas.openxmlformats.org/officeDocument/2006/relationships/package" Target="../embeddings/Feuille_de_calcul_Microsoft_Excel114.xlsx"/><Relationship Id="rId1" Type="http://schemas.openxmlformats.org/officeDocument/2006/relationships/themeOverride" Target="../theme/themeOverride109.xml"/></Relationships>
</file>

<file path=ppt/charts/_rels/chart116.xml.rels><?xml version="1.0" encoding="UTF-8" standalone="yes"?>
<Relationships xmlns="http://schemas.openxmlformats.org/package/2006/relationships"><Relationship Id="rId2" Type="http://schemas.openxmlformats.org/officeDocument/2006/relationships/package" Target="../embeddings/Feuille_de_calcul_Microsoft_Excel115.xlsx"/><Relationship Id="rId1" Type="http://schemas.openxmlformats.org/officeDocument/2006/relationships/themeOverride" Target="../theme/themeOverride110.xml"/></Relationships>
</file>

<file path=ppt/charts/_rels/chart117.xml.rels><?xml version="1.0" encoding="UTF-8" standalone="yes"?>
<Relationships xmlns="http://schemas.openxmlformats.org/package/2006/relationships"><Relationship Id="rId2" Type="http://schemas.openxmlformats.org/officeDocument/2006/relationships/package" Target="../embeddings/Feuille_de_calcul_Microsoft_Excel116.xlsx"/><Relationship Id="rId1" Type="http://schemas.openxmlformats.org/officeDocument/2006/relationships/themeOverride" Target="../theme/themeOverride111.xml"/></Relationships>
</file>

<file path=ppt/charts/_rels/chart118.xml.rels><?xml version="1.0" encoding="UTF-8" standalone="yes"?>
<Relationships xmlns="http://schemas.openxmlformats.org/package/2006/relationships"><Relationship Id="rId2" Type="http://schemas.openxmlformats.org/officeDocument/2006/relationships/package" Target="../embeddings/Feuille_de_calcul_Microsoft_Excel117.xlsx"/><Relationship Id="rId1" Type="http://schemas.openxmlformats.org/officeDocument/2006/relationships/themeOverride" Target="../theme/themeOverride112.xml"/></Relationships>
</file>

<file path=ppt/charts/_rels/chart119.xml.rels><?xml version="1.0" encoding="UTF-8" standalone="yes"?>
<Relationships xmlns="http://schemas.openxmlformats.org/package/2006/relationships"><Relationship Id="rId2" Type="http://schemas.openxmlformats.org/officeDocument/2006/relationships/package" Target="../embeddings/Feuille_de_calcul_Microsoft_Excel118.xlsx"/><Relationship Id="rId1" Type="http://schemas.openxmlformats.org/officeDocument/2006/relationships/themeOverride" Target="../theme/themeOverride113.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12.xml"/></Relationships>
</file>

<file path=ppt/charts/_rels/chart120.xml.rels><?xml version="1.0" encoding="UTF-8" standalone="yes"?>
<Relationships xmlns="http://schemas.openxmlformats.org/package/2006/relationships"><Relationship Id="rId2" Type="http://schemas.openxmlformats.org/officeDocument/2006/relationships/package" Target="../embeddings/Feuille_de_calcul_Microsoft_Excel119.xlsx"/><Relationship Id="rId1" Type="http://schemas.openxmlformats.org/officeDocument/2006/relationships/themeOverride" Target="../theme/themeOverride114.xml"/></Relationships>
</file>

<file path=ppt/charts/_rels/chart121.xml.rels><?xml version="1.0" encoding="UTF-8" standalone="yes"?>
<Relationships xmlns="http://schemas.openxmlformats.org/package/2006/relationships"><Relationship Id="rId2" Type="http://schemas.openxmlformats.org/officeDocument/2006/relationships/package" Target="../embeddings/Feuille_de_calcul_Microsoft_Excel120.xlsx"/><Relationship Id="rId1" Type="http://schemas.openxmlformats.org/officeDocument/2006/relationships/themeOverride" Target="../theme/themeOverride115.xml"/></Relationships>
</file>

<file path=ppt/charts/_rels/chart122.xml.rels><?xml version="1.0" encoding="UTF-8" standalone="yes"?>
<Relationships xmlns="http://schemas.openxmlformats.org/package/2006/relationships"><Relationship Id="rId2" Type="http://schemas.openxmlformats.org/officeDocument/2006/relationships/package" Target="../embeddings/Feuille_de_calcul_Microsoft_Excel121.xlsx"/><Relationship Id="rId1" Type="http://schemas.openxmlformats.org/officeDocument/2006/relationships/themeOverride" Target="../theme/themeOverride116.xml"/></Relationships>
</file>

<file path=ppt/charts/_rels/chart123.xml.rels><?xml version="1.0" encoding="UTF-8" standalone="yes"?>
<Relationships xmlns="http://schemas.openxmlformats.org/package/2006/relationships"><Relationship Id="rId2" Type="http://schemas.openxmlformats.org/officeDocument/2006/relationships/package" Target="../embeddings/Feuille_de_calcul_Microsoft_Excel122.xlsx"/><Relationship Id="rId1" Type="http://schemas.openxmlformats.org/officeDocument/2006/relationships/themeOverride" Target="../theme/themeOverride117.xml"/></Relationships>
</file>

<file path=ppt/charts/_rels/chart124.xml.rels><?xml version="1.0" encoding="UTF-8" standalone="yes"?>
<Relationships xmlns="http://schemas.openxmlformats.org/package/2006/relationships"><Relationship Id="rId2" Type="http://schemas.openxmlformats.org/officeDocument/2006/relationships/package" Target="../embeddings/Feuille_de_calcul_Microsoft_Excel123.xlsx"/><Relationship Id="rId1" Type="http://schemas.openxmlformats.org/officeDocument/2006/relationships/themeOverride" Target="../theme/themeOverride118.xml"/></Relationships>
</file>

<file path=ppt/charts/_rels/chart125.xml.rels><?xml version="1.0" encoding="UTF-8" standalone="yes"?>
<Relationships xmlns="http://schemas.openxmlformats.org/package/2006/relationships"><Relationship Id="rId2" Type="http://schemas.openxmlformats.org/officeDocument/2006/relationships/package" Target="../embeddings/Feuille_de_calcul_Microsoft_Excel124.xlsx"/><Relationship Id="rId1" Type="http://schemas.openxmlformats.org/officeDocument/2006/relationships/themeOverride" Target="../theme/themeOverride119.xml"/></Relationships>
</file>

<file path=ppt/charts/_rels/chart126.xml.rels><?xml version="1.0" encoding="UTF-8" standalone="yes"?>
<Relationships xmlns="http://schemas.openxmlformats.org/package/2006/relationships"><Relationship Id="rId2" Type="http://schemas.openxmlformats.org/officeDocument/2006/relationships/package" Target="../embeddings/Feuille_de_calcul_Microsoft_Excel125.xlsx"/><Relationship Id="rId1" Type="http://schemas.openxmlformats.org/officeDocument/2006/relationships/themeOverride" Target="../theme/themeOverride120.xml"/></Relationships>
</file>

<file path=ppt/charts/_rels/chart127.xml.rels><?xml version="1.0" encoding="UTF-8" standalone="yes"?>
<Relationships xmlns="http://schemas.openxmlformats.org/package/2006/relationships"><Relationship Id="rId2" Type="http://schemas.openxmlformats.org/officeDocument/2006/relationships/package" Target="../embeddings/Feuille_de_calcul_Microsoft_Excel126.xlsx"/><Relationship Id="rId1" Type="http://schemas.openxmlformats.org/officeDocument/2006/relationships/themeOverride" Target="../theme/themeOverride121.xml"/></Relationships>
</file>

<file path=ppt/charts/_rels/chart128.xml.rels><?xml version="1.0" encoding="UTF-8" standalone="yes"?>
<Relationships xmlns="http://schemas.openxmlformats.org/package/2006/relationships"><Relationship Id="rId2" Type="http://schemas.openxmlformats.org/officeDocument/2006/relationships/package" Target="../embeddings/Feuille_de_calcul_Microsoft_Excel127.xlsx"/><Relationship Id="rId1" Type="http://schemas.openxmlformats.org/officeDocument/2006/relationships/themeOverride" Target="../theme/themeOverride122.xml"/></Relationships>
</file>

<file path=ppt/charts/_rels/chart129.xml.rels><?xml version="1.0" encoding="UTF-8" standalone="yes"?>
<Relationships xmlns="http://schemas.openxmlformats.org/package/2006/relationships"><Relationship Id="rId2" Type="http://schemas.openxmlformats.org/officeDocument/2006/relationships/package" Target="../embeddings/Feuille_de_calcul_Microsoft_Excel128.xlsx"/><Relationship Id="rId1" Type="http://schemas.openxmlformats.org/officeDocument/2006/relationships/themeOverride" Target="../theme/themeOverride123.xml"/></Relationships>
</file>

<file path=ppt/charts/_rels/chart13.xml.rels><?xml version="1.0" encoding="UTF-8" standalone="yes"?>
<Relationships xmlns="http://schemas.openxmlformats.org/package/2006/relationships"><Relationship Id="rId2" Type="http://schemas.openxmlformats.org/officeDocument/2006/relationships/package" Target="../embeddings/Feuille_de_calcul_Microsoft_Excel12.xlsx"/><Relationship Id="rId1" Type="http://schemas.openxmlformats.org/officeDocument/2006/relationships/themeOverride" Target="../theme/themeOverride13.xml"/></Relationships>
</file>

<file path=ppt/charts/_rels/chart130.xml.rels><?xml version="1.0" encoding="UTF-8" standalone="yes"?>
<Relationships xmlns="http://schemas.openxmlformats.org/package/2006/relationships"><Relationship Id="rId2" Type="http://schemas.openxmlformats.org/officeDocument/2006/relationships/package" Target="../embeddings/Feuille_de_calcul_Microsoft_Excel129.xlsx"/><Relationship Id="rId1" Type="http://schemas.openxmlformats.org/officeDocument/2006/relationships/themeOverride" Target="../theme/themeOverride124.xml"/></Relationships>
</file>

<file path=ppt/charts/_rels/chart131.xml.rels><?xml version="1.0" encoding="UTF-8" standalone="yes"?>
<Relationships xmlns="http://schemas.openxmlformats.org/package/2006/relationships"><Relationship Id="rId2" Type="http://schemas.openxmlformats.org/officeDocument/2006/relationships/package" Target="../embeddings/Feuille_de_calcul_Microsoft_Excel130.xlsx"/><Relationship Id="rId1" Type="http://schemas.openxmlformats.org/officeDocument/2006/relationships/themeOverride" Target="../theme/themeOverride125.xml"/></Relationships>
</file>

<file path=ppt/charts/_rels/chart132.xml.rels><?xml version="1.0" encoding="UTF-8" standalone="yes"?>
<Relationships xmlns="http://schemas.openxmlformats.org/package/2006/relationships"><Relationship Id="rId1" Type="http://schemas.openxmlformats.org/officeDocument/2006/relationships/package" Target="../embeddings/Feuille_de_calcul_Microsoft_Excel131.xlsx"/></Relationships>
</file>

<file path=ppt/charts/_rels/chart133.xml.rels><?xml version="1.0" encoding="UTF-8" standalone="yes"?>
<Relationships xmlns="http://schemas.openxmlformats.org/package/2006/relationships"><Relationship Id="rId2" Type="http://schemas.openxmlformats.org/officeDocument/2006/relationships/package" Target="../embeddings/Feuille_de_calcul_Microsoft_Excel132.xlsx"/><Relationship Id="rId1" Type="http://schemas.openxmlformats.org/officeDocument/2006/relationships/themeOverride" Target="../theme/themeOverride126.xml"/></Relationships>
</file>

<file path=ppt/charts/_rels/chart134.xml.rels><?xml version="1.0" encoding="UTF-8" standalone="yes"?>
<Relationships xmlns="http://schemas.openxmlformats.org/package/2006/relationships"><Relationship Id="rId2" Type="http://schemas.openxmlformats.org/officeDocument/2006/relationships/package" Target="../embeddings/Feuille_de_calcul_Microsoft_Excel133.xlsx"/><Relationship Id="rId1" Type="http://schemas.openxmlformats.org/officeDocument/2006/relationships/themeOverride" Target="../theme/themeOverride127.xml"/></Relationships>
</file>

<file path=ppt/charts/_rels/chart135.xml.rels><?xml version="1.0" encoding="UTF-8" standalone="yes"?>
<Relationships xmlns="http://schemas.openxmlformats.org/package/2006/relationships"><Relationship Id="rId2" Type="http://schemas.openxmlformats.org/officeDocument/2006/relationships/package" Target="../embeddings/Feuille_de_calcul_Microsoft_Excel134.xlsx"/><Relationship Id="rId1" Type="http://schemas.openxmlformats.org/officeDocument/2006/relationships/themeOverride" Target="../theme/themeOverride128.xml"/></Relationships>
</file>

<file path=ppt/charts/_rels/chart136.xml.rels><?xml version="1.0" encoding="UTF-8" standalone="yes"?>
<Relationships xmlns="http://schemas.openxmlformats.org/package/2006/relationships"><Relationship Id="rId2" Type="http://schemas.openxmlformats.org/officeDocument/2006/relationships/package" Target="../embeddings/Feuille_de_calcul_Microsoft_Excel135.xlsx"/><Relationship Id="rId1" Type="http://schemas.openxmlformats.org/officeDocument/2006/relationships/themeOverride" Target="../theme/themeOverride129.xml"/></Relationships>
</file>

<file path=ppt/charts/_rels/chart137.xml.rels><?xml version="1.0" encoding="UTF-8" standalone="yes"?>
<Relationships xmlns="http://schemas.openxmlformats.org/package/2006/relationships"><Relationship Id="rId2" Type="http://schemas.openxmlformats.org/officeDocument/2006/relationships/package" Target="../embeddings/Feuille_de_calcul_Microsoft_Excel136.xlsx"/><Relationship Id="rId1" Type="http://schemas.openxmlformats.org/officeDocument/2006/relationships/themeOverride" Target="../theme/themeOverride130.xml"/></Relationships>
</file>

<file path=ppt/charts/_rels/chart138.xml.rels><?xml version="1.0" encoding="UTF-8" standalone="yes"?>
<Relationships xmlns="http://schemas.openxmlformats.org/package/2006/relationships"><Relationship Id="rId2" Type="http://schemas.openxmlformats.org/officeDocument/2006/relationships/package" Target="../embeddings/Feuille_de_calcul_Microsoft_Excel137.xlsx"/><Relationship Id="rId1" Type="http://schemas.openxmlformats.org/officeDocument/2006/relationships/themeOverride" Target="../theme/themeOverride131.xml"/></Relationships>
</file>

<file path=ppt/charts/_rels/chart139.xml.rels><?xml version="1.0" encoding="UTF-8" standalone="yes"?>
<Relationships xmlns="http://schemas.openxmlformats.org/package/2006/relationships"><Relationship Id="rId2" Type="http://schemas.openxmlformats.org/officeDocument/2006/relationships/package" Target="../embeddings/Feuille_de_calcul_Microsoft_Excel138.xlsx"/><Relationship Id="rId1" Type="http://schemas.openxmlformats.org/officeDocument/2006/relationships/themeOverride" Target="../theme/themeOverride132.xml"/></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40.xml.rels><?xml version="1.0" encoding="UTF-8" standalone="yes"?>
<Relationships xmlns="http://schemas.openxmlformats.org/package/2006/relationships"><Relationship Id="rId2" Type="http://schemas.openxmlformats.org/officeDocument/2006/relationships/package" Target="../embeddings/Feuille_de_calcul_Microsoft_Excel139.xlsx"/><Relationship Id="rId1" Type="http://schemas.openxmlformats.org/officeDocument/2006/relationships/themeOverride" Target="../theme/themeOverride133.xml"/></Relationships>
</file>

<file path=ppt/charts/_rels/chart141.xml.rels><?xml version="1.0" encoding="UTF-8" standalone="yes"?>
<Relationships xmlns="http://schemas.openxmlformats.org/package/2006/relationships"><Relationship Id="rId2" Type="http://schemas.openxmlformats.org/officeDocument/2006/relationships/package" Target="../embeddings/Feuille_de_calcul_Microsoft_Excel140.xlsx"/><Relationship Id="rId1" Type="http://schemas.openxmlformats.org/officeDocument/2006/relationships/themeOverride" Target="../theme/themeOverride134.xml"/></Relationships>
</file>

<file path=ppt/charts/_rels/chart142.xml.rels><?xml version="1.0" encoding="UTF-8" standalone="yes"?>
<Relationships xmlns="http://schemas.openxmlformats.org/package/2006/relationships"><Relationship Id="rId2" Type="http://schemas.openxmlformats.org/officeDocument/2006/relationships/package" Target="../embeddings/Feuille_de_calcul_Microsoft_Excel141.xlsx"/><Relationship Id="rId1" Type="http://schemas.openxmlformats.org/officeDocument/2006/relationships/themeOverride" Target="../theme/themeOverride135.xml"/></Relationships>
</file>

<file path=ppt/charts/_rels/chart143.xml.rels><?xml version="1.0" encoding="UTF-8" standalone="yes"?>
<Relationships xmlns="http://schemas.openxmlformats.org/package/2006/relationships"><Relationship Id="rId2" Type="http://schemas.openxmlformats.org/officeDocument/2006/relationships/package" Target="../embeddings/Feuille_de_calcul_Microsoft_Excel142.xlsx"/><Relationship Id="rId1" Type="http://schemas.openxmlformats.org/officeDocument/2006/relationships/themeOverride" Target="../theme/themeOverride136.xml"/></Relationships>
</file>

<file path=ppt/charts/_rels/chart144.xml.rels><?xml version="1.0" encoding="UTF-8" standalone="yes"?>
<Relationships xmlns="http://schemas.openxmlformats.org/package/2006/relationships"><Relationship Id="rId2" Type="http://schemas.openxmlformats.org/officeDocument/2006/relationships/package" Target="../embeddings/Feuille_de_calcul_Microsoft_Excel143.xlsx"/><Relationship Id="rId1" Type="http://schemas.openxmlformats.org/officeDocument/2006/relationships/themeOverride" Target="../theme/themeOverride137.xml"/></Relationships>
</file>

<file path=ppt/charts/_rels/chart145.xml.rels><?xml version="1.0" encoding="UTF-8" standalone="yes"?>
<Relationships xmlns="http://schemas.openxmlformats.org/package/2006/relationships"><Relationship Id="rId2" Type="http://schemas.openxmlformats.org/officeDocument/2006/relationships/package" Target="../embeddings/Feuille_de_calcul_Microsoft_Excel144.xlsx"/><Relationship Id="rId1" Type="http://schemas.openxmlformats.org/officeDocument/2006/relationships/themeOverride" Target="../theme/themeOverride138.xml"/></Relationships>
</file>

<file path=ppt/charts/_rels/chart146.xml.rels><?xml version="1.0" encoding="UTF-8" standalone="yes"?>
<Relationships xmlns="http://schemas.openxmlformats.org/package/2006/relationships"><Relationship Id="rId2" Type="http://schemas.openxmlformats.org/officeDocument/2006/relationships/package" Target="../embeddings/Feuille_de_calcul_Microsoft_Excel145.xlsx"/><Relationship Id="rId1" Type="http://schemas.openxmlformats.org/officeDocument/2006/relationships/themeOverride" Target="../theme/themeOverride139.xml"/></Relationships>
</file>

<file path=ppt/charts/_rels/chart14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46.xlsx"/></Relationships>
</file>

<file path=ppt/charts/_rels/chart148.xml.rels><?xml version="1.0" encoding="UTF-8" standalone="yes"?>
<Relationships xmlns="http://schemas.openxmlformats.org/package/2006/relationships"><Relationship Id="rId2" Type="http://schemas.openxmlformats.org/officeDocument/2006/relationships/package" Target="../embeddings/Feuille_de_calcul_Microsoft_Excel147.xlsx"/><Relationship Id="rId1" Type="http://schemas.openxmlformats.org/officeDocument/2006/relationships/themeOverride" Target="../theme/themeOverride140.xml"/></Relationships>
</file>

<file path=ppt/charts/_rels/chart149.xml.rels><?xml version="1.0" encoding="UTF-8" standalone="yes"?>
<Relationships xmlns="http://schemas.openxmlformats.org/package/2006/relationships"><Relationship Id="rId1" Type="http://schemas.openxmlformats.org/officeDocument/2006/relationships/package" Target="../embeddings/Feuille_de_calcul_Microsoft_Excel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Feuille_de_calcul_Microsoft_Excel14.xlsx"/><Relationship Id="rId1" Type="http://schemas.openxmlformats.org/officeDocument/2006/relationships/themeOverride" Target="../theme/themeOverride14.xml"/></Relationships>
</file>

<file path=ppt/charts/_rels/chart150.xml.rels><?xml version="1.0" encoding="UTF-8" standalone="yes"?>
<Relationships xmlns="http://schemas.openxmlformats.org/package/2006/relationships"><Relationship Id="rId2" Type="http://schemas.openxmlformats.org/officeDocument/2006/relationships/package" Target="../embeddings/Feuille_de_calcul_Microsoft_Excel149.xlsx"/><Relationship Id="rId1" Type="http://schemas.openxmlformats.org/officeDocument/2006/relationships/themeOverride" Target="../theme/themeOverride141.xml"/></Relationships>
</file>

<file path=ppt/charts/_rels/chart151.xml.rels><?xml version="1.0" encoding="UTF-8" standalone="yes"?>
<Relationships xmlns="http://schemas.openxmlformats.org/package/2006/relationships"><Relationship Id="rId2" Type="http://schemas.openxmlformats.org/officeDocument/2006/relationships/package" Target="../embeddings/Feuille_de_calcul_Microsoft_Excel150.xlsx"/><Relationship Id="rId1" Type="http://schemas.openxmlformats.org/officeDocument/2006/relationships/themeOverride" Target="../theme/themeOverride142.xml"/></Relationships>
</file>

<file path=ppt/charts/_rels/chart152.xml.rels><?xml version="1.0" encoding="UTF-8" standalone="yes"?>
<Relationships xmlns="http://schemas.openxmlformats.org/package/2006/relationships"><Relationship Id="rId2" Type="http://schemas.openxmlformats.org/officeDocument/2006/relationships/package" Target="../embeddings/Feuille_de_calcul_Microsoft_Excel151.xlsx"/><Relationship Id="rId1" Type="http://schemas.openxmlformats.org/officeDocument/2006/relationships/themeOverride" Target="../theme/themeOverride143.xml"/></Relationships>
</file>

<file path=ppt/charts/_rels/chart153.xml.rels><?xml version="1.0" encoding="UTF-8" standalone="yes"?>
<Relationships xmlns="http://schemas.openxmlformats.org/package/2006/relationships"><Relationship Id="rId2" Type="http://schemas.openxmlformats.org/officeDocument/2006/relationships/package" Target="../embeddings/Feuille_de_calcul_Microsoft_Excel152.xlsx"/><Relationship Id="rId1" Type="http://schemas.openxmlformats.org/officeDocument/2006/relationships/themeOverride" Target="../theme/themeOverride144.xml"/></Relationships>
</file>

<file path=ppt/charts/_rels/chart154.xml.rels><?xml version="1.0" encoding="UTF-8" standalone="yes"?>
<Relationships xmlns="http://schemas.openxmlformats.org/package/2006/relationships"><Relationship Id="rId2" Type="http://schemas.openxmlformats.org/officeDocument/2006/relationships/package" Target="../embeddings/Feuille_de_calcul_Microsoft_Excel153.xlsx"/><Relationship Id="rId1" Type="http://schemas.openxmlformats.org/officeDocument/2006/relationships/themeOverride" Target="../theme/themeOverride145.xml"/></Relationships>
</file>

<file path=ppt/charts/_rels/chart155.xml.rels><?xml version="1.0" encoding="UTF-8" standalone="yes"?>
<Relationships xmlns="http://schemas.openxmlformats.org/package/2006/relationships"><Relationship Id="rId2" Type="http://schemas.openxmlformats.org/officeDocument/2006/relationships/package" Target="../embeddings/Feuille_de_calcul_Microsoft_Excel154.xlsx"/><Relationship Id="rId1" Type="http://schemas.openxmlformats.org/officeDocument/2006/relationships/themeOverride" Target="../theme/themeOverride146.xml"/></Relationships>
</file>

<file path=ppt/charts/_rels/chart156.xml.rels><?xml version="1.0" encoding="UTF-8" standalone="yes"?>
<Relationships xmlns="http://schemas.openxmlformats.org/package/2006/relationships"><Relationship Id="rId1" Type="http://schemas.openxmlformats.org/officeDocument/2006/relationships/package" Target="../embeddings/Feuille_de_calcul_Microsoft_Excel155.xlsx"/></Relationships>
</file>

<file path=ppt/charts/_rels/chart157.xml.rels><?xml version="1.0" encoding="UTF-8" standalone="yes"?>
<Relationships xmlns="http://schemas.openxmlformats.org/package/2006/relationships"><Relationship Id="rId2" Type="http://schemas.openxmlformats.org/officeDocument/2006/relationships/package" Target="../embeddings/Feuille_de_calcul_Microsoft_Excel156.xlsx"/><Relationship Id="rId1" Type="http://schemas.openxmlformats.org/officeDocument/2006/relationships/themeOverride" Target="../theme/themeOverride147.xml"/></Relationships>
</file>

<file path=ppt/charts/_rels/chart158.xml.rels><?xml version="1.0" encoding="UTF-8" standalone="yes"?>
<Relationships xmlns="http://schemas.openxmlformats.org/package/2006/relationships"><Relationship Id="rId2" Type="http://schemas.openxmlformats.org/officeDocument/2006/relationships/package" Target="../embeddings/Feuille_de_calcul_Microsoft_Excel157.xlsx"/><Relationship Id="rId1" Type="http://schemas.openxmlformats.org/officeDocument/2006/relationships/themeOverride" Target="../theme/themeOverride148.xml"/></Relationships>
</file>

<file path=ppt/charts/_rels/chart159.xml.rels><?xml version="1.0" encoding="UTF-8" standalone="yes"?>
<Relationships xmlns="http://schemas.openxmlformats.org/package/2006/relationships"><Relationship Id="rId2" Type="http://schemas.openxmlformats.org/officeDocument/2006/relationships/package" Target="../embeddings/Feuille_de_calcul_Microsoft_Excel158.xlsx"/><Relationship Id="rId1" Type="http://schemas.openxmlformats.org/officeDocument/2006/relationships/themeOverride" Target="../theme/themeOverride149.xml"/></Relationships>
</file>

<file path=ppt/charts/_rels/chart16.xml.rels><?xml version="1.0" encoding="UTF-8" standalone="yes"?>
<Relationships xmlns="http://schemas.openxmlformats.org/package/2006/relationships"><Relationship Id="rId2" Type="http://schemas.openxmlformats.org/officeDocument/2006/relationships/package" Target="../embeddings/Feuille_de_calcul_Microsoft_Excel15.xlsx"/><Relationship Id="rId1" Type="http://schemas.openxmlformats.org/officeDocument/2006/relationships/themeOverride" Target="../theme/themeOverride15.xml"/></Relationships>
</file>

<file path=ppt/charts/_rels/chart160.xml.rels><?xml version="1.0" encoding="UTF-8" standalone="yes"?>
<Relationships xmlns="http://schemas.openxmlformats.org/package/2006/relationships"><Relationship Id="rId2" Type="http://schemas.openxmlformats.org/officeDocument/2006/relationships/package" Target="../embeddings/Feuille_de_calcul_Microsoft_Excel159.xlsx"/><Relationship Id="rId1" Type="http://schemas.openxmlformats.org/officeDocument/2006/relationships/themeOverride" Target="../theme/themeOverride150.xml"/></Relationships>
</file>

<file path=ppt/charts/_rels/chart161.xml.rels><?xml version="1.0" encoding="UTF-8" standalone="yes"?>
<Relationships xmlns="http://schemas.openxmlformats.org/package/2006/relationships"><Relationship Id="rId2" Type="http://schemas.openxmlformats.org/officeDocument/2006/relationships/package" Target="../embeddings/Feuille_de_calcul_Microsoft_Excel160.xlsx"/><Relationship Id="rId1" Type="http://schemas.openxmlformats.org/officeDocument/2006/relationships/themeOverride" Target="../theme/themeOverride151.xml"/></Relationships>
</file>

<file path=ppt/charts/_rels/chart162.xml.rels><?xml version="1.0" encoding="UTF-8" standalone="yes"?>
<Relationships xmlns="http://schemas.openxmlformats.org/package/2006/relationships"><Relationship Id="rId2" Type="http://schemas.openxmlformats.org/officeDocument/2006/relationships/package" Target="../embeddings/Feuille_de_calcul_Microsoft_Excel161.xlsx"/><Relationship Id="rId1" Type="http://schemas.openxmlformats.org/officeDocument/2006/relationships/themeOverride" Target="../theme/themeOverride152.xml"/></Relationships>
</file>

<file path=ppt/charts/_rels/chart163.xml.rels><?xml version="1.0" encoding="UTF-8" standalone="yes"?>
<Relationships xmlns="http://schemas.openxmlformats.org/package/2006/relationships"><Relationship Id="rId2" Type="http://schemas.openxmlformats.org/officeDocument/2006/relationships/package" Target="../embeddings/Feuille_de_calcul_Microsoft_Excel162.xlsx"/><Relationship Id="rId1" Type="http://schemas.openxmlformats.org/officeDocument/2006/relationships/themeOverride" Target="../theme/themeOverride153.xml"/></Relationships>
</file>

<file path=ppt/charts/_rels/chart164.xml.rels><?xml version="1.0" encoding="UTF-8" standalone="yes"?>
<Relationships xmlns="http://schemas.openxmlformats.org/package/2006/relationships"><Relationship Id="rId2" Type="http://schemas.openxmlformats.org/officeDocument/2006/relationships/package" Target="../embeddings/Feuille_de_calcul_Microsoft_Excel163.xlsx"/><Relationship Id="rId1" Type="http://schemas.openxmlformats.org/officeDocument/2006/relationships/themeOverride" Target="../theme/themeOverride154.xml"/></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Feuille_de_calcul_Microsoft_Excel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Feuille_de_calcul_Microsoft_Excel19.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2" Type="http://schemas.openxmlformats.org/officeDocument/2006/relationships/package" Target="../embeddings/Feuille_de_calcul_Microsoft_Excel20.xlsx"/><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2" Type="http://schemas.openxmlformats.org/officeDocument/2006/relationships/package" Target="../embeddings/Feuille_de_calcul_Microsoft_Excel21.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Feuille_de_calcul_Microsoft_Excel22.xlsx"/><Relationship Id="rId1" Type="http://schemas.openxmlformats.org/officeDocument/2006/relationships/themeOverride" Target="../theme/themeOverride20.xml"/></Relationships>
</file>

<file path=ppt/charts/_rels/chart24.xml.rels><?xml version="1.0" encoding="UTF-8" standalone="yes"?>
<Relationships xmlns="http://schemas.openxmlformats.org/package/2006/relationships"><Relationship Id="rId2" Type="http://schemas.openxmlformats.org/officeDocument/2006/relationships/package" Target="../embeddings/Feuille_de_calcul_Microsoft_Excel23.xlsx"/><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2" Type="http://schemas.openxmlformats.org/officeDocument/2006/relationships/package" Target="../embeddings/Feuille_de_calcul_Microsoft_Excel24.xlsx"/><Relationship Id="rId1" Type="http://schemas.openxmlformats.org/officeDocument/2006/relationships/themeOverride" Target="../theme/themeOverride22.xml"/></Relationships>
</file>

<file path=ppt/charts/_rels/chart26.xml.rels><?xml version="1.0" encoding="UTF-8" standalone="yes"?>
<Relationships xmlns="http://schemas.openxmlformats.org/package/2006/relationships"><Relationship Id="rId2" Type="http://schemas.openxmlformats.org/officeDocument/2006/relationships/package" Target="../embeddings/Feuille_de_calcul_Microsoft_Excel25.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2" Type="http://schemas.openxmlformats.org/officeDocument/2006/relationships/package" Target="../embeddings/Feuille_de_calcul_Microsoft_Excel26.xlsx"/><Relationship Id="rId1" Type="http://schemas.openxmlformats.org/officeDocument/2006/relationships/themeOverride" Target="../theme/themeOverride24.xml"/></Relationships>
</file>

<file path=ppt/charts/_rels/chart28.xml.rels><?xml version="1.0" encoding="UTF-8" standalone="yes"?>
<Relationships xmlns="http://schemas.openxmlformats.org/package/2006/relationships"><Relationship Id="rId2" Type="http://schemas.openxmlformats.org/officeDocument/2006/relationships/package" Target="../embeddings/Feuille_de_calcul_Microsoft_Excel27.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2" Type="http://schemas.openxmlformats.org/officeDocument/2006/relationships/package" Target="../embeddings/Feuille_de_calcul_Microsoft_Excel28.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Feuille_de_calcul_Microsoft_Excel29.xlsx"/><Relationship Id="rId1" Type="http://schemas.openxmlformats.org/officeDocument/2006/relationships/themeOverride" Target="../theme/themeOverride27.xml"/></Relationships>
</file>

<file path=ppt/charts/_rels/chart31.xml.rels><?xml version="1.0" encoding="UTF-8" standalone="yes"?>
<Relationships xmlns="http://schemas.openxmlformats.org/package/2006/relationships"><Relationship Id="rId2" Type="http://schemas.openxmlformats.org/officeDocument/2006/relationships/package" Target="../embeddings/Feuille_de_calcul_Microsoft_Excel30.xlsx"/><Relationship Id="rId1" Type="http://schemas.openxmlformats.org/officeDocument/2006/relationships/themeOverride" Target="../theme/themeOverride28.xml"/></Relationships>
</file>

<file path=ppt/charts/_rels/chart32.xml.rels><?xml version="1.0" encoding="UTF-8" standalone="yes"?>
<Relationships xmlns="http://schemas.openxmlformats.org/package/2006/relationships"><Relationship Id="rId2" Type="http://schemas.openxmlformats.org/officeDocument/2006/relationships/package" Target="../embeddings/Feuille_de_calcul_Microsoft_Excel31.xlsx"/><Relationship Id="rId1" Type="http://schemas.openxmlformats.org/officeDocument/2006/relationships/themeOverride" Target="../theme/themeOverride29.xml"/></Relationships>
</file>

<file path=ppt/charts/_rels/chart33.xml.rels><?xml version="1.0" encoding="UTF-8" standalone="yes"?>
<Relationships xmlns="http://schemas.openxmlformats.org/package/2006/relationships"><Relationship Id="rId2" Type="http://schemas.openxmlformats.org/officeDocument/2006/relationships/package" Target="../embeddings/Feuille_de_calcul_Microsoft_Excel32.xlsx"/><Relationship Id="rId1" Type="http://schemas.openxmlformats.org/officeDocument/2006/relationships/themeOverride" Target="../theme/themeOverride30.xml"/></Relationships>
</file>

<file path=ppt/charts/_rels/chart34.xml.rels><?xml version="1.0" encoding="UTF-8" standalone="yes"?>
<Relationships xmlns="http://schemas.openxmlformats.org/package/2006/relationships"><Relationship Id="rId2" Type="http://schemas.openxmlformats.org/officeDocument/2006/relationships/package" Target="../embeddings/Feuille_de_calcul_Microsoft_Excel33.xlsx"/><Relationship Id="rId1" Type="http://schemas.openxmlformats.org/officeDocument/2006/relationships/themeOverride" Target="../theme/themeOverride31.xml"/></Relationships>
</file>

<file path=ppt/charts/_rels/chart35.xml.rels><?xml version="1.0" encoding="UTF-8" standalone="yes"?>
<Relationships xmlns="http://schemas.openxmlformats.org/package/2006/relationships"><Relationship Id="rId2" Type="http://schemas.openxmlformats.org/officeDocument/2006/relationships/package" Target="../embeddings/Feuille_de_calcul_Microsoft_Excel34.xlsx"/><Relationship Id="rId1" Type="http://schemas.openxmlformats.org/officeDocument/2006/relationships/themeOverride" Target="../theme/themeOverride32.xml"/></Relationships>
</file>

<file path=ppt/charts/_rels/chart36.xml.rels><?xml version="1.0" encoding="UTF-8" standalone="yes"?>
<Relationships xmlns="http://schemas.openxmlformats.org/package/2006/relationships"><Relationship Id="rId2" Type="http://schemas.openxmlformats.org/officeDocument/2006/relationships/package" Target="../embeddings/Feuille_de_calcul_Microsoft_Excel35.xlsx"/><Relationship Id="rId1" Type="http://schemas.openxmlformats.org/officeDocument/2006/relationships/themeOverride" Target="../theme/themeOverride33.xml"/></Relationships>
</file>

<file path=ppt/charts/_rels/chart37.xml.rels><?xml version="1.0" encoding="UTF-8" standalone="yes"?>
<Relationships xmlns="http://schemas.openxmlformats.org/package/2006/relationships"><Relationship Id="rId2" Type="http://schemas.openxmlformats.org/officeDocument/2006/relationships/package" Target="../embeddings/Feuille_de_calcul_Microsoft_Excel36.xlsx"/><Relationship Id="rId1" Type="http://schemas.openxmlformats.org/officeDocument/2006/relationships/themeOverride" Target="../theme/themeOverride34.xml"/></Relationships>
</file>

<file path=ppt/charts/_rels/chart38.xml.rels><?xml version="1.0" encoding="UTF-8" standalone="yes"?>
<Relationships xmlns="http://schemas.openxmlformats.org/package/2006/relationships"><Relationship Id="rId2" Type="http://schemas.openxmlformats.org/officeDocument/2006/relationships/package" Target="../embeddings/Feuille_de_calcul_Microsoft_Excel37.xlsx"/><Relationship Id="rId1" Type="http://schemas.openxmlformats.org/officeDocument/2006/relationships/themeOverride" Target="../theme/themeOverride35.xml"/></Relationships>
</file>

<file path=ppt/charts/_rels/chart39.xml.rels><?xml version="1.0" encoding="UTF-8" standalone="yes"?>
<Relationships xmlns="http://schemas.openxmlformats.org/package/2006/relationships"><Relationship Id="rId2" Type="http://schemas.openxmlformats.org/officeDocument/2006/relationships/package" Target="../embeddings/Feuille_de_calcul_Microsoft_Excel38.xlsx"/><Relationship Id="rId1" Type="http://schemas.openxmlformats.org/officeDocument/2006/relationships/themeOverride" Target="../theme/themeOverride36.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Feuille_de_calcul_Microsoft_Excel39.xlsx"/><Relationship Id="rId1" Type="http://schemas.openxmlformats.org/officeDocument/2006/relationships/themeOverride" Target="../theme/themeOverride37.xml"/></Relationships>
</file>

<file path=ppt/charts/_rels/chart41.xml.rels><?xml version="1.0" encoding="UTF-8" standalone="yes"?>
<Relationships xmlns="http://schemas.openxmlformats.org/package/2006/relationships"><Relationship Id="rId2" Type="http://schemas.openxmlformats.org/officeDocument/2006/relationships/package" Target="../embeddings/Feuille_de_calcul_Microsoft_Excel40.xlsx"/><Relationship Id="rId1" Type="http://schemas.openxmlformats.org/officeDocument/2006/relationships/themeOverride" Target="../theme/themeOverride38.xml"/></Relationships>
</file>

<file path=ppt/charts/_rels/chart42.xml.rels><?xml version="1.0" encoding="UTF-8" standalone="yes"?>
<Relationships xmlns="http://schemas.openxmlformats.org/package/2006/relationships"><Relationship Id="rId2" Type="http://schemas.openxmlformats.org/officeDocument/2006/relationships/package" Target="../embeddings/Feuille_de_calcul_Microsoft_Excel41.xlsx"/><Relationship Id="rId1" Type="http://schemas.openxmlformats.org/officeDocument/2006/relationships/themeOverride" Target="../theme/themeOverride39.xml"/></Relationships>
</file>

<file path=ppt/charts/_rels/chart43.xml.rels><?xml version="1.0" encoding="UTF-8" standalone="yes"?>
<Relationships xmlns="http://schemas.openxmlformats.org/package/2006/relationships"><Relationship Id="rId2" Type="http://schemas.openxmlformats.org/officeDocument/2006/relationships/package" Target="../embeddings/Feuille_de_calcul_Microsoft_Excel42.xlsx"/><Relationship Id="rId1" Type="http://schemas.openxmlformats.org/officeDocument/2006/relationships/themeOverride" Target="../theme/themeOverride40.xml"/></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de_calcul_Microsoft_Excel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Feuille_de_calcul_Microsoft_Excel44.xlsx"/><Relationship Id="rId1" Type="http://schemas.openxmlformats.org/officeDocument/2006/relationships/themeOverride" Target="../theme/themeOverride41.xml"/></Relationships>
</file>

<file path=ppt/charts/_rels/chart46.xml.rels><?xml version="1.0" encoding="UTF-8" standalone="yes"?>
<Relationships xmlns="http://schemas.openxmlformats.org/package/2006/relationships"><Relationship Id="rId2" Type="http://schemas.openxmlformats.org/officeDocument/2006/relationships/package" Target="../embeddings/Feuille_de_calcul_Microsoft_Excel45.xlsx"/><Relationship Id="rId1" Type="http://schemas.openxmlformats.org/officeDocument/2006/relationships/themeOverride" Target="../theme/themeOverride42.xml"/></Relationships>
</file>

<file path=ppt/charts/_rels/chart47.xml.rels><?xml version="1.0" encoding="UTF-8" standalone="yes"?>
<Relationships xmlns="http://schemas.openxmlformats.org/package/2006/relationships"><Relationship Id="rId2" Type="http://schemas.openxmlformats.org/officeDocument/2006/relationships/package" Target="../embeddings/Feuille_de_calcul_Microsoft_Excel46.xlsx"/><Relationship Id="rId1" Type="http://schemas.openxmlformats.org/officeDocument/2006/relationships/themeOverride" Target="../theme/themeOverride43.xml"/></Relationships>
</file>

<file path=ppt/charts/_rels/chart48.xml.rels><?xml version="1.0" encoding="UTF-8" standalone="yes"?>
<Relationships xmlns="http://schemas.openxmlformats.org/package/2006/relationships"><Relationship Id="rId2" Type="http://schemas.openxmlformats.org/officeDocument/2006/relationships/package" Target="../embeddings/Feuille_de_calcul_Microsoft_Excel47.xlsx"/><Relationship Id="rId1" Type="http://schemas.openxmlformats.org/officeDocument/2006/relationships/themeOverride" Target="../theme/themeOverride44.xml"/></Relationships>
</file>

<file path=ppt/charts/_rels/chart49.xml.rels><?xml version="1.0" encoding="UTF-8" standalone="yes"?>
<Relationships xmlns="http://schemas.openxmlformats.org/package/2006/relationships"><Relationship Id="rId1" Type="http://schemas.openxmlformats.org/officeDocument/2006/relationships/package" Target="../embeddings/Feuille_de_calcul_Microsoft_Excel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Feuille_de_calcul_Microsoft_Excel49.xlsx"/><Relationship Id="rId1" Type="http://schemas.openxmlformats.org/officeDocument/2006/relationships/themeOverride" Target="../theme/themeOverride45.xml"/></Relationships>
</file>

<file path=ppt/charts/_rels/chart51.xml.rels><?xml version="1.0" encoding="UTF-8" standalone="yes"?>
<Relationships xmlns="http://schemas.openxmlformats.org/package/2006/relationships"><Relationship Id="rId1" Type="http://schemas.openxmlformats.org/officeDocument/2006/relationships/package" Target="../embeddings/Feuille_de_calcul_Microsoft_Excel50.xlsx"/></Relationships>
</file>

<file path=ppt/charts/_rels/chart52.xml.rels><?xml version="1.0" encoding="UTF-8" standalone="yes"?>
<Relationships xmlns="http://schemas.openxmlformats.org/package/2006/relationships"><Relationship Id="rId2" Type="http://schemas.openxmlformats.org/officeDocument/2006/relationships/package" Target="../embeddings/Feuille_de_calcul_Microsoft_Excel51.xlsx"/><Relationship Id="rId1" Type="http://schemas.openxmlformats.org/officeDocument/2006/relationships/themeOverride" Target="../theme/themeOverride46.xml"/></Relationships>
</file>

<file path=ppt/charts/_rels/chart53.xml.rels><?xml version="1.0" encoding="UTF-8" standalone="yes"?>
<Relationships xmlns="http://schemas.openxmlformats.org/package/2006/relationships"><Relationship Id="rId2" Type="http://schemas.openxmlformats.org/officeDocument/2006/relationships/package" Target="../embeddings/Feuille_de_calcul_Microsoft_Excel52.xlsx"/><Relationship Id="rId1" Type="http://schemas.openxmlformats.org/officeDocument/2006/relationships/themeOverride" Target="../theme/themeOverride47.xml"/></Relationships>
</file>

<file path=ppt/charts/_rels/chart54.xml.rels><?xml version="1.0" encoding="UTF-8" standalone="yes"?>
<Relationships xmlns="http://schemas.openxmlformats.org/package/2006/relationships"><Relationship Id="rId2" Type="http://schemas.openxmlformats.org/officeDocument/2006/relationships/package" Target="../embeddings/Feuille_de_calcul_Microsoft_Excel53.xlsx"/><Relationship Id="rId1" Type="http://schemas.openxmlformats.org/officeDocument/2006/relationships/themeOverride" Target="../theme/themeOverride48.xml"/></Relationships>
</file>

<file path=ppt/charts/_rels/chart55.xml.rels><?xml version="1.0" encoding="UTF-8" standalone="yes"?>
<Relationships xmlns="http://schemas.openxmlformats.org/package/2006/relationships"><Relationship Id="rId2" Type="http://schemas.openxmlformats.org/officeDocument/2006/relationships/package" Target="../embeddings/Feuille_de_calcul_Microsoft_Excel54.xlsx"/><Relationship Id="rId1" Type="http://schemas.openxmlformats.org/officeDocument/2006/relationships/themeOverride" Target="../theme/themeOverride49.xml"/></Relationships>
</file>

<file path=ppt/charts/_rels/chart56.xml.rels><?xml version="1.0" encoding="UTF-8" standalone="yes"?>
<Relationships xmlns="http://schemas.openxmlformats.org/package/2006/relationships"><Relationship Id="rId2" Type="http://schemas.openxmlformats.org/officeDocument/2006/relationships/package" Target="../embeddings/Feuille_de_calcul_Microsoft_Excel55.xlsx"/><Relationship Id="rId1" Type="http://schemas.openxmlformats.org/officeDocument/2006/relationships/themeOverride" Target="../theme/themeOverride50.xml"/></Relationships>
</file>

<file path=ppt/charts/_rels/chart57.xml.rels><?xml version="1.0" encoding="UTF-8" standalone="yes"?>
<Relationships xmlns="http://schemas.openxmlformats.org/package/2006/relationships"><Relationship Id="rId2" Type="http://schemas.openxmlformats.org/officeDocument/2006/relationships/package" Target="../embeddings/Feuille_de_calcul_Microsoft_Excel56.xlsx"/><Relationship Id="rId1" Type="http://schemas.openxmlformats.org/officeDocument/2006/relationships/themeOverride" Target="../theme/themeOverride51.xml"/></Relationships>
</file>

<file path=ppt/charts/_rels/chart58.xml.rels><?xml version="1.0" encoding="UTF-8" standalone="yes"?>
<Relationships xmlns="http://schemas.openxmlformats.org/package/2006/relationships"><Relationship Id="rId2" Type="http://schemas.openxmlformats.org/officeDocument/2006/relationships/package" Target="../embeddings/Feuille_de_calcul_Microsoft_Excel57.xlsx"/><Relationship Id="rId1" Type="http://schemas.openxmlformats.org/officeDocument/2006/relationships/themeOverride" Target="../theme/themeOverride52.xml"/></Relationships>
</file>

<file path=ppt/charts/_rels/chart59.xml.rels><?xml version="1.0" encoding="UTF-8" standalone="yes"?>
<Relationships xmlns="http://schemas.openxmlformats.org/package/2006/relationships"><Relationship Id="rId2" Type="http://schemas.openxmlformats.org/officeDocument/2006/relationships/package" Target="../embeddings/Feuille_de_calcul_Microsoft_Excel58.xlsx"/><Relationship Id="rId1" Type="http://schemas.openxmlformats.org/officeDocument/2006/relationships/themeOverride" Target="../theme/themeOverride53.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Feuille_de_calcul_Microsoft_Excel59.xlsx"/><Relationship Id="rId1" Type="http://schemas.openxmlformats.org/officeDocument/2006/relationships/themeOverride" Target="../theme/themeOverride54.xml"/></Relationships>
</file>

<file path=ppt/charts/_rels/chart61.xml.rels><?xml version="1.0" encoding="UTF-8" standalone="yes"?>
<Relationships xmlns="http://schemas.openxmlformats.org/package/2006/relationships"><Relationship Id="rId2" Type="http://schemas.openxmlformats.org/officeDocument/2006/relationships/package" Target="../embeddings/Feuille_de_calcul_Microsoft_Excel60.xlsx"/><Relationship Id="rId1" Type="http://schemas.openxmlformats.org/officeDocument/2006/relationships/themeOverride" Target="../theme/themeOverride55.xml"/></Relationships>
</file>

<file path=ppt/charts/_rels/chart62.xml.rels><?xml version="1.0" encoding="UTF-8" standalone="yes"?>
<Relationships xmlns="http://schemas.openxmlformats.org/package/2006/relationships"><Relationship Id="rId2" Type="http://schemas.openxmlformats.org/officeDocument/2006/relationships/package" Target="../embeddings/Feuille_de_calcul_Microsoft_Excel61.xlsx"/><Relationship Id="rId1" Type="http://schemas.openxmlformats.org/officeDocument/2006/relationships/themeOverride" Target="../theme/themeOverride56.xml"/></Relationships>
</file>

<file path=ppt/charts/_rels/chart63.xml.rels><?xml version="1.0" encoding="UTF-8" standalone="yes"?>
<Relationships xmlns="http://schemas.openxmlformats.org/package/2006/relationships"><Relationship Id="rId2" Type="http://schemas.openxmlformats.org/officeDocument/2006/relationships/package" Target="../embeddings/Feuille_de_calcul_Microsoft_Excel62.xlsx"/><Relationship Id="rId1" Type="http://schemas.openxmlformats.org/officeDocument/2006/relationships/themeOverride" Target="../theme/themeOverride57.xml"/></Relationships>
</file>

<file path=ppt/charts/_rels/chart64.xml.rels><?xml version="1.0" encoding="UTF-8" standalone="yes"?>
<Relationships xmlns="http://schemas.openxmlformats.org/package/2006/relationships"><Relationship Id="rId2" Type="http://schemas.openxmlformats.org/officeDocument/2006/relationships/package" Target="../embeddings/Feuille_de_calcul_Microsoft_Excel63.xlsx"/><Relationship Id="rId1" Type="http://schemas.openxmlformats.org/officeDocument/2006/relationships/themeOverride" Target="../theme/themeOverride58.xml"/></Relationships>
</file>

<file path=ppt/charts/_rels/chart65.xml.rels><?xml version="1.0" encoding="UTF-8" standalone="yes"?>
<Relationships xmlns="http://schemas.openxmlformats.org/package/2006/relationships"><Relationship Id="rId2" Type="http://schemas.openxmlformats.org/officeDocument/2006/relationships/package" Target="../embeddings/Feuille_de_calcul_Microsoft_Excel64.xlsx"/><Relationship Id="rId1" Type="http://schemas.openxmlformats.org/officeDocument/2006/relationships/themeOverride" Target="../theme/themeOverride59.xml"/></Relationships>
</file>

<file path=ppt/charts/_rels/chart66.xml.rels><?xml version="1.0" encoding="UTF-8" standalone="yes"?>
<Relationships xmlns="http://schemas.openxmlformats.org/package/2006/relationships"><Relationship Id="rId2" Type="http://schemas.openxmlformats.org/officeDocument/2006/relationships/package" Target="../embeddings/Feuille_de_calcul_Microsoft_Excel65.xlsx"/><Relationship Id="rId1" Type="http://schemas.openxmlformats.org/officeDocument/2006/relationships/themeOverride" Target="../theme/themeOverride60.xml"/></Relationships>
</file>

<file path=ppt/charts/_rels/chart67.xml.rels><?xml version="1.0" encoding="UTF-8" standalone="yes"?>
<Relationships xmlns="http://schemas.openxmlformats.org/package/2006/relationships"><Relationship Id="rId2" Type="http://schemas.openxmlformats.org/officeDocument/2006/relationships/package" Target="../embeddings/Feuille_de_calcul_Microsoft_Excel66.xlsx"/><Relationship Id="rId1" Type="http://schemas.openxmlformats.org/officeDocument/2006/relationships/themeOverride" Target="../theme/themeOverride61.xml"/></Relationships>
</file>

<file path=ppt/charts/_rels/chart68.xml.rels><?xml version="1.0" encoding="UTF-8" standalone="yes"?>
<Relationships xmlns="http://schemas.openxmlformats.org/package/2006/relationships"><Relationship Id="rId2" Type="http://schemas.openxmlformats.org/officeDocument/2006/relationships/package" Target="../embeddings/Feuille_de_calcul_Microsoft_Excel67.xlsx"/><Relationship Id="rId1" Type="http://schemas.openxmlformats.org/officeDocument/2006/relationships/themeOverride" Target="../theme/themeOverride62.xml"/></Relationships>
</file>

<file path=ppt/charts/_rels/chart69.xml.rels><?xml version="1.0" encoding="UTF-8" standalone="yes"?>
<Relationships xmlns="http://schemas.openxmlformats.org/package/2006/relationships"><Relationship Id="rId2" Type="http://schemas.openxmlformats.org/officeDocument/2006/relationships/package" Target="../embeddings/Feuille_de_calcul_Microsoft_Excel68.xlsx"/><Relationship Id="rId1" Type="http://schemas.openxmlformats.org/officeDocument/2006/relationships/themeOverride" Target="../theme/themeOverride63.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package" Target="../embeddings/Feuille_de_calcul_Microsoft_Excel69.xlsx"/><Relationship Id="rId1" Type="http://schemas.openxmlformats.org/officeDocument/2006/relationships/themeOverride" Target="../theme/themeOverride64.xml"/></Relationships>
</file>

<file path=ppt/charts/_rels/chart71.xml.rels><?xml version="1.0" encoding="UTF-8" standalone="yes"?>
<Relationships xmlns="http://schemas.openxmlformats.org/package/2006/relationships"><Relationship Id="rId2" Type="http://schemas.openxmlformats.org/officeDocument/2006/relationships/package" Target="../embeddings/Feuille_de_calcul_Microsoft_Excel70.xlsx"/><Relationship Id="rId1" Type="http://schemas.openxmlformats.org/officeDocument/2006/relationships/themeOverride" Target="../theme/themeOverride65.xml"/></Relationships>
</file>

<file path=ppt/charts/_rels/chart72.xml.rels><?xml version="1.0" encoding="UTF-8" standalone="yes"?>
<Relationships xmlns="http://schemas.openxmlformats.org/package/2006/relationships"><Relationship Id="rId2" Type="http://schemas.openxmlformats.org/officeDocument/2006/relationships/package" Target="../embeddings/Feuille_de_calcul_Microsoft_Excel71.xlsx"/><Relationship Id="rId1" Type="http://schemas.openxmlformats.org/officeDocument/2006/relationships/themeOverride" Target="../theme/themeOverride66.xml"/></Relationships>
</file>

<file path=ppt/charts/_rels/chart73.xml.rels><?xml version="1.0" encoding="UTF-8" standalone="yes"?>
<Relationships xmlns="http://schemas.openxmlformats.org/package/2006/relationships"><Relationship Id="rId2" Type="http://schemas.openxmlformats.org/officeDocument/2006/relationships/package" Target="../embeddings/Feuille_de_calcul_Microsoft_Excel72.xlsx"/><Relationship Id="rId1" Type="http://schemas.openxmlformats.org/officeDocument/2006/relationships/themeOverride" Target="../theme/themeOverride67.xml"/></Relationships>
</file>

<file path=ppt/charts/_rels/chart74.xml.rels><?xml version="1.0" encoding="UTF-8" standalone="yes"?>
<Relationships xmlns="http://schemas.openxmlformats.org/package/2006/relationships"><Relationship Id="rId2" Type="http://schemas.openxmlformats.org/officeDocument/2006/relationships/package" Target="../embeddings/Feuille_de_calcul_Microsoft_Excel73.xlsx"/><Relationship Id="rId1" Type="http://schemas.openxmlformats.org/officeDocument/2006/relationships/themeOverride" Target="../theme/themeOverride68.xml"/></Relationships>
</file>

<file path=ppt/charts/_rels/chart75.xml.rels><?xml version="1.0" encoding="UTF-8" standalone="yes"?>
<Relationships xmlns="http://schemas.openxmlformats.org/package/2006/relationships"><Relationship Id="rId2" Type="http://schemas.openxmlformats.org/officeDocument/2006/relationships/package" Target="../embeddings/Feuille_de_calcul_Microsoft_Excel74.xlsx"/><Relationship Id="rId1" Type="http://schemas.openxmlformats.org/officeDocument/2006/relationships/themeOverride" Target="../theme/themeOverride69.xml"/></Relationships>
</file>

<file path=ppt/charts/_rels/chart76.xml.rels><?xml version="1.0" encoding="UTF-8" standalone="yes"?>
<Relationships xmlns="http://schemas.openxmlformats.org/package/2006/relationships"><Relationship Id="rId2" Type="http://schemas.openxmlformats.org/officeDocument/2006/relationships/package" Target="../embeddings/Feuille_de_calcul_Microsoft_Excel75.xlsx"/><Relationship Id="rId1" Type="http://schemas.openxmlformats.org/officeDocument/2006/relationships/themeOverride" Target="../theme/themeOverride70.xml"/></Relationships>
</file>

<file path=ppt/charts/_rels/chart77.xml.rels><?xml version="1.0" encoding="UTF-8" standalone="yes"?>
<Relationships xmlns="http://schemas.openxmlformats.org/package/2006/relationships"><Relationship Id="rId2" Type="http://schemas.openxmlformats.org/officeDocument/2006/relationships/package" Target="../embeddings/Feuille_de_calcul_Microsoft_Excel76.xlsx"/><Relationship Id="rId1" Type="http://schemas.openxmlformats.org/officeDocument/2006/relationships/themeOverride" Target="../theme/themeOverride71.xml"/></Relationships>
</file>

<file path=ppt/charts/_rels/chart78.xml.rels><?xml version="1.0" encoding="UTF-8" standalone="yes"?>
<Relationships xmlns="http://schemas.openxmlformats.org/package/2006/relationships"><Relationship Id="rId2" Type="http://schemas.openxmlformats.org/officeDocument/2006/relationships/package" Target="../embeddings/Feuille_de_calcul_Microsoft_Excel77.xlsx"/><Relationship Id="rId1" Type="http://schemas.openxmlformats.org/officeDocument/2006/relationships/themeOverride" Target="../theme/themeOverride72.xml"/></Relationships>
</file>

<file path=ppt/charts/_rels/chart79.xml.rels><?xml version="1.0" encoding="UTF-8" standalone="yes"?>
<Relationships xmlns="http://schemas.openxmlformats.org/package/2006/relationships"><Relationship Id="rId2" Type="http://schemas.openxmlformats.org/officeDocument/2006/relationships/package" Target="../embeddings/Feuille_de_calcul_Microsoft_Excel78.xlsx"/><Relationship Id="rId1" Type="http://schemas.openxmlformats.org/officeDocument/2006/relationships/themeOverride" Target="../theme/themeOverride73.xm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Feuille_de_calcul_Microsoft_Excel79.xlsx"/><Relationship Id="rId1" Type="http://schemas.openxmlformats.org/officeDocument/2006/relationships/themeOverride" Target="../theme/themeOverride74.xml"/></Relationships>
</file>

<file path=ppt/charts/_rels/chart81.xml.rels><?xml version="1.0" encoding="UTF-8" standalone="yes"?>
<Relationships xmlns="http://schemas.openxmlformats.org/package/2006/relationships"><Relationship Id="rId2" Type="http://schemas.openxmlformats.org/officeDocument/2006/relationships/package" Target="../embeddings/Feuille_de_calcul_Microsoft_Excel80.xlsx"/><Relationship Id="rId1" Type="http://schemas.openxmlformats.org/officeDocument/2006/relationships/themeOverride" Target="../theme/themeOverride75.xml"/></Relationships>
</file>

<file path=ppt/charts/_rels/chart82.xml.rels><?xml version="1.0" encoding="UTF-8" standalone="yes"?>
<Relationships xmlns="http://schemas.openxmlformats.org/package/2006/relationships"><Relationship Id="rId2" Type="http://schemas.openxmlformats.org/officeDocument/2006/relationships/package" Target="../embeddings/Feuille_de_calcul_Microsoft_Excel81.xlsx"/><Relationship Id="rId1" Type="http://schemas.openxmlformats.org/officeDocument/2006/relationships/themeOverride" Target="../theme/themeOverride76.xml"/></Relationships>
</file>

<file path=ppt/charts/_rels/chart83.xml.rels><?xml version="1.0" encoding="UTF-8" standalone="yes"?>
<Relationships xmlns="http://schemas.openxmlformats.org/package/2006/relationships"><Relationship Id="rId2" Type="http://schemas.openxmlformats.org/officeDocument/2006/relationships/package" Target="../embeddings/Feuille_de_calcul_Microsoft_Excel82.xlsx"/><Relationship Id="rId1" Type="http://schemas.openxmlformats.org/officeDocument/2006/relationships/themeOverride" Target="../theme/themeOverride77.xml"/></Relationships>
</file>

<file path=ppt/charts/_rels/chart84.xml.rels><?xml version="1.0" encoding="UTF-8" standalone="yes"?>
<Relationships xmlns="http://schemas.openxmlformats.org/package/2006/relationships"><Relationship Id="rId2" Type="http://schemas.openxmlformats.org/officeDocument/2006/relationships/package" Target="../embeddings/Feuille_de_calcul_Microsoft_Excel83.xlsx"/><Relationship Id="rId1" Type="http://schemas.openxmlformats.org/officeDocument/2006/relationships/themeOverride" Target="../theme/themeOverride78.xml"/></Relationships>
</file>

<file path=ppt/charts/_rels/chart85.xml.rels><?xml version="1.0" encoding="UTF-8" standalone="yes"?>
<Relationships xmlns="http://schemas.openxmlformats.org/package/2006/relationships"><Relationship Id="rId2" Type="http://schemas.openxmlformats.org/officeDocument/2006/relationships/package" Target="../embeddings/Feuille_de_calcul_Microsoft_Excel84.xlsx"/><Relationship Id="rId1" Type="http://schemas.openxmlformats.org/officeDocument/2006/relationships/themeOverride" Target="../theme/themeOverride79.xml"/></Relationships>
</file>

<file path=ppt/charts/_rels/chart86.xml.rels><?xml version="1.0" encoding="UTF-8" standalone="yes"?>
<Relationships xmlns="http://schemas.openxmlformats.org/package/2006/relationships"><Relationship Id="rId2" Type="http://schemas.openxmlformats.org/officeDocument/2006/relationships/package" Target="../embeddings/Feuille_de_calcul_Microsoft_Excel85.xlsx"/><Relationship Id="rId1" Type="http://schemas.openxmlformats.org/officeDocument/2006/relationships/themeOverride" Target="../theme/themeOverride80.xml"/></Relationships>
</file>

<file path=ppt/charts/_rels/chart87.xml.rels><?xml version="1.0" encoding="UTF-8" standalone="yes"?>
<Relationships xmlns="http://schemas.openxmlformats.org/package/2006/relationships"><Relationship Id="rId2" Type="http://schemas.openxmlformats.org/officeDocument/2006/relationships/package" Target="../embeddings/Feuille_de_calcul_Microsoft_Excel86.xlsx"/><Relationship Id="rId1" Type="http://schemas.openxmlformats.org/officeDocument/2006/relationships/themeOverride" Target="../theme/themeOverride81.xml"/></Relationships>
</file>

<file path=ppt/charts/_rels/chart88.xml.rels><?xml version="1.0" encoding="UTF-8" standalone="yes"?>
<Relationships xmlns="http://schemas.openxmlformats.org/package/2006/relationships"><Relationship Id="rId2" Type="http://schemas.openxmlformats.org/officeDocument/2006/relationships/package" Target="../embeddings/Feuille_de_calcul_Microsoft_Excel87.xlsx"/><Relationship Id="rId1" Type="http://schemas.openxmlformats.org/officeDocument/2006/relationships/themeOverride" Target="../theme/themeOverride82.xml"/></Relationships>
</file>

<file path=ppt/charts/_rels/chart89.xml.rels><?xml version="1.0" encoding="UTF-8" standalone="yes"?>
<Relationships xmlns="http://schemas.openxmlformats.org/package/2006/relationships"><Relationship Id="rId2" Type="http://schemas.openxmlformats.org/officeDocument/2006/relationships/package" Target="../embeddings/Feuille_de_calcul_Microsoft_Excel88.xlsx"/><Relationship Id="rId1" Type="http://schemas.openxmlformats.org/officeDocument/2006/relationships/themeOverride" Target="../theme/themeOverride83.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2" Type="http://schemas.openxmlformats.org/officeDocument/2006/relationships/package" Target="../embeddings/Feuille_de_calcul_Microsoft_Excel89.xlsx"/><Relationship Id="rId1" Type="http://schemas.openxmlformats.org/officeDocument/2006/relationships/themeOverride" Target="../theme/themeOverride84.xml"/></Relationships>
</file>

<file path=ppt/charts/_rels/chart91.xml.rels><?xml version="1.0" encoding="UTF-8" standalone="yes"?>
<Relationships xmlns="http://schemas.openxmlformats.org/package/2006/relationships"><Relationship Id="rId2" Type="http://schemas.openxmlformats.org/officeDocument/2006/relationships/package" Target="../embeddings/Feuille_de_calcul_Microsoft_Excel90.xlsx"/><Relationship Id="rId1" Type="http://schemas.openxmlformats.org/officeDocument/2006/relationships/themeOverride" Target="../theme/themeOverride85.xml"/></Relationships>
</file>

<file path=ppt/charts/_rels/chart92.xml.rels><?xml version="1.0" encoding="UTF-8" standalone="yes"?>
<Relationships xmlns="http://schemas.openxmlformats.org/package/2006/relationships"><Relationship Id="rId2" Type="http://schemas.openxmlformats.org/officeDocument/2006/relationships/package" Target="../embeddings/Feuille_de_calcul_Microsoft_Excel91.xlsx"/><Relationship Id="rId1" Type="http://schemas.openxmlformats.org/officeDocument/2006/relationships/themeOverride" Target="../theme/themeOverride86.xml"/></Relationships>
</file>

<file path=ppt/charts/_rels/chart93.xml.rels><?xml version="1.0" encoding="UTF-8" standalone="yes"?>
<Relationships xmlns="http://schemas.openxmlformats.org/package/2006/relationships"><Relationship Id="rId2" Type="http://schemas.openxmlformats.org/officeDocument/2006/relationships/package" Target="../embeddings/Feuille_de_calcul_Microsoft_Excel92.xlsx"/><Relationship Id="rId1" Type="http://schemas.openxmlformats.org/officeDocument/2006/relationships/themeOverride" Target="../theme/themeOverride87.xml"/></Relationships>
</file>

<file path=ppt/charts/_rels/chart94.xml.rels><?xml version="1.0" encoding="UTF-8" standalone="yes"?>
<Relationships xmlns="http://schemas.openxmlformats.org/package/2006/relationships"><Relationship Id="rId2" Type="http://schemas.openxmlformats.org/officeDocument/2006/relationships/package" Target="../embeddings/Feuille_de_calcul_Microsoft_Excel93.xlsx"/><Relationship Id="rId1" Type="http://schemas.openxmlformats.org/officeDocument/2006/relationships/themeOverride" Target="../theme/themeOverride88.xml"/></Relationships>
</file>

<file path=ppt/charts/_rels/chart95.xml.rels><?xml version="1.0" encoding="UTF-8" standalone="yes"?>
<Relationships xmlns="http://schemas.openxmlformats.org/package/2006/relationships"><Relationship Id="rId2" Type="http://schemas.openxmlformats.org/officeDocument/2006/relationships/package" Target="../embeddings/Feuille_de_calcul_Microsoft_Excel94.xlsx"/><Relationship Id="rId1" Type="http://schemas.openxmlformats.org/officeDocument/2006/relationships/themeOverride" Target="../theme/themeOverride89.xml"/></Relationships>
</file>

<file path=ppt/charts/_rels/chart96.xml.rels><?xml version="1.0" encoding="UTF-8" standalone="yes"?>
<Relationships xmlns="http://schemas.openxmlformats.org/package/2006/relationships"><Relationship Id="rId2" Type="http://schemas.openxmlformats.org/officeDocument/2006/relationships/package" Target="../embeddings/Feuille_de_calcul_Microsoft_Excel95.xlsx"/><Relationship Id="rId1" Type="http://schemas.openxmlformats.org/officeDocument/2006/relationships/themeOverride" Target="../theme/themeOverride90.xml"/></Relationships>
</file>

<file path=ppt/charts/_rels/chart97.xml.rels><?xml version="1.0" encoding="UTF-8" standalone="yes"?>
<Relationships xmlns="http://schemas.openxmlformats.org/package/2006/relationships"><Relationship Id="rId2" Type="http://schemas.openxmlformats.org/officeDocument/2006/relationships/package" Target="../embeddings/Feuille_de_calcul_Microsoft_Excel96.xlsx"/><Relationship Id="rId1" Type="http://schemas.openxmlformats.org/officeDocument/2006/relationships/themeOverride" Target="../theme/themeOverride91.xml"/></Relationships>
</file>

<file path=ppt/charts/_rels/chart98.xml.rels><?xml version="1.0" encoding="UTF-8" standalone="yes"?>
<Relationships xmlns="http://schemas.openxmlformats.org/package/2006/relationships"><Relationship Id="rId2" Type="http://schemas.openxmlformats.org/officeDocument/2006/relationships/package" Target="../embeddings/Feuille_de_calcul_Microsoft_Excel97.xlsx"/><Relationship Id="rId1" Type="http://schemas.openxmlformats.org/officeDocument/2006/relationships/themeOverride" Target="../theme/themeOverride92.xml"/></Relationships>
</file>

<file path=ppt/charts/_rels/chart99.xml.rels><?xml version="1.0" encoding="UTF-8" standalone="yes"?>
<Relationships xmlns="http://schemas.openxmlformats.org/package/2006/relationships"><Relationship Id="rId2" Type="http://schemas.openxmlformats.org/officeDocument/2006/relationships/package" Target="../embeddings/Feuille_de_calcul_Microsoft_Excel98.xlsx"/><Relationship Id="rId1" Type="http://schemas.openxmlformats.org/officeDocument/2006/relationships/themeOverride" Target="../theme/themeOverride9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607A-4359-9AFF-9CFEBA5DF327}"/>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0.8</c:v>
                </c:pt>
              </c:numCache>
            </c:numRef>
          </c:val>
          <c:extLst>
            <c:ext xmlns:c16="http://schemas.microsoft.com/office/drawing/2014/chart" uri="{C3380CC4-5D6E-409C-BE32-E72D297353CC}">
              <c16:uniqueId val="{00000001-607A-4359-9AFF-9CFEBA5DF327}"/>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0.11</c:v>
                </c:pt>
              </c:numCache>
            </c:numRef>
          </c:val>
          <c:extLst>
            <c:ext xmlns:c16="http://schemas.microsoft.com/office/drawing/2014/chart" uri="{C3380CC4-5D6E-409C-BE32-E72D297353CC}">
              <c16:uniqueId val="{00000002-607A-4359-9AFF-9CFEBA5DF327}"/>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607A-4359-9AFF-9CFEBA5DF327}"/>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0.09</c:v>
                </c:pt>
              </c:numCache>
            </c:numRef>
          </c:val>
          <c:extLst>
            <c:ext xmlns:c16="http://schemas.microsoft.com/office/drawing/2014/chart" uri="{C3380CC4-5D6E-409C-BE32-E72D297353CC}">
              <c16:uniqueId val="{00000004-607A-4359-9AFF-9CFEBA5DF327}"/>
            </c:ext>
          </c:extLst>
        </c:ser>
        <c:dLbls>
          <c:showLegendKey val="0"/>
          <c:showVal val="1"/>
          <c:showCatName val="0"/>
          <c:showSerName val="0"/>
          <c:showPercent val="0"/>
          <c:showBubbleSize val="0"/>
        </c:dLbls>
        <c:gapWidth val="234"/>
        <c:gapDepth val="0"/>
        <c:shape val="box"/>
        <c:axId val="-2097841512"/>
        <c:axId val="-2097838584"/>
        <c:axId val="0"/>
      </c:bar3DChart>
      <c:catAx>
        <c:axId val="-2097841512"/>
        <c:scaling>
          <c:orientation val="maxMin"/>
        </c:scaling>
        <c:delete val="1"/>
        <c:axPos val="l"/>
        <c:majorTickMark val="out"/>
        <c:minorTickMark val="none"/>
        <c:tickLblPos val="nextTo"/>
        <c:crossAx val="-2097838584"/>
        <c:crosses val="autoZero"/>
        <c:auto val="1"/>
        <c:lblAlgn val="ctr"/>
        <c:lblOffset val="100"/>
        <c:noMultiLvlLbl val="0"/>
      </c:catAx>
      <c:valAx>
        <c:axId val="-2097838584"/>
        <c:scaling>
          <c:orientation val="minMax"/>
          <c:max val="1"/>
          <c:min val="0"/>
        </c:scaling>
        <c:delete val="1"/>
        <c:axPos val="t"/>
        <c:numFmt formatCode="0%" sourceLinked="1"/>
        <c:majorTickMark val="out"/>
        <c:minorTickMark val="none"/>
        <c:tickLblPos val="nextTo"/>
        <c:crossAx val="-20978415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0.62</c:v>
                </c:pt>
                <c:pt idx="1">
                  <c:v>0.51</c:v>
                </c:pt>
                <c:pt idx="2">
                  <c:v>0.38</c:v>
                </c:pt>
                <c:pt idx="3">
                  <c:v>0.3</c:v>
                </c:pt>
              </c:numCache>
            </c:numRef>
          </c:val>
          <c:extLst>
            <c:ext xmlns:c16="http://schemas.microsoft.com/office/drawing/2014/chart" uri="{C3380CC4-5D6E-409C-BE32-E72D297353CC}">
              <c16:uniqueId val="{00000000-43FB-49E4-8549-57A687BF33BC}"/>
            </c:ext>
          </c:extLst>
        </c:ser>
        <c:dLbls>
          <c:showLegendKey val="0"/>
          <c:showVal val="0"/>
          <c:showCatName val="0"/>
          <c:showSerName val="0"/>
          <c:showPercent val="0"/>
          <c:showBubbleSize val="0"/>
        </c:dLbls>
        <c:gapWidth val="0"/>
        <c:axId val="-2098262920"/>
        <c:axId val="-2098259912"/>
      </c:barChart>
      <c:catAx>
        <c:axId val="-2098262920"/>
        <c:scaling>
          <c:orientation val="maxMin"/>
        </c:scaling>
        <c:delete val="0"/>
        <c:axPos val="l"/>
        <c:numFmt formatCode="General" sourceLinked="0"/>
        <c:majorTickMark val="none"/>
        <c:minorTickMark val="none"/>
        <c:tickLblPos val="nextTo"/>
        <c:txPr>
          <a:bodyPr/>
          <a:lstStyle/>
          <a:p>
            <a:pPr>
              <a:defRPr sz="900"/>
            </a:pPr>
            <a:endParaRPr lang="fr-FR"/>
          </a:p>
        </c:txPr>
        <c:crossAx val="-2098259912"/>
        <c:crosses val="autoZero"/>
        <c:auto val="1"/>
        <c:lblAlgn val="ctr"/>
        <c:lblOffset val="100"/>
        <c:noMultiLvlLbl val="0"/>
      </c:catAx>
      <c:valAx>
        <c:axId val="-2098259912"/>
        <c:scaling>
          <c:orientation val="minMax"/>
          <c:max val="1"/>
          <c:min val="0"/>
        </c:scaling>
        <c:delete val="1"/>
        <c:axPos val="t"/>
        <c:numFmt formatCode="0%" sourceLinked="1"/>
        <c:majorTickMark val="out"/>
        <c:minorTickMark val="none"/>
        <c:tickLblPos val="nextTo"/>
        <c:crossAx val="-209826292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6513956753415402"/>
          <c:y val="8.35228409099327E-2"/>
          <c:w val="0.21946662787398899"/>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0.7</c:v>
                </c:pt>
                <c:pt idx="1">
                  <c:v>0.73</c:v>
                </c:pt>
                <c:pt idx="2">
                  <c:v>0.73</c:v>
                </c:pt>
                <c:pt idx="3">
                  <c:v>0.75</c:v>
                </c:pt>
                <c:pt idx="4">
                  <c:v>0.8</c:v>
                </c:pt>
              </c:numCache>
            </c:numRef>
          </c:val>
          <c:extLst>
            <c:ext xmlns:c16="http://schemas.microsoft.com/office/drawing/2014/chart" uri="{C3380CC4-5D6E-409C-BE32-E72D297353CC}">
              <c16:uniqueId val="{00000000-51BC-4898-8016-F0C223AFFDC3}"/>
            </c:ext>
          </c:extLst>
        </c:ser>
        <c:dLbls>
          <c:showLegendKey val="0"/>
          <c:showVal val="0"/>
          <c:showCatName val="0"/>
          <c:showSerName val="0"/>
          <c:showPercent val="0"/>
          <c:showBubbleSize val="0"/>
        </c:dLbls>
        <c:gapWidth val="0"/>
        <c:axId val="-2104888072"/>
        <c:axId val="-2104885064"/>
      </c:barChart>
      <c:catAx>
        <c:axId val="-2104888072"/>
        <c:scaling>
          <c:orientation val="maxMin"/>
        </c:scaling>
        <c:delete val="0"/>
        <c:axPos val="l"/>
        <c:numFmt formatCode="General" sourceLinked="0"/>
        <c:majorTickMark val="none"/>
        <c:minorTickMark val="none"/>
        <c:tickLblPos val="nextTo"/>
        <c:txPr>
          <a:bodyPr/>
          <a:lstStyle/>
          <a:p>
            <a:pPr>
              <a:defRPr sz="900"/>
            </a:pPr>
            <a:endParaRPr lang="fr-FR"/>
          </a:p>
        </c:txPr>
        <c:crossAx val="-2104885064"/>
        <c:crosses val="autoZero"/>
        <c:auto val="1"/>
        <c:lblAlgn val="ctr"/>
        <c:lblOffset val="100"/>
        <c:noMultiLvlLbl val="0"/>
      </c:catAx>
      <c:valAx>
        <c:axId val="-2104885064"/>
        <c:scaling>
          <c:orientation val="minMax"/>
          <c:max val="1"/>
          <c:min val="0"/>
        </c:scaling>
        <c:delete val="1"/>
        <c:axPos val="t"/>
        <c:numFmt formatCode="0%" sourceLinked="1"/>
        <c:majorTickMark val="out"/>
        <c:minorTickMark val="none"/>
        <c:tickLblPos val="nextTo"/>
        <c:crossAx val="-210488807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c:v>
                </c:pt>
                <c:pt idx="1">
                  <c:v>0.75</c:v>
                </c:pt>
                <c:pt idx="2">
                  <c:v>0.74</c:v>
                </c:pt>
                <c:pt idx="3">
                  <c:v>0.71</c:v>
                </c:pt>
              </c:numCache>
            </c:numRef>
          </c:val>
          <c:extLst>
            <c:ext xmlns:c16="http://schemas.microsoft.com/office/drawing/2014/chart" uri="{C3380CC4-5D6E-409C-BE32-E72D297353CC}">
              <c16:uniqueId val="{00000000-52D6-4A23-92DE-E11708C11751}"/>
            </c:ext>
          </c:extLst>
        </c:ser>
        <c:dLbls>
          <c:showLegendKey val="0"/>
          <c:showVal val="0"/>
          <c:showCatName val="0"/>
          <c:showSerName val="0"/>
          <c:showPercent val="0"/>
          <c:showBubbleSize val="0"/>
        </c:dLbls>
        <c:gapWidth val="0"/>
        <c:axId val="-2104823800"/>
        <c:axId val="-2104820792"/>
      </c:barChart>
      <c:catAx>
        <c:axId val="-2104823800"/>
        <c:scaling>
          <c:orientation val="maxMin"/>
        </c:scaling>
        <c:delete val="0"/>
        <c:axPos val="l"/>
        <c:numFmt formatCode="General" sourceLinked="0"/>
        <c:majorTickMark val="none"/>
        <c:minorTickMark val="none"/>
        <c:tickLblPos val="nextTo"/>
        <c:txPr>
          <a:bodyPr/>
          <a:lstStyle/>
          <a:p>
            <a:pPr>
              <a:defRPr sz="900"/>
            </a:pPr>
            <a:endParaRPr lang="fr-FR"/>
          </a:p>
        </c:txPr>
        <c:crossAx val="-2104820792"/>
        <c:crosses val="autoZero"/>
        <c:auto val="1"/>
        <c:lblAlgn val="ctr"/>
        <c:lblOffset val="100"/>
        <c:noMultiLvlLbl val="0"/>
      </c:catAx>
      <c:valAx>
        <c:axId val="-2104820792"/>
        <c:scaling>
          <c:orientation val="minMax"/>
          <c:max val="1"/>
          <c:min val="0"/>
        </c:scaling>
        <c:delete val="1"/>
        <c:axPos val="t"/>
        <c:numFmt formatCode="0%" sourceLinked="1"/>
        <c:majorTickMark val="out"/>
        <c:minorTickMark val="none"/>
        <c:tickLblPos val="nextTo"/>
        <c:crossAx val="-210482380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c:v>
                </c:pt>
                <c:pt idx="1">
                  <c:v>0.54</c:v>
                </c:pt>
                <c:pt idx="2">
                  <c:v>0.46</c:v>
                </c:pt>
                <c:pt idx="3">
                  <c:v>0.38</c:v>
                </c:pt>
              </c:numCache>
            </c:numRef>
          </c:val>
          <c:extLst>
            <c:ext xmlns:c16="http://schemas.microsoft.com/office/drawing/2014/chart" uri="{C3380CC4-5D6E-409C-BE32-E72D297353CC}">
              <c16:uniqueId val="{00000000-D97E-40B1-A0FB-DB74C7609027}"/>
            </c:ext>
          </c:extLst>
        </c:ser>
        <c:dLbls>
          <c:showLegendKey val="0"/>
          <c:showVal val="0"/>
          <c:showCatName val="0"/>
          <c:showSerName val="0"/>
          <c:showPercent val="0"/>
          <c:showBubbleSize val="0"/>
        </c:dLbls>
        <c:gapWidth val="0"/>
        <c:axId val="-2104752088"/>
        <c:axId val="-2104749080"/>
      </c:barChart>
      <c:catAx>
        <c:axId val="-2104752088"/>
        <c:scaling>
          <c:orientation val="maxMin"/>
        </c:scaling>
        <c:delete val="0"/>
        <c:axPos val="l"/>
        <c:numFmt formatCode="General" sourceLinked="0"/>
        <c:majorTickMark val="none"/>
        <c:minorTickMark val="none"/>
        <c:tickLblPos val="nextTo"/>
        <c:txPr>
          <a:bodyPr/>
          <a:lstStyle/>
          <a:p>
            <a:pPr>
              <a:defRPr sz="900"/>
            </a:pPr>
            <a:endParaRPr lang="fr-FR"/>
          </a:p>
        </c:txPr>
        <c:crossAx val="-2104749080"/>
        <c:crosses val="autoZero"/>
        <c:auto val="1"/>
        <c:lblAlgn val="ctr"/>
        <c:lblOffset val="100"/>
        <c:noMultiLvlLbl val="0"/>
      </c:catAx>
      <c:valAx>
        <c:axId val="-2104749080"/>
        <c:scaling>
          <c:orientation val="minMax"/>
          <c:max val="1"/>
          <c:min val="0"/>
        </c:scaling>
        <c:delete val="1"/>
        <c:axPos val="t"/>
        <c:numFmt formatCode="0%" sourceLinked="1"/>
        <c:majorTickMark val="out"/>
        <c:minorTickMark val="none"/>
        <c:tickLblPos val="nextTo"/>
        <c:crossAx val="-210475208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6513956753415402"/>
          <c:y val="8.35228409099327E-2"/>
          <c:w val="0.21946662787398899"/>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0.42</c:v>
                </c:pt>
                <c:pt idx="1">
                  <c:v>0.45</c:v>
                </c:pt>
                <c:pt idx="2">
                  <c:v>0.55000000000000004</c:v>
                </c:pt>
                <c:pt idx="3">
                  <c:v>0.63</c:v>
                </c:pt>
                <c:pt idx="4">
                  <c:v>0.76</c:v>
                </c:pt>
              </c:numCache>
            </c:numRef>
          </c:val>
          <c:extLst>
            <c:ext xmlns:c16="http://schemas.microsoft.com/office/drawing/2014/chart" uri="{C3380CC4-5D6E-409C-BE32-E72D297353CC}">
              <c16:uniqueId val="{00000000-975F-47A7-8DAA-6DAF6C0C412C}"/>
            </c:ext>
          </c:extLst>
        </c:ser>
        <c:dLbls>
          <c:showLegendKey val="0"/>
          <c:showVal val="0"/>
          <c:showCatName val="0"/>
          <c:showSerName val="0"/>
          <c:showPercent val="0"/>
          <c:showBubbleSize val="0"/>
        </c:dLbls>
        <c:gapWidth val="0"/>
        <c:axId val="-2104710952"/>
        <c:axId val="-2104707944"/>
      </c:barChart>
      <c:catAx>
        <c:axId val="-2104710952"/>
        <c:scaling>
          <c:orientation val="maxMin"/>
        </c:scaling>
        <c:delete val="0"/>
        <c:axPos val="l"/>
        <c:numFmt formatCode="General" sourceLinked="0"/>
        <c:majorTickMark val="none"/>
        <c:minorTickMark val="none"/>
        <c:tickLblPos val="nextTo"/>
        <c:txPr>
          <a:bodyPr/>
          <a:lstStyle/>
          <a:p>
            <a:pPr>
              <a:defRPr sz="900"/>
            </a:pPr>
            <a:endParaRPr lang="fr-FR"/>
          </a:p>
        </c:txPr>
        <c:crossAx val="-2104707944"/>
        <c:crosses val="autoZero"/>
        <c:auto val="1"/>
        <c:lblAlgn val="ctr"/>
        <c:lblOffset val="100"/>
        <c:noMultiLvlLbl val="0"/>
      </c:catAx>
      <c:valAx>
        <c:axId val="-2104707944"/>
        <c:scaling>
          <c:orientation val="minMax"/>
          <c:max val="1"/>
          <c:min val="0"/>
        </c:scaling>
        <c:delete val="1"/>
        <c:axPos val="t"/>
        <c:numFmt formatCode="0%" sourceLinked="1"/>
        <c:majorTickMark val="out"/>
        <c:minorTickMark val="none"/>
        <c:tickLblPos val="nextTo"/>
        <c:crossAx val="-21047109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spPr>
              <a:solidFill>
                <a:srgbClr val="4B1818"/>
              </a:solidFill>
              <a:ln>
                <a:solidFill>
                  <a:srgbClr val="7F7F7F"/>
                </a:solidFill>
              </a:ln>
              <a:effectLst/>
            </c:spPr>
            <c:extLst>
              <c:ext xmlns:c16="http://schemas.microsoft.com/office/drawing/2014/chart" uri="{C3380CC4-5D6E-409C-BE32-E72D297353CC}">
                <c16:uniqueId val="{00000001-84EF-4320-A85F-B781F515BFD7}"/>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0.67</c:v>
                </c:pt>
              </c:numCache>
            </c:numRef>
          </c:val>
          <c:extLst>
            <c:ext xmlns:c16="http://schemas.microsoft.com/office/drawing/2014/chart" uri="{C3380CC4-5D6E-409C-BE32-E72D297353CC}">
              <c16:uniqueId val="{00000002-84EF-4320-A85F-B781F515BFD7}"/>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0.12</c:v>
                </c:pt>
              </c:numCache>
            </c:numRef>
          </c:val>
          <c:extLst>
            <c:ext xmlns:c16="http://schemas.microsoft.com/office/drawing/2014/chart" uri="{C3380CC4-5D6E-409C-BE32-E72D297353CC}">
              <c16:uniqueId val="{00000003-84EF-4320-A85F-B781F515BFD7}"/>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4-84EF-4320-A85F-B781F515BFD7}"/>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0.21</c:v>
                </c:pt>
              </c:numCache>
            </c:numRef>
          </c:val>
          <c:extLst>
            <c:ext xmlns:c16="http://schemas.microsoft.com/office/drawing/2014/chart" uri="{C3380CC4-5D6E-409C-BE32-E72D297353CC}">
              <c16:uniqueId val="{00000005-84EF-4320-A85F-B781F515BFD7}"/>
            </c:ext>
          </c:extLst>
        </c:ser>
        <c:dLbls>
          <c:showLegendKey val="0"/>
          <c:showVal val="1"/>
          <c:showCatName val="0"/>
          <c:showSerName val="0"/>
          <c:showPercent val="0"/>
          <c:showBubbleSize val="0"/>
        </c:dLbls>
        <c:gapWidth val="95"/>
        <c:gapDepth val="0"/>
        <c:shape val="box"/>
        <c:axId val="-2105098664"/>
        <c:axId val="-2105095736"/>
        <c:axId val="0"/>
      </c:bar3DChart>
      <c:catAx>
        <c:axId val="-2105098664"/>
        <c:scaling>
          <c:orientation val="maxMin"/>
        </c:scaling>
        <c:delete val="1"/>
        <c:axPos val="l"/>
        <c:majorTickMark val="out"/>
        <c:minorTickMark val="none"/>
        <c:tickLblPos val="nextTo"/>
        <c:crossAx val="-2105095736"/>
        <c:crosses val="autoZero"/>
        <c:auto val="1"/>
        <c:lblAlgn val="ctr"/>
        <c:lblOffset val="100"/>
        <c:noMultiLvlLbl val="0"/>
      </c:catAx>
      <c:valAx>
        <c:axId val="-2105095736"/>
        <c:scaling>
          <c:orientation val="minMax"/>
          <c:max val="1"/>
          <c:min val="0"/>
        </c:scaling>
        <c:delete val="1"/>
        <c:axPos val="t"/>
        <c:numFmt formatCode="0%" sourceLinked="1"/>
        <c:majorTickMark val="out"/>
        <c:minorTickMark val="none"/>
        <c:tickLblPos val="nextTo"/>
        <c:crossAx val="-210509866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0.66</c:v>
                </c:pt>
                <c:pt idx="1">
                  <c:v>0.68</c:v>
                </c:pt>
                <c:pt idx="2">
                  <c:v>0.65</c:v>
                </c:pt>
                <c:pt idx="3">
                  <c:v>0.66</c:v>
                </c:pt>
              </c:numCache>
            </c:numRef>
          </c:val>
          <c:extLst>
            <c:ext xmlns:c16="http://schemas.microsoft.com/office/drawing/2014/chart" uri="{C3380CC4-5D6E-409C-BE32-E72D297353CC}">
              <c16:uniqueId val="{00000000-6762-4556-A771-134529030DA0}"/>
            </c:ext>
          </c:extLst>
        </c:ser>
        <c:dLbls>
          <c:showLegendKey val="0"/>
          <c:showVal val="0"/>
          <c:showCatName val="0"/>
          <c:showSerName val="0"/>
          <c:showPercent val="0"/>
          <c:showBubbleSize val="0"/>
        </c:dLbls>
        <c:gapWidth val="0"/>
        <c:axId val="-2105027176"/>
        <c:axId val="-2105024168"/>
      </c:barChart>
      <c:catAx>
        <c:axId val="-2105027176"/>
        <c:scaling>
          <c:orientation val="maxMin"/>
        </c:scaling>
        <c:delete val="0"/>
        <c:axPos val="l"/>
        <c:numFmt formatCode="General" sourceLinked="0"/>
        <c:majorTickMark val="none"/>
        <c:minorTickMark val="none"/>
        <c:tickLblPos val="nextTo"/>
        <c:txPr>
          <a:bodyPr/>
          <a:lstStyle/>
          <a:p>
            <a:pPr>
              <a:defRPr sz="900"/>
            </a:pPr>
            <a:endParaRPr lang="fr-FR"/>
          </a:p>
        </c:txPr>
        <c:crossAx val="-2105024168"/>
        <c:crosses val="autoZero"/>
        <c:auto val="1"/>
        <c:lblAlgn val="ctr"/>
        <c:lblOffset val="100"/>
        <c:noMultiLvlLbl val="0"/>
      </c:catAx>
      <c:valAx>
        <c:axId val="-2105024168"/>
        <c:scaling>
          <c:orientation val="minMax"/>
          <c:max val="1"/>
          <c:min val="0"/>
        </c:scaling>
        <c:delete val="1"/>
        <c:axPos val="t"/>
        <c:numFmt formatCode="0%" sourceLinked="1"/>
        <c:majorTickMark val="out"/>
        <c:minorTickMark val="none"/>
        <c:tickLblPos val="nextTo"/>
        <c:crossAx val="-210502717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0.67</c:v>
                </c:pt>
                <c:pt idx="1">
                  <c:v>0.65</c:v>
                </c:pt>
                <c:pt idx="2">
                  <c:v>0.65</c:v>
                </c:pt>
                <c:pt idx="3">
                  <c:v>0.83</c:v>
                </c:pt>
              </c:numCache>
            </c:numRef>
          </c:val>
          <c:extLst>
            <c:ext xmlns:c16="http://schemas.microsoft.com/office/drawing/2014/chart" uri="{C3380CC4-5D6E-409C-BE32-E72D297353CC}">
              <c16:uniqueId val="{00000000-880D-46B3-9D39-1D6B1A5D15FC}"/>
            </c:ext>
          </c:extLst>
        </c:ser>
        <c:dLbls>
          <c:showLegendKey val="0"/>
          <c:showVal val="0"/>
          <c:showCatName val="0"/>
          <c:showSerName val="0"/>
          <c:showPercent val="0"/>
          <c:showBubbleSize val="0"/>
        </c:dLbls>
        <c:gapWidth val="0"/>
        <c:axId val="-2104984344"/>
        <c:axId val="-2104981336"/>
      </c:barChart>
      <c:catAx>
        <c:axId val="-2104984344"/>
        <c:scaling>
          <c:orientation val="maxMin"/>
        </c:scaling>
        <c:delete val="0"/>
        <c:axPos val="l"/>
        <c:numFmt formatCode="General" sourceLinked="0"/>
        <c:majorTickMark val="none"/>
        <c:minorTickMark val="none"/>
        <c:tickLblPos val="nextTo"/>
        <c:txPr>
          <a:bodyPr/>
          <a:lstStyle/>
          <a:p>
            <a:pPr>
              <a:defRPr sz="900"/>
            </a:pPr>
            <a:endParaRPr lang="fr-FR"/>
          </a:p>
        </c:txPr>
        <c:crossAx val="-2104981336"/>
        <c:crosses val="autoZero"/>
        <c:auto val="1"/>
        <c:lblAlgn val="ctr"/>
        <c:lblOffset val="100"/>
        <c:noMultiLvlLbl val="0"/>
      </c:catAx>
      <c:valAx>
        <c:axId val="-2104981336"/>
        <c:scaling>
          <c:orientation val="minMax"/>
          <c:max val="1"/>
          <c:min val="0"/>
        </c:scaling>
        <c:delete val="1"/>
        <c:axPos val="t"/>
        <c:numFmt formatCode="0%" sourceLinked="1"/>
        <c:majorTickMark val="out"/>
        <c:minorTickMark val="none"/>
        <c:tickLblPos val="nextTo"/>
        <c:crossAx val="-210498434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FAC9-4BB2-8EB3-B88EB670747E}"/>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0.75</c:v>
                </c:pt>
                <c:pt idx="2" formatCode="0%">
                  <c:v>0.66</c:v>
                </c:pt>
              </c:numCache>
            </c:numRef>
          </c:val>
          <c:extLst>
            <c:ext xmlns:c16="http://schemas.microsoft.com/office/drawing/2014/chart" uri="{C3380CC4-5D6E-409C-BE32-E72D297353CC}">
              <c16:uniqueId val="{00000001-FAC9-4BB2-8EB3-B88EB670747E}"/>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0.09</c:v>
                </c:pt>
                <c:pt idx="2" formatCode="0%">
                  <c:v>0.12</c:v>
                </c:pt>
              </c:numCache>
            </c:numRef>
          </c:val>
          <c:extLst>
            <c:ext xmlns:c16="http://schemas.microsoft.com/office/drawing/2014/chart" uri="{C3380CC4-5D6E-409C-BE32-E72D297353CC}">
              <c16:uniqueId val="{00000002-FAC9-4BB2-8EB3-B88EB670747E}"/>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FAC9-4BB2-8EB3-B88EB670747E}"/>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0.16</c:v>
                </c:pt>
                <c:pt idx="2" formatCode="0%">
                  <c:v>0.22</c:v>
                </c:pt>
              </c:numCache>
            </c:numRef>
          </c:val>
          <c:extLst>
            <c:ext xmlns:c16="http://schemas.microsoft.com/office/drawing/2014/chart" uri="{C3380CC4-5D6E-409C-BE32-E72D297353CC}">
              <c16:uniqueId val="{00000004-FAC9-4BB2-8EB3-B88EB670747E}"/>
            </c:ext>
          </c:extLst>
        </c:ser>
        <c:dLbls>
          <c:showLegendKey val="0"/>
          <c:showVal val="1"/>
          <c:showCatName val="0"/>
          <c:showSerName val="0"/>
          <c:showPercent val="0"/>
          <c:showBubbleSize val="0"/>
        </c:dLbls>
        <c:gapWidth val="95"/>
        <c:gapDepth val="0"/>
        <c:shape val="box"/>
        <c:axId val="-2114830760"/>
        <c:axId val="-2114833704"/>
        <c:axId val="0"/>
      </c:bar3DChart>
      <c:catAx>
        <c:axId val="-2114830760"/>
        <c:scaling>
          <c:orientation val="maxMin"/>
        </c:scaling>
        <c:delete val="1"/>
        <c:axPos val="l"/>
        <c:majorTickMark val="out"/>
        <c:minorTickMark val="none"/>
        <c:tickLblPos val="nextTo"/>
        <c:crossAx val="-2114833704"/>
        <c:crosses val="autoZero"/>
        <c:auto val="1"/>
        <c:lblAlgn val="ctr"/>
        <c:lblOffset val="100"/>
        <c:noMultiLvlLbl val="0"/>
      </c:catAx>
      <c:valAx>
        <c:axId val="-2114833704"/>
        <c:scaling>
          <c:orientation val="minMax"/>
          <c:max val="1"/>
          <c:min val="0"/>
        </c:scaling>
        <c:delete val="1"/>
        <c:axPos val="t"/>
        <c:numFmt formatCode="0%" sourceLinked="1"/>
        <c:majorTickMark val="out"/>
        <c:minorTickMark val="none"/>
        <c:tickLblPos val="nextTo"/>
        <c:crossAx val="-211483076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0.78</c:v>
                </c:pt>
                <c:pt idx="1">
                  <c:v>0.75</c:v>
                </c:pt>
                <c:pt idx="2">
                  <c:v>0.75</c:v>
                </c:pt>
                <c:pt idx="3">
                  <c:v>0.71</c:v>
                </c:pt>
              </c:numCache>
            </c:numRef>
          </c:val>
          <c:extLst>
            <c:ext xmlns:c16="http://schemas.microsoft.com/office/drawing/2014/chart" uri="{C3380CC4-5D6E-409C-BE32-E72D297353CC}">
              <c16:uniqueId val="{00000000-115D-4507-8045-87320A66A81C}"/>
            </c:ext>
          </c:extLst>
        </c:ser>
        <c:dLbls>
          <c:showLegendKey val="0"/>
          <c:showVal val="0"/>
          <c:showCatName val="0"/>
          <c:showSerName val="0"/>
          <c:showPercent val="0"/>
          <c:showBubbleSize val="0"/>
        </c:dLbls>
        <c:gapWidth val="0"/>
        <c:axId val="-2114900248"/>
        <c:axId val="-2114903272"/>
      </c:barChart>
      <c:catAx>
        <c:axId val="-2114900248"/>
        <c:scaling>
          <c:orientation val="maxMin"/>
        </c:scaling>
        <c:delete val="0"/>
        <c:axPos val="l"/>
        <c:numFmt formatCode="General" sourceLinked="0"/>
        <c:majorTickMark val="none"/>
        <c:minorTickMark val="none"/>
        <c:tickLblPos val="nextTo"/>
        <c:txPr>
          <a:bodyPr/>
          <a:lstStyle/>
          <a:p>
            <a:pPr>
              <a:defRPr sz="900"/>
            </a:pPr>
            <a:endParaRPr lang="fr-FR"/>
          </a:p>
        </c:txPr>
        <c:crossAx val="-2114903272"/>
        <c:crosses val="autoZero"/>
        <c:auto val="1"/>
        <c:lblAlgn val="ctr"/>
        <c:lblOffset val="100"/>
        <c:noMultiLvlLbl val="0"/>
      </c:catAx>
      <c:valAx>
        <c:axId val="-2114903272"/>
        <c:scaling>
          <c:orientation val="minMax"/>
          <c:max val="1"/>
          <c:min val="0"/>
        </c:scaling>
        <c:delete val="1"/>
        <c:axPos val="t"/>
        <c:numFmt formatCode="0%" sourceLinked="1"/>
        <c:majorTickMark val="out"/>
        <c:minorTickMark val="none"/>
        <c:tickLblPos val="nextTo"/>
        <c:crossAx val="-211490024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0.76</c:v>
                </c:pt>
                <c:pt idx="1">
                  <c:v>0.8</c:v>
                </c:pt>
                <c:pt idx="2">
                  <c:v>0.75</c:v>
                </c:pt>
                <c:pt idx="3">
                  <c:v>0.69</c:v>
                </c:pt>
              </c:numCache>
            </c:numRef>
          </c:val>
          <c:extLst>
            <c:ext xmlns:c16="http://schemas.microsoft.com/office/drawing/2014/chart" uri="{C3380CC4-5D6E-409C-BE32-E72D297353CC}">
              <c16:uniqueId val="{00000000-27A4-478D-AC38-91B9720EA72C}"/>
            </c:ext>
          </c:extLst>
        </c:ser>
        <c:dLbls>
          <c:showLegendKey val="0"/>
          <c:showVal val="0"/>
          <c:showCatName val="0"/>
          <c:showSerName val="0"/>
          <c:showPercent val="0"/>
          <c:showBubbleSize val="0"/>
        </c:dLbls>
        <c:gapWidth val="0"/>
        <c:axId val="-2114928152"/>
        <c:axId val="-2114931176"/>
      </c:barChart>
      <c:catAx>
        <c:axId val="-2114928152"/>
        <c:scaling>
          <c:orientation val="maxMin"/>
        </c:scaling>
        <c:delete val="0"/>
        <c:axPos val="l"/>
        <c:numFmt formatCode="General" sourceLinked="0"/>
        <c:majorTickMark val="none"/>
        <c:minorTickMark val="none"/>
        <c:tickLblPos val="nextTo"/>
        <c:txPr>
          <a:bodyPr/>
          <a:lstStyle/>
          <a:p>
            <a:pPr>
              <a:defRPr sz="900"/>
            </a:pPr>
            <a:endParaRPr lang="fr-FR"/>
          </a:p>
        </c:txPr>
        <c:crossAx val="-2114931176"/>
        <c:crosses val="autoZero"/>
        <c:auto val="1"/>
        <c:lblAlgn val="ctr"/>
        <c:lblOffset val="100"/>
        <c:noMultiLvlLbl val="0"/>
      </c:catAx>
      <c:valAx>
        <c:axId val="-2114931176"/>
        <c:scaling>
          <c:orientation val="minMax"/>
          <c:max val="1"/>
          <c:min val="0"/>
        </c:scaling>
        <c:delete val="1"/>
        <c:axPos val="t"/>
        <c:numFmt formatCode="0%" sourceLinked="1"/>
        <c:majorTickMark val="out"/>
        <c:minorTickMark val="none"/>
        <c:tickLblPos val="nextTo"/>
        <c:crossAx val="-21149281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c:v>
                </c:pt>
                <c:pt idx="1">
                  <c:v>0.48</c:v>
                </c:pt>
                <c:pt idx="2">
                  <c:v>0.4</c:v>
                </c:pt>
                <c:pt idx="3">
                  <c:v>0.28000000000000003</c:v>
                </c:pt>
              </c:numCache>
            </c:numRef>
          </c:val>
          <c:extLst>
            <c:ext xmlns:c16="http://schemas.microsoft.com/office/drawing/2014/chart" uri="{C3380CC4-5D6E-409C-BE32-E72D297353CC}">
              <c16:uniqueId val="{00000000-0FEB-45DD-8271-C2BB968F042D}"/>
            </c:ext>
          </c:extLst>
        </c:ser>
        <c:dLbls>
          <c:showLegendKey val="0"/>
          <c:showVal val="0"/>
          <c:showCatName val="0"/>
          <c:showSerName val="0"/>
          <c:showPercent val="0"/>
          <c:showBubbleSize val="0"/>
        </c:dLbls>
        <c:gapWidth val="0"/>
        <c:axId val="-2098219544"/>
        <c:axId val="-2098968040"/>
      </c:barChart>
      <c:catAx>
        <c:axId val="-2098219544"/>
        <c:scaling>
          <c:orientation val="maxMin"/>
        </c:scaling>
        <c:delete val="0"/>
        <c:axPos val="l"/>
        <c:numFmt formatCode="General" sourceLinked="0"/>
        <c:majorTickMark val="none"/>
        <c:minorTickMark val="none"/>
        <c:tickLblPos val="nextTo"/>
        <c:txPr>
          <a:bodyPr/>
          <a:lstStyle/>
          <a:p>
            <a:pPr>
              <a:defRPr sz="900"/>
            </a:pPr>
            <a:endParaRPr lang="fr-FR"/>
          </a:p>
        </c:txPr>
        <c:crossAx val="-2098968040"/>
        <c:crosses val="autoZero"/>
        <c:auto val="1"/>
        <c:lblAlgn val="ctr"/>
        <c:lblOffset val="100"/>
        <c:noMultiLvlLbl val="0"/>
      </c:catAx>
      <c:valAx>
        <c:axId val="-2098968040"/>
        <c:scaling>
          <c:orientation val="minMax"/>
          <c:max val="1"/>
          <c:min val="0"/>
        </c:scaling>
        <c:delete val="1"/>
        <c:axPos val="t"/>
        <c:numFmt formatCode="0%" sourceLinked="1"/>
        <c:majorTickMark val="out"/>
        <c:minorTickMark val="none"/>
        <c:tickLblPos val="nextTo"/>
        <c:crossAx val="-209821954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0.65</c:v>
                </c:pt>
                <c:pt idx="1">
                  <c:v>0.67</c:v>
                </c:pt>
                <c:pt idx="2">
                  <c:v>0.73</c:v>
                </c:pt>
                <c:pt idx="3">
                  <c:v>0.81</c:v>
                </c:pt>
                <c:pt idx="4">
                  <c:v>0.83</c:v>
                </c:pt>
                <c:pt idx="5">
                  <c:v>0.84</c:v>
                </c:pt>
              </c:numCache>
            </c:numRef>
          </c:val>
          <c:extLst>
            <c:ext xmlns:c16="http://schemas.microsoft.com/office/drawing/2014/chart" uri="{C3380CC4-5D6E-409C-BE32-E72D297353CC}">
              <c16:uniqueId val="{00000000-CDAA-4983-A692-89A677E96774}"/>
            </c:ext>
          </c:extLst>
        </c:ser>
        <c:dLbls>
          <c:showLegendKey val="0"/>
          <c:showVal val="0"/>
          <c:showCatName val="0"/>
          <c:showSerName val="0"/>
          <c:showPercent val="0"/>
          <c:showBubbleSize val="0"/>
        </c:dLbls>
        <c:gapWidth val="0"/>
        <c:axId val="-2114974136"/>
        <c:axId val="-2114977160"/>
      </c:barChart>
      <c:catAx>
        <c:axId val="-2114974136"/>
        <c:scaling>
          <c:orientation val="maxMin"/>
        </c:scaling>
        <c:delete val="0"/>
        <c:axPos val="l"/>
        <c:numFmt formatCode="General" sourceLinked="0"/>
        <c:majorTickMark val="none"/>
        <c:minorTickMark val="none"/>
        <c:tickLblPos val="nextTo"/>
        <c:txPr>
          <a:bodyPr/>
          <a:lstStyle/>
          <a:p>
            <a:pPr>
              <a:defRPr sz="900"/>
            </a:pPr>
            <a:endParaRPr lang="fr-FR"/>
          </a:p>
        </c:txPr>
        <c:crossAx val="-2114977160"/>
        <c:crosses val="autoZero"/>
        <c:auto val="1"/>
        <c:lblAlgn val="ctr"/>
        <c:lblOffset val="100"/>
        <c:noMultiLvlLbl val="0"/>
      </c:catAx>
      <c:valAx>
        <c:axId val="-2114977160"/>
        <c:scaling>
          <c:orientation val="minMax"/>
          <c:max val="1"/>
          <c:min val="0"/>
        </c:scaling>
        <c:delete val="1"/>
        <c:axPos val="t"/>
        <c:numFmt formatCode="0%" sourceLinked="1"/>
        <c:majorTickMark val="out"/>
        <c:minorTickMark val="none"/>
        <c:tickLblPos val="nextTo"/>
        <c:crossAx val="-211497413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0.71</c:v>
                </c:pt>
                <c:pt idx="1">
                  <c:v>0.65</c:v>
                </c:pt>
                <c:pt idx="2">
                  <c:v>0.63</c:v>
                </c:pt>
                <c:pt idx="3">
                  <c:v>0.66</c:v>
                </c:pt>
              </c:numCache>
            </c:numRef>
          </c:val>
          <c:extLst>
            <c:ext xmlns:c16="http://schemas.microsoft.com/office/drawing/2014/chart" uri="{C3380CC4-5D6E-409C-BE32-E72D297353CC}">
              <c16:uniqueId val="{00000000-6228-4DC8-82CD-E2FB553B6E11}"/>
            </c:ext>
          </c:extLst>
        </c:ser>
        <c:dLbls>
          <c:showLegendKey val="0"/>
          <c:showVal val="0"/>
          <c:showCatName val="0"/>
          <c:showSerName val="0"/>
          <c:showPercent val="0"/>
          <c:showBubbleSize val="0"/>
        </c:dLbls>
        <c:gapWidth val="0"/>
        <c:axId val="-2117730728"/>
        <c:axId val="-2117727720"/>
      </c:barChart>
      <c:catAx>
        <c:axId val="-2117730728"/>
        <c:scaling>
          <c:orientation val="maxMin"/>
        </c:scaling>
        <c:delete val="0"/>
        <c:axPos val="l"/>
        <c:numFmt formatCode="General" sourceLinked="0"/>
        <c:majorTickMark val="none"/>
        <c:minorTickMark val="none"/>
        <c:tickLblPos val="nextTo"/>
        <c:txPr>
          <a:bodyPr/>
          <a:lstStyle/>
          <a:p>
            <a:pPr>
              <a:defRPr sz="900"/>
            </a:pPr>
            <a:endParaRPr lang="fr-FR"/>
          </a:p>
        </c:txPr>
        <c:crossAx val="-2117727720"/>
        <c:crosses val="autoZero"/>
        <c:auto val="1"/>
        <c:lblAlgn val="ctr"/>
        <c:lblOffset val="100"/>
        <c:noMultiLvlLbl val="0"/>
      </c:catAx>
      <c:valAx>
        <c:axId val="-2117727720"/>
        <c:scaling>
          <c:orientation val="minMax"/>
          <c:max val="1"/>
          <c:min val="0"/>
        </c:scaling>
        <c:delete val="1"/>
        <c:axPos val="t"/>
        <c:numFmt formatCode="0%" sourceLinked="1"/>
        <c:majorTickMark val="out"/>
        <c:minorTickMark val="none"/>
        <c:tickLblPos val="nextTo"/>
        <c:crossAx val="-211773072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0.7</c:v>
                </c:pt>
                <c:pt idx="1">
                  <c:v>0.68</c:v>
                </c:pt>
                <c:pt idx="2">
                  <c:v>0.64</c:v>
                </c:pt>
                <c:pt idx="3">
                  <c:v>0.54</c:v>
                </c:pt>
              </c:numCache>
            </c:numRef>
          </c:val>
          <c:extLst>
            <c:ext xmlns:c16="http://schemas.microsoft.com/office/drawing/2014/chart" uri="{C3380CC4-5D6E-409C-BE32-E72D297353CC}">
              <c16:uniqueId val="{00000000-7055-4D67-8294-3AA4CDBF41AF}"/>
            </c:ext>
          </c:extLst>
        </c:ser>
        <c:dLbls>
          <c:showLegendKey val="0"/>
          <c:showVal val="0"/>
          <c:showCatName val="0"/>
          <c:showSerName val="0"/>
          <c:showPercent val="0"/>
          <c:showBubbleSize val="0"/>
        </c:dLbls>
        <c:gapWidth val="0"/>
        <c:axId val="-2105218072"/>
        <c:axId val="-2105215064"/>
      </c:barChart>
      <c:catAx>
        <c:axId val="-2105218072"/>
        <c:scaling>
          <c:orientation val="maxMin"/>
        </c:scaling>
        <c:delete val="0"/>
        <c:axPos val="l"/>
        <c:numFmt formatCode="General" sourceLinked="0"/>
        <c:majorTickMark val="none"/>
        <c:minorTickMark val="none"/>
        <c:tickLblPos val="nextTo"/>
        <c:txPr>
          <a:bodyPr/>
          <a:lstStyle/>
          <a:p>
            <a:pPr>
              <a:defRPr sz="900"/>
            </a:pPr>
            <a:endParaRPr lang="fr-FR"/>
          </a:p>
        </c:txPr>
        <c:crossAx val="-2105215064"/>
        <c:crosses val="autoZero"/>
        <c:auto val="1"/>
        <c:lblAlgn val="ctr"/>
        <c:lblOffset val="100"/>
        <c:noMultiLvlLbl val="0"/>
      </c:catAx>
      <c:valAx>
        <c:axId val="-2105215064"/>
        <c:scaling>
          <c:orientation val="minMax"/>
          <c:max val="1"/>
          <c:min val="0"/>
        </c:scaling>
        <c:delete val="1"/>
        <c:axPos val="t"/>
        <c:numFmt formatCode="0%" sourceLinked="1"/>
        <c:majorTickMark val="out"/>
        <c:minorTickMark val="none"/>
        <c:tickLblPos val="nextTo"/>
        <c:crossAx val="-210521807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0.6</c:v>
                </c:pt>
                <c:pt idx="1">
                  <c:v>0.62</c:v>
                </c:pt>
                <c:pt idx="2">
                  <c:v>0.61</c:v>
                </c:pt>
                <c:pt idx="3">
                  <c:v>0.72</c:v>
                </c:pt>
                <c:pt idx="4">
                  <c:v>0.73</c:v>
                </c:pt>
                <c:pt idx="5">
                  <c:v>0.76</c:v>
                </c:pt>
              </c:numCache>
            </c:numRef>
          </c:val>
          <c:extLst>
            <c:ext xmlns:c16="http://schemas.microsoft.com/office/drawing/2014/chart" uri="{C3380CC4-5D6E-409C-BE32-E72D297353CC}">
              <c16:uniqueId val="{00000000-BEDC-48FB-AC19-29FFFA2B72FD}"/>
            </c:ext>
          </c:extLst>
        </c:ser>
        <c:dLbls>
          <c:showLegendKey val="0"/>
          <c:showVal val="0"/>
          <c:showCatName val="0"/>
          <c:showSerName val="0"/>
          <c:showPercent val="0"/>
          <c:showBubbleSize val="0"/>
        </c:dLbls>
        <c:gapWidth val="0"/>
        <c:axId val="-2105175272"/>
        <c:axId val="-2105172264"/>
      </c:barChart>
      <c:catAx>
        <c:axId val="-2105175272"/>
        <c:scaling>
          <c:orientation val="maxMin"/>
        </c:scaling>
        <c:delete val="0"/>
        <c:axPos val="l"/>
        <c:numFmt formatCode="General" sourceLinked="0"/>
        <c:majorTickMark val="none"/>
        <c:minorTickMark val="none"/>
        <c:tickLblPos val="nextTo"/>
        <c:txPr>
          <a:bodyPr/>
          <a:lstStyle/>
          <a:p>
            <a:pPr>
              <a:defRPr sz="900"/>
            </a:pPr>
            <a:endParaRPr lang="fr-FR"/>
          </a:p>
        </c:txPr>
        <c:crossAx val="-2105172264"/>
        <c:crosses val="autoZero"/>
        <c:auto val="1"/>
        <c:lblAlgn val="ctr"/>
        <c:lblOffset val="100"/>
        <c:noMultiLvlLbl val="0"/>
      </c:catAx>
      <c:valAx>
        <c:axId val="-2105172264"/>
        <c:scaling>
          <c:orientation val="minMax"/>
          <c:max val="1"/>
          <c:min val="0"/>
        </c:scaling>
        <c:delete val="1"/>
        <c:axPos val="t"/>
        <c:numFmt formatCode="0%" sourceLinked="1"/>
        <c:majorTickMark val="out"/>
        <c:minorTickMark val="none"/>
        <c:tickLblPos val="nextTo"/>
        <c:crossAx val="-210517527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5C77-44E1-8A77-CC6F2C4464B5}"/>
              </c:ext>
            </c:extLst>
          </c:dPt>
          <c:dPt>
            <c:idx val="2"/>
            <c:invertIfNegative val="0"/>
            <c:bubble3D val="0"/>
            <c:extLst>
              <c:ext xmlns:c16="http://schemas.microsoft.com/office/drawing/2014/chart" uri="{C3380CC4-5D6E-409C-BE32-E72D297353CC}">
                <c16:uniqueId val="{00000001-5C77-44E1-8A77-CC6F2C4464B5}"/>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0.73</c:v>
                </c:pt>
                <c:pt idx="1">
                  <c:v>0.5</c:v>
                </c:pt>
              </c:numCache>
            </c:numRef>
          </c:val>
          <c:extLst>
            <c:ext xmlns:c16="http://schemas.microsoft.com/office/drawing/2014/chart" uri="{C3380CC4-5D6E-409C-BE32-E72D297353CC}">
              <c16:uniqueId val="{00000002-5C77-44E1-8A77-CC6F2C4464B5}"/>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0.12</c:v>
                </c:pt>
                <c:pt idx="1">
                  <c:v>0.18</c:v>
                </c:pt>
              </c:numCache>
            </c:numRef>
          </c:val>
          <c:extLst>
            <c:ext xmlns:c16="http://schemas.microsoft.com/office/drawing/2014/chart" uri="{C3380CC4-5D6E-409C-BE32-E72D297353CC}">
              <c16:uniqueId val="{00000003-5C77-44E1-8A77-CC6F2C4464B5}"/>
            </c:ext>
          </c:extLst>
        </c:ser>
        <c:ser>
          <c:idx val="2"/>
          <c:order val="2"/>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4-5C77-44E1-8A77-CC6F2C4464B5}"/>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0.15</c:v>
                </c:pt>
                <c:pt idx="1">
                  <c:v>0.32</c:v>
                </c:pt>
              </c:numCache>
            </c:numRef>
          </c:val>
          <c:extLst>
            <c:ext xmlns:c16="http://schemas.microsoft.com/office/drawing/2014/chart" uri="{C3380CC4-5D6E-409C-BE32-E72D297353CC}">
              <c16:uniqueId val="{00000005-5C77-44E1-8A77-CC6F2C4464B5}"/>
            </c:ext>
          </c:extLst>
        </c:ser>
        <c:dLbls>
          <c:showLegendKey val="0"/>
          <c:showVal val="1"/>
          <c:showCatName val="0"/>
          <c:showSerName val="0"/>
          <c:showPercent val="0"/>
          <c:showBubbleSize val="0"/>
        </c:dLbls>
        <c:gapWidth val="100"/>
        <c:gapDepth val="0"/>
        <c:shape val="box"/>
        <c:axId val="-2114738568"/>
        <c:axId val="-2114741512"/>
        <c:axId val="0"/>
      </c:bar3DChart>
      <c:catAx>
        <c:axId val="-2114738568"/>
        <c:scaling>
          <c:orientation val="maxMin"/>
        </c:scaling>
        <c:delete val="1"/>
        <c:axPos val="l"/>
        <c:majorTickMark val="out"/>
        <c:minorTickMark val="none"/>
        <c:tickLblPos val="nextTo"/>
        <c:crossAx val="-2114741512"/>
        <c:crosses val="autoZero"/>
        <c:auto val="1"/>
        <c:lblAlgn val="ctr"/>
        <c:lblOffset val="100"/>
        <c:noMultiLvlLbl val="0"/>
      </c:catAx>
      <c:valAx>
        <c:axId val="-2114741512"/>
        <c:scaling>
          <c:orientation val="minMax"/>
          <c:max val="1"/>
          <c:min val="0"/>
        </c:scaling>
        <c:delete val="1"/>
        <c:axPos val="t"/>
        <c:numFmt formatCode="0%" sourceLinked="1"/>
        <c:majorTickMark val="out"/>
        <c:minorTickMark val="none"/>
        <c:tickLblPos val="nextTo"/>
        <c:crossAx val="-21147385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97FA-4398-AD71-74926A9FB943}"/>
              </c:ext>
            </c:extLst>
          </c:dPt>
          <c:dPt>
            <c:idx val="2"/>
            <c:invertIfNegative val="0"/>
            <c:bubble3D val="0"/>
            <c:spPr>
              <a:solidFill>
                <a:srgbClr val="4B1818"/>
              </a:solidFill>
              <a:ln>
                <a:solidFill>
                  <a:srgbClr val="7F7F7F"/>
                </a:solidFill>
              </a:ln>
              <a:effectLst/>
            </c:spPr>
            <c:extLst>
              <c:ext xmlns:c16="http://schemas.microsoft.com/office/drawing/2014/chart" uri="{C3380CC4-5D6E-409C-BE32-E72D297353CC}">
                <c16:uniqueId val="{00000002-97FA-4398-AD71-74926A9FB943}"/>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0.28000000000000003</c:v>
                </c:pt>
                <c:pt idx="2" formatCode="0%">
                  <c:v>0.56999999999999995</c:v>
                </c:pt>
              </c:numCache>
            </c:numRef>
          </c:val>
          <c:extLst>
            <c:ext xmlns:c16="http://schemas.microsoft.com/office/drawing/2014/chart" uri="{C3380CC4-5D6E-409C-BE32-E72D297353CC}">
              <c16:uniqueId val="{00000003-97FA-4398-AD71-74926A9FB943}"/>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0.22</c:v>
                </c:pt>
                <c:pt idx="2" formatCode="0%">
                  <c:v>0.17</c:v>
                </c:pt>
              </c:numCache>
            </c:numRef>
          </c:val>
          <c:extLst>
            <c:ext xmlns:c16="http://schemas.microsoft.com/office/drawing/2014/chart" uri="{C3380CC4-5D6E-409C-BE32-E72D297353CC}">
              <c16:uniqueId val="{00000004-97FA-4398-AD71-74926A9FB943}"/>
            </c:ext>
          </c:extLst>
        </c:ser>
        <c:ser>
          <c:idx val="2"/>
          <c:order val="2"/>
          <c:spPr>
            <a:solidFill>
              <a:srgbClr val="53732D">
                <a:lumMod val="50000"/>
              </a:srgbClr>
            </a:solidFill>
            <a:ln>
              <a:solidFill>
                <a:srgbClr val="7F7F7F"/>
              </a:solidFill>
            </a:ln>
            <a:effectLst/>
          </c:spPr>
          <c:invertIfNegative val="0"/>
          <c:dPt>
            <c:idx val="0"/>
            <c:invertIfNegative val="0"/>
            <c:bubble3D val="0"/>
            <c:spPr>
              <a:solidFill>
                <a:srgbClr val="4B1818"/>
              </a:solidFill>
              <a:ln>
                <a:solidFill>
                  <a:srgbClr val="7F7F7F"/>
                </a:solidFill>
              </a:ln>
              <a:effectLst/>
            </c:spPr>
            <c:extLst>
              <c:ext xmlns:c16="http://schemas.microsoft.com/office/drawing/2014/chart" uri="{C3380CC4-5D6E-409C-BE32-E72D297353CC}">
                <c16:uniqueId val="{00000006-97FA-4398-AD71-74926A9FB943}"/>
              </c:ext>
            </c:extLst>
          </c:dPt>
          <c:dPt>
            <c:idx val="2"/>
            <c:invertIfNegative val="0"/>
            <c:bubble3D val="0"/>
            <c:spPr>
              <a:solidFill>
                <a:srgbClr val="293A16"/>
              </a:solidFill>
              <a:ln>
                <a:solidFill>
                  <a:srgbClr val="7F7F7F"/>
                </a:solidFill>
              </a:ln>
              <a:effectLst/>
            </c:spPr>
            <c:extLst>
              <c:ext xmlns:c16="http://schemas.microsoft.com/office/drawing/2014/chart" uri="{C3380CC4-5D6E-409C-BE32-E72D297353CC}">
                <c16:uniqueId val="{00000008-97FA-4398-AD71-74926A9FB943}"/>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0.5</c:v>
                </c:pt>
                <c:pt idx="2" formatCode="0%">
                  <c:v>0.26</c:v>
                </c:pt>
              </c:numCache>
            </c:numRef>
          </c:val>
          <c:extLst>
            <c:ext xmlns:c16="http://schemas.microsoft.com/office/drawing/2014/chart" uri="{C3380CC4-5D6E-409C-BE32-E72D297353CC}">
              <c16:uniqueId val="{00000009-97FA-4398-AD71-74926A9FB943}"/>
            </c:ext>
          </c:extLst>
        </c:ser>
        <c:dLbls>
          <c:showLegendKey val="0"/>
          <c:showVal val="1"/>
          <c:showCatName val="0"/>
          <c:showSerName val="0"/>
          <c:showPercent val="0"/>
          <c:showBubbleSize val="0"/>
        </c:dLbls>
        <c:gapWidth val="95"/>
        <c:gapDepth val="0"/>
        <c:shape val="box"/>
        <c:axId val="-2114184424"/>
        <c:axId val="-2114181576"/>
        <c:axId val="0"/>
      </c:bar3DChart>
      <c:catAx>
        <c:axId val="-2114184424"/>
        <c:scaling>
          <c:orientation val="maxMin"/>
        </c:scaling>
        <c:delete val="1"/>
        <c:axPos val="l"/>
        <c:majorTickMark val="out"/>
        <c:minorTickMark val="none"/>
        <c:tickLblPos val="nextTo"/>
        <c:crossAx val="-2114181576"/>
        <c:crosses val="autoZero"/>
        <c:auto val="1"/>
        <c:lblAlgn val="ctr"/>
        <c:lblOffset val="100"/>
        <c:noMultiLvlLbl val="0"/>
      </c:catAx>
      <c:valAx>
        <c:axId val="-2114181576"/>
        <c:scaling>
          <c:orientation val="minMax"/>
          <c:max val="1"/>
          <c:min val="0"/>
        </c:scaling>
        <c:delete val="1"/>
        <c:axPos val="t"/>
        <c:numFmt formatCode="0%" sourceLinked="1"/>
        <c:majorTickMark val="out"/>
        <c:minorTickMark val="none"/>
        <c:tickLblPos val="nextTo"/>
        <c:crossAx val="-211418442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0.51</c:v>
                </c:pt>
                <c:pt idx="1">
                  <c:v>0.49</c:v>
                </c:pt>
                <c:pt idx="2">
                  <c:v>0.49</c:v>
                </c:pt>
                <c:pt idx="3">
                  <c:v>0.5</c:v>
                </c:pt>
              </c:numCache>
            </c:numRef>
          </c:val>
          <c:extLst>
            <c:ext xmlns:c16="http://schemas.microsoft.com/office/drawing/2014/chart" uri="{C3380CC4-5D6E-409C-BE32-E72D297353CC}">
              <c16:uniqueId val="{00000000-9E4F-4CCD-8C1A-B87ACBCC1459}"/>
            </c:ext>
          </c:extLst>
        </c:ser>
        <c:dLbls>
          <c:showLegendKey val="0"/>
          <c:showVal val="0"/>
          <c:showCatName val="0"/>
          <c:showSerName val="0"/>
          <c:showPercent val="0"/>
          <c:showBubbleSize val="0"/>
        </c:dLbls>
        <c:gapWidth val="0"/>
        <c:axId val="-2114115864"/>
        <c:axId val="-2114112856"/>
      </c:barChart>
      <c:catAx>
        <c:axId val="-2114115864"/>
        <c:scaling>
          <c:orientation val="maxMin"/>
        </c:scaling>
        <c:delete val="0"/>
        <c:axPos val="l"/>
        <c:numFmt formatCode="General" sourceLinked="0"/>
        <c:majorTickMark val="none"/>
        <c:minorTickMark val="none"/>
        <c:tickLblPos val="nextTo"/>
        <c:txPr>
          <a:bodyPr/>
          <a:lstStyle/>
          <a:p>
            <a:pPr>
              <a:defRPr sz="900"/>
            </a:pPr>
            <a:endParaRPr lang="fr-FR"/>
          </a:p>
        </c:txPr>
        <c:crossAx val="-2114112856"/>
        <c:crosses val="autoZero"/>
        <c:auto val="1"/>
        <c:lblAlgn val="ctr"/>
        <c:lblOffset val="100"/>
        <c:noMultiLvlLbl val="0"/>
      </c:catAx>
      <c:valAx>
        <c:axId val="-2114112856"/>
        <c:scaling>
          <c:orientation val="minMax"/>
          <c:max val="1"/>
          <c:min val="0"/>
        </c:scaling>
        <c:delete val="1"/>
        <c:axPos val="t"/>
        <c:numFmt formatCode="0%" sourceLinked="1"/>
        <c:majorTickMark val="out"/>
        <c:minorTickMark val="none"/>
        <c:tickLblPos val="nextTo"/>
        <c:crossAx val="-211411586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0.5</c:v>
                </c:pt>
                <c:pt idx="1">
                  <c:v>0.52</c:v>
                </c:pt>
                <c:pt idx="2">
                  <c:v>0.51</c:v>
                </c:pt>
                <c:pt idx="3">
                  <c:v>0.49</c:v>
                </c:pt>
              </c:numCache>
            </c:numRef>
          </c:val>
          <c:extLst>
            <c:ext xmlns:c16="http://schemas.microsoft.com/office/drawing/2014/chart" uri="{C3380CC4-5D6E-409C-BE32-E72D297353CC}">
              <c16:uniqueId val="{00000000-02E2-4B19-920D-D3C5D5ADE7B9}"/>
            </c:ext>
          </c:extLst>
        </c:ser>
        <c:dLbls>
          <c:showLegendKey val="0"/>
          <c:showVal val="0"/>
          <c:showCatName val="0"/>
          <c:showSerName val="0"/>
          <c:showPercent val="0"/>
          <c:showBubbleSize val="0"/>
        </c:dLbls>
        <c:gapWidth val="0"/>
        <c:axId val="-2114073032"/>
        <c:axId val="-2114070024"/>
      </c:barChart>
      <c:catAx>
        <c:axId val="-2114073032"/>
        <c:scaling>
          <c:orientation val="maxMin"/>
        </c:scaling>
        <c:delete val="0"/>
        <c:axPos val="l"/>
        <c:numFmt formatCode="General" sourceLinked="0"/>
        <c:majorTickMark val="none"/>
        <c:minorTickMark val="none"/>
        <c:tickLblPos val="nextTo"/>
        <c:txPr>
          <a:bodyPr/>
          <a:lstStyle/>
          <a:p>
            <a:pPr>
              <a:defRPr sz="900"/>
            </a:pPr>
            <a:endParaRPr lang="fr-FR"/>
          </a:p>
        </c:txPr>
        <c:crossAx val="-2114070024"/>
        <c:crosses val="autoZero"/>
        <c:auto val="1"/>
        <c:lblAlgn val="ctr"/>
        <c:lblOffset val="100"/>
        <c:noMultiLvlLbl val="0"/>
      </c:catAx>
      <c:valAx>
        <c:axId val="-2114070024"/>
        <c:scaling>
          <c:orientation val="minMax"/>
          <c:max val="1"/>
          <c:min val="0"/>
        </c:scaling>
        <c:delete val="1"/>
        <c:axPos val="t"/>
        <c:numFmt formatCode="0%" sourceLinked="1"/>
        <c:majorTickMark val="out"/>
        <c:minorTickMark val="none"/>
        <c:tickLblPos val="nextTo"/>
        <c:crossAx val="-21140730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0.63</c:v>
                </c:pt>
                <c:pt idx="1">
                  <c:v>0.61</c:v>
                </c:pt>
                <c:pt idx="2">
                  <c:v>0.47</c:v>
                </c:pt>
                <c:pt idx="3">
                  <c:v>0.37</c:v>
                </c:pt>
              </c:numCache>
            </c:numRef>
          </c:val>
          <c:extLst>
            <c:ext xmlns:c16="http://schemas.microsoft.com/office/drawing/2014/chart" uri="{C3380CC4-5D6E-409C-BE32-E72D297353CC}">
              <c16:uniqueId val="{00000000-F515-4AA0-8EBE-810C271D0849}"/>
            </c:ext>
          </c:extLst>
        </c:ser>
        <c:dLbls>
          <c:showLegendKey val="0"/>
          <c:showVal val="0"/>
          <c:showCatName val="0"/>
          <c:showSerName val="0"/>
          <c:showPercent val="0"/>
          <c:showBubbleSize val="0"/>
        </c:dLbls>
        <c:gapWidth val="0"/>
        <c:axId val="-2114024456"/>
        <c:axId val="-2114021448"/>
      </c:barChart>
      <c:catAx>
        <c:axId val="-2114024456"/>
        <c:scaling>
          <c:orientation val="maxMin"/>
        </c:scaling>
        <c:delete val="0"/>
        <c:axPos val="l"/>
        <c:numFmt formatCode="General" sourceLinked="0"/>
        <c:majorTickMark val="none"/>
        <c:minorTickMark val="none"/>
        <c:tickLblPos val="nextTo"/>
        <c:txPr>
          <a:bodyPr/>
          <a:lstStyle/>
          <a:p>
            <a:pPr>
              <a:defRPr sz="900"/>
            </a:pPr>
            <a:endParaRPr lang="fr-FR"/>
          </a:p>
        </c:txPr>
        <c:crossAx val="-2114021448"/>
        <c:crosses val="autoZero"/>
        <c:auto val="1"/>
        <c:lblAlgn val="ctr"/>
        <c:lblOffset val="100"/>
        <c:noMultiLvlLbl val="0"/>
      </c:catAx>
      <c:valAx>
        <c:axId val="-2114021448"/>
        <c:scaling>
          <c:orientation val="minMax"/>
          <c:max val="1"/>
          <c:min val="0"/>
        </c:scaling>
        <c:delete val="1"/>
        <c:axPos val="t"/>
        <c:numFmt formatCode="0%" sourceLinked="1"/>
        <c:majorTickMark val="out"/>
        <c:minorTickMark val="none"/>
        <c:tickLblPos val="nextTo"/>
        <c:crossAx val="-211402445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0.65</c:v>
                </c:pt>
                <c:pt idx="1">
                  <c:v>0.57999999999999996</c:v>
                </c:pt>
                <c:pt idx="2">
                  <c:v>0.56000000000000005</c:v>
                </c:pt>
                <c:pt idx="3">
                  <c:v>0.32</c:v>
                </c:pt>
              </c:numCache>
            </c:numRef>
          </c:val>
          <c:extLst>
            <c:ext xmlns:c16="http://schemas.microsoft.com/office/drawing/2014/chart" uri="{C3380CC4-5D6E-409C-BE32-E72D297353CC}">
              <c16:uniqueId val="{00000000-B27C-4C52-85C5-91BD92283472}"/>
            </c:ext>
          </c:extLst>
        </c:ser>
        <c:dLbls>
          <c:showLegendKey val="0"/>
          <c:showVal val="0"/>
          <c:showCatName val="0"/>
          <c:showSerName val="0"/>
          <c:showPercent val="0"/>
          <c:showBubbleSize val="0"/>
        </c:dLbls>
        <c:gapWidth val="0"/>
        <c:axId val="-2113981624"/>
        <c:axId val="-2113978616"/>
      </c:barChart>
      <c:catAx>
        <c:axId val="-2113981624"/>
        <c:scaling>
          <c:orientation val="maxMin"/>
        </c:scaling>
        <c:delete val="0"/>
        <c:axPos val="l"/>
        <c:numFmt formatCode="General" sourceLinked="0"/>
        <c:majorTickMark val="none"/>
        <c:minorTickMark val="none"/>
        <c:tickLblPos val="nextTo"/>
        <c:txPr>
          <a:bodyPr/>
          <a:lstStyle/>
          <a:p>
            <a:pPr>
              <a:defRPr sz="900"/>
            </a:pPr>
            <a:endParaRPr lang="fr-FR"/>
          </a:p>
        </c:txPr>
        <c:crossAx val="-2113978616"/>
        <c:crosses val="autoZero"/>
        <c:auto val="1"/>
        <c:lblAlgn val="ctr"/>
        <c:lblOffset val="100"/>
        <c:noMultiLvlLbl val="0"/>
      </c:catAx>
      <c:valAx>
        <c:axId val="-2113978616"/>
        <c:scaling>
          <c:orientation val="minMax"/>
          <c:max val="1"/>
          <c:min val="0"/>
        </c:scaling>
        <c:delete val="1"/>
        <c:axPos val="t"/>
        <c:numFmt formatCode="0%" sourceLinked="1"/>
        <c:majorTickMark val="out"/>
        <c:minorTickMark val="none"/>
        <c:tickLblPos val="nextTo"/>
        <c:crossAx val="-211398162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E603-49C1-805D-B76C1473D7C7}"/>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0.63</c:v>
                </c:pt>
              </c:numCache>
            </c:numRef>
          </c:val>
          <c:extLst>
            <c:ext xmlns:c16="http://schemas.microsoft.com/office/drawing/2014/chart" uri="{C3380CC4-5D6E-409C-BE32-E72D297353CC}">
              <c16:uniqueId val="{00000001-E603-49C1-805D-B76C1473D7C7}"/>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0.16</c:v>
                </c:pt>
              </c:numCache>
            </c:numRef>
          </c:val>
          <c:extLst>
            <c:ext xmlns:c16="http://schemas.microsoft.com/office/drawing/2014/chart" uri="{C3380CC4-5D6E-409C-BE32-E72D297353CC}">
              <c16:uniqueId val="{00000002-E603-49C1-805D-B76C1473D7C7}"/>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E603-49C1-805D-B76C1473D7C7}"/>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0.21</c:v>
                </c:pt>
              </c:numCache>
            </c:numRef>
          </c:val>
          <c:extLst>
            <c:ext xmlns:c16="http://schemas.microsoft.com/office/drawing/2014/chart" uri="{C3380CC4-5D6E-409C-BE32-E72D297353CC}">
              <c16:uniqueId val="{00000004-E603-49C1-805D-B76C1473D7C7}"/>
            </c:ext>
          </c:extLst>
        </c:ser>
        <c:dLbls>
          <c:showLegendKey val="0"/>
          <c:showVal val="1"/>
          <c:showCatName val="0"/>
          <c:showSerName val="0"/>
          <c:showPercent val="0"/>
          <c:showBubbleSize val="0"/>
        </c:dLbls>
        <c:gapWidth val="95"/>
        <c:gapDepth val="0"/>
        <c:shape val="box"/>
        <c:axId val="-2098430568"/>
        <c:axId val="-2098427640"/>
        <c:axId val="0"/>
      </c:bar3DChart>
      <c:catAx>
        <c:axId val="-2098430568"/>
        <c:scaling>
          <c:orientation val="maxMin"/>
        </c:scaling>
        <c:delete val="1"/>
        <c:axPos val="l"/>
        <c:majorTickMark val="out"/>
        <c:minorTickMark val="none"/>
        <c:tickLblPos val="nextTo"/>
        <c:crossAx val="-2098427640"/>
        <c:crosses val="autoZero"/>
        <c:auto val="1"/>
        <c:lblAlgn val="ctr"/>
        <c:lblOffset val="100"/>
        <c:noMultiLvlLbl val="0"/>
      </c:catAx>
      <c:valAx>
        <c:axId val="-2098427640"/>
        <c:scaling>
          <c:orientation val="minMax"/>
          <c:max val="1"/>
          <c:min val="0"/>
        </c:scaling>
        <c:delete val="1"/>
        <c:axPos val="t"/>
        <c:numFmt formatCode="0%" sourceLinked="1"/>
        <c:majorTickMark val="out"/>
        <c:minorTickMark val="none"/>
        <c:tickLblPos val="nextTo"/>
        <c:crossAx val="-20984305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3C2A-4B08-9528-57F7E678DAF2}"/>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0.37</c:v>
                </c:pt>
              </c:numCache>
            </c:numRef>
          </c:val>
          <c:extLst>
            <c:ext xmlns:c16="http://schemas.microsoft.com/office/drawing/2014/chart" uri="{C3380CC4-5D6E-409C-BE32-E72D297353CC}">
              <c16:uniqueId val="{00000001-3C2A-4B08-9528-57F7E678DAF2}"/>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0.22</c:v>
                </c:pt>
              </c:numCache>
            </c:numRef>
          </c:val>
          <c:extLst>
            <c:ext xmlns:c16="http://schemas.microsoft.com/office/drawing/2014/chart" uri="{C3380CC4-5D6E-409C-BE32-E72D297353CC}">
              <c16:uniqueId val="{00000002-3C2A-4B08-9528-57F7E678DAF2}"/>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3C2A-4B08-9528-57F7E678DAF2}"/>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0.41</c:v>
                </c:pt>
              </c:numCache>
            </c:numRef>
          </c:val>
          <c:extLst>
            <c:ext xmlns:c16="http://schemas.microsoft.com/office/drawing/2014/chart" uri="{C3380CC4-5D6E-409C-BE32-E72D297353CC}">
              <c16:uniqueId val="{00000004-3C2A-4B08-9528-57F7E678DAF2}"/>
            </c:ext>
          </c:extLst>
        </c:ser>
        <c:dLbls>
          <c:showLegendKey val="0"/>
          <c:showVal val="1"/>
          <c:showCatName val="0"/>
          <c:showSerName val="0"/>
          <c:showPercent val="0"/>
          <c:showBubbleSize val="0"/>
        </c:dLbls>
        <c:gapWidth val="95"/>
        <c:gapDepth val="0"/>
        <c:shape val="box"/>
        <c:axId val="-2114248616"/>
        <c:axId val="-2114245688"/>
        <c:axId val="0"/>
      </c:bar3DChart>
      <c:catAx>
        <c:axId val="-2114248616"/>
        <c:scaling>
          <c:orientation val="maxMin"/>
        </c:scaling>
        <c:delete val="1"/>
        <c:axPos val="l"/>
        <c:majorTickMark val="out"/>
        <c:minorTickMark val="none"/>
        <c:tickLblPos val="nextTo"/>
        <c:crossAx val="-2114245688"/>
        <c:crosses val="autoZero"/>
        <c:auto val="1"/>
        <c:lblAlgn val="ctr"/>
        <c:lblOffset val="100"/>
        <c:noMultiLvlLbl val="0"/>
      </c:catAx>
      <c:valAx>
        <c:axId val="-2114245688"/>
        <c:scaling>
          <c:orientation val="minMax"/>
          <c:max val="1"/>
          <c:min val="0"/>
        </c:scaling>
        <c:delete val="1"/>
        <c:axPos val="t"/>
        <c:numFmt formatCode="0%" sourceLinked="1"/>
        <c:majorTickMark val="out"/>
        <c:minorTickMark val="none"/>
        <c:tickLblPos val="nextTo"/>
        <c:crossAx val="-21142486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lumMod val="5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0.35</c:v>
                </c:pt>
                <c:pt idx="1">
                  <c:v>0.36</c:v>
                </c:pt>
                <c:pt idx="2">
                  <c:v>0.35</c:v>
                </c:pt>
                <c:pt idx="3">
                  <c:v>0.4</c:v>
                </c:pt>
              </c:numCache>
            </c:numRef>
          </c:val>
          <c:extLst>
            <c:ext xmlns:c16="http://schemas.microsoft.com/office/drawing/2014/chart" uri="{C3380CC4-5D6E-409C-BE32-E72D297353CC}">
              <c16:uniqueId val="{00000000-294B-43AC-B376-4CCD6952201F}"/>
            </c:ext>
          </c:extLst>
        </c:ser>
        <c:dLbls>
          <c:showLegendKey val="0"/>
          <c:showVal val="0"/>
          <c:showCatName val="0"/>
          <c:showSerName val="0"/>
          <c:showPercent val="0"/>
          <c:showBubbleSize val="0"/>
        </c:dLbls>
        <c:gapWidth val="0"/>
        <c:axId val="-2115552712"/>
        <c:axId val="-2115549704"/>
      </c:barChart>
      <c:catAx>
        <c:axId val="-2115552712"/>
        <c:scaling>
          <c:orientation val="maxMin"/>
        </c:scaling>
        <c:delete val="0"/>
        <c:axPos val="l"/>
        <c:numFmt formatCode="General" sourceLinked="0"/>
        <c:majorTickMark val="none"/>
        <c:minorTickMark val="none"/>
        <c:tickLblPos val="nextTo"/>
        <c:txPr>
          <a:bodyPr/>
          <a:lstStyle/>
          <a:p>
            <a:pPr>
              <a:defRPr sz="900"/>
            </a:pPr>
            <a:endParaRPr lang="fr-FR"/>
          </a:p>
        </c:txPr>
        <c:crossAx val="-2115549704"/>
        <c:crosses val="autoZero"/>
        <c:auto val="1"/>
        <c:lblAlgn val="ctr"/>
        <c:lblOffset val="100"/>
        <c:noMultiLvlLbl val="0"/>
      </c:catAx>
      <c:valAx>
        <c:axId val="-2115549704"/>
        <c:scaling>
          <c:orientation val="minMax"/>
          <c:max val="1"/>
          <c:min val="0"/>
        </c:scaling>
        <c:delete val="1"/>
        <c:axPos val="t"/>
        <c:numFmt formatCode="0%" sourceLinked="1"/>
        <c:majorTickMark val="out"/>
        <c:minorTickMark val="none"/>
        <c:tickLblPos val="nextTo"/>
        <c:crossAx val="-211555271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3348456133004503"/>
          <c:y val="8.35228409099327E-2"/>
          <c:w val="0.25112163407809801"/>
          <c:h val="0.76785714285714302"/>
        </c:manualLayout>
      </c:layout>
      <c:barChart>
        <c:barDir val="bar"/>
        <c:grouping val="clustered"/>
        <c:varyColors val="0"/>
        <c:ser>
          <c:idx val="0"/>
          <c:order val="0"/>
          <c:tx>
            <c:strRef>
              <c:f>Feuil1!$B$1</c:f>
              <c:strCache>
                <c:ptCount val="1"/>
                <c:pt idx="0">
                  <c:v>Série 1</c:v>
                </c:pt>
              </c:strCache>
            </c:strRef>
          </c:tx>
          <c:spPr>
            <a:solidFill>
              <a:srgbClr val="53732D">
                <a:lumMod val="5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0.76</c:v>
                </c:pt>
                <c:pt idx="1">
                  <c:v>0.38</c:v>
                </c:pt>
                <c:pt idx="2">
                  <c:v>0.34</c:v>
                </c:pt>
                <c:pt idx="3">
                  <c:v>0.3</c:v>
                </c:pt>
                <c:pt idx="4">
                  <c:v>0.19</c:v>
                </c:pt>
              </c:numCache>
            </c:numRef>
          </c:val>
          <c:extLst>
            <c:ext xmlns:c16="http://schemas.microsoft.com/office/drawing/2014/chart" uri="{C3380CC4-5D6E-409C-BE32-E72D297353CC}">
              <c16:uniqueId val="{00000000-0C81-48B8-A62A-FF0D5916DA30}"/>
            </c:ext>
          </c:extLst>
        </c:ser>
        <c:dLbls>
          <c:showLegendKey val="0"/>
          <c:showVal val="0"/>
          <c:showCatName val="0"/>
          <c:showSerName val="0"/>
          <c:showPercent val="0"/>
          <c:showBubbleSize val="0"/>
        </c:dLbls>
        <c:gapWidth val="0"/>
        <c:axId val="-2115509640"/>
        <c:axId val="-2115506632"/>
      </c:barChart>
      <c:catAx>
        <c:axId val="-2115509640"/>
        <c:scaling>
          <c:orientation val="maxMin"/>
        </c:scaling>
        <c:delete val="0"/>
        <c:axPos val="l"/>
        <c:numFmt formatCode="General" sourceLinked="0"/>
        <c:majorTickMark val="none"/>
        <c:minorTickMark val="none"/>
        <c:tickLblPos val="nextTo"/>
        <c:txPr>
          <a:bodyPr/>
          <a:lstStyle/>
          <a:p>
            <a:pPr>
              <a:defRPr sz="900"/>
            </a:pPr>
            <a:endParaRPr lang="fr-FR"/>
          </a:p>
        </c:txPr>
        <c:crossAx val="-2115506632"/>
        <c:crosses val="autoZero"/>
        <c:auto val="1"/>
        <c:lblAlgn val="ctr"/>
        <c:lblOffset val="100"/>
        <c:noMultiLvlLbl val="0"/>
      </c:catAx>
      <c:valAx>
        <c:axId val="-2115506632"/>
        <c:scaling>
          <c:orientation val="minMax"/>
          <c:max val="1"/>
          <c:min val="0"/>
        </c:scaling>
        <c:delete val="1"/>
        <c:axPos val="t"/>
        <c:numFmt formatCode="0%" sourceLinked="1"/>
        <c:majorTickMark val="out"/>
        <c:minorTickMark val="none"/>
        <c:tickLblPos val="nextTo"/>
        <c:crossAx val="-21155096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53732D">
                <a:lumMod val="5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0.32</c:v>
                </c:pt>
                <c:pt idx="1">
                  <c:v>0.34</c:v>
                </c:pt>
                <c:pt idx="2">
                  <c:v>0.43</c:v>
                </c:pt>
                <c:pt idx="3">
                  <c:v>0.64</c:v>
                </c:pt>
              </c:numCache>
            </c:numRef>
          </c:val>
          <c:extLst>
            <c:ext xmlns:c16="http://schemas.microsoft.com/office/drawing/2014/chart" uri="{C3380CC4-5D6E-409C-BE32-E72D297353CC}">
              <c16:uniqueId val="{00000000-AD79-43AB-AB64-D3A70EAE63C4}"/>
            </c:ext>
          </c:extLst>
        </c:ser>
        <c:dLbls>
          <c:showLegendKey val="0"/>
          <c:showVal val="0"/>
          <c:showCatName val="0"/>
          <c:showSerName val="0"/>
          <c:showPercent val="0"/>
          <c:showBubbleSize val="0"/>
        </c:dLbls>
        <c:gapWidth val="0"/>
        <c:axId val="-2114225752"/>
        <c:axId val="-2114222744"/>
      </c:barChart>
      <c:catAx>
        <c:axId val="-2114225752"/>
        <c:scaling>
          <c:orientation val="maxMin"/>
        </c:scaling>
        <c:delete val="0"/>
        <c:axPos val="l"/>
        <c:numFmt formatCode="General" sourceLinked="0"/>
        <c:majorTickMark val="none"/>
        <c:minorTickMark val="none"/>
        <c:tickLblPos val="nextTo"/>
        <c:txPr>
          <a:bodyPr/>
          <a:lstStyle/>
          <a:p>
            <a:pPr>
              <a:defRPr sz="900"/>
            </a:pPr>
            <a:endParaRPr lang="fr-FR"/>
          </a:p>
        </c:txPr>
        <c:crossAx val="-2114222744"/>
        <c:crosses val="autoZero"/>
        <c:auto val="1"/>
        <c:lblAlgn val="ctr"/>
        <c:lblOffset val="100"/>
        <c:noMultiLvlLbl val="0"/>
      </c:catAx>
      <c:valAx>
        <c:axId val="-2114222744"/>
        <c:scaling>
          <c:orientation val="minMax"/>
          <c:max val="1"/>
          <c:min val="0"/>
        </c:scaling>
        <c:delete val="1"/>
        <c:axPos val="t"/>
        <c:numFmt formatCode="0%" sourceLinked="1"/>
        <c:majorTickMark val="out"/>
        <c:minorTickMark val="none"/>
        <c:tickLblPos val="nextTo"/>
        <c:crossAx val="-21142257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28A6-4E10-9C82-3CB0DFFF7F44}"/>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0.66</c:v>
                </c:pt>
                <c:pt idx="2" formatCode="0%">
                  <c:v>0.66</c:v>
                </c:pt>
              </c:numCache>
            </c:numRef>
          </c:val>
          <c:extLst>
            <c:ext xmlns:c16="http://schemas.microsoft.com/office/drawing/2014/chart" uri="{C3380CC4-5D6E-409C-BE32-E72D297353CC}">
              <c16:uniqueId val="{00000001-28A6-4E10-9C82-3CB0DFFF7F44}"/>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0.15</c:v>
                </c:pt>
                <c:pt idx="2" formatCode="0%">
                  <c:v>0.18</c:v>
                </c:pt>
              </c:numCache>
            </c:numRef>
          </c:val>
          <c:extLst>
            <c:ext xmlns:c16="http://schemas.microsoft.com/office/drawing/2014/chart" uri="{C3380CC4-5D6E-409C-BE32-E72D297353CC}">
              <c16:uniqueId val="{00000002-28A6-4E10-9C82-3CB0DFFF7F44}"/>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28A6-4E10-9C82-3CB0DFFF7F44}"/>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0.19</c:v>
                </c:pt>
                <c:pt idx="2" formatCode="0%">
                  <c:v>0.16</c:v>
                </c:pt>
              </c:numCache>
            </c:numRef>
          </c:val>
          <c:extLst>
            <c:ext xmlns:c16="http://schemas.microsoft.com/office/drawing/2014/chart" uri="{C3380CC4-5D6E-409C-BE32-E72D297353CC}">
              <c16:uniqueId val="{00000004-28A6-4E10-9C82-3CB0DFFF7F44}"/>
            </c:ext>
          </c:extLst>
        </c:ser>
        <c:dLbls>
          <c:showLegendKey val="0"/>
          <c:showVal val="1"/>
          <c:showCatName val="0"/>
          <c:showSerName val="0"/>
          <c:showPercent val="0"/>
          <c:showBubbleSize val="0"/>
        </c:dLbls>
        <c:gapWidth val="95"/>
        <c:gapDepth val="0"/>
        <c:shape val="box"/>
        <c:axId val="-2115637048"/>
        <c:axId val="-2115634120"/>
        <c:axId val="0"/>
      </c:bar3DChart>
      <c:catAx>
        <c:axId val="-2115637048"/>
        <c:scaling>
          <c:orientation val="maxMin"/>
        </c:scaling>
        <c:delete val="1"/>
        <c:axPos val="l"/>
        <c:majorTickMark val="out"/>
        <c:minorTickMark val="none"/>
        <c:tickLblPos val="nextTo"/>
        <c:crossAx val="-2115634120"/>
        <c:crosses val="autoZero"/>
        <c:auto val="1"/>
        <c:lblAlgn val="ctr"/>
        <c:lblOffset val="100"/>
        <c:noMultiLvlLbl val="0"/>
      </c:catAx>
      <c:valAx>
        <c:axId val="-2115634120"/>
        <c:scaling>
          <c:orientation val="minMax"/>
          <c:max val="1"/>
          <c:min val="0"/>
        </c:scaling>
        <c:delete val="1"/>
        <c:axPos val="t"/>
        <c:numFmt formatCode="0%" sourceLinked="1"/>
        <c:majorTickMark val="out"/>
        <c:minorTickMark val="none"/>
        <c:tickLblPos val="nextTo"/>
        <c:crossAx val="-211563704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0.64</c:v>
                </c:pt>
                <c:pt idx="1">
                  <c:v>0.65</c:v>
                </c:pt>
                <c:pt idx="2">
                  <c:v>0.67</c:v>
                </c:pt>
                <c:pt idx="3">
                  <c:v>0.68</c:v>
                </c:pt>
              </c:numCache>
            </c:numRef>
          </c:val>
          <c:extLst>
            <c:ext xmlns:c16="http://schemas.microsoft.com/office/drawing/2014/chart" uri="{C3380CC4-5D6E-409C-BE32-E72D297353CC}">
              <c16:uniqueId val="{00000000-925D-49E2-A1ED-FB4E1480F39A}"/>
            </c:ext>
          </c:extLst>
        </c:ser>
        <c:dLbls>
          <c:showLegendKey val="0"/>
          <c:showVal val="0"/>
          <c:showCatName val="0"/>
          <c:showSerName val="0"/>
          <c:showPercent val="0"/>
          <c:showBubbleSize val="0"/>
        </c:dLbls>
        <c:gapWidth val="0"/>
        <c:axId val="-2114356360"/>
        <c:axId val="-2114353352"/>
      </c:barChart>
      <c:catAx>
        <c:axId val="-2114356360"/>
        <c:scaling>
          <c:orientation val="maxMin"/>
        </c:scaling>
        <c:delete val="0"/>
        <c:axPos val="l"/>
        <c:numFmt formatCode="General" sourceLinked="0"/>
        <c:majorTickMark val="none"/>
        <c:minorTickMark val="none"/>
        <c:tickLblPos val="nextTo"/>
        <c:txPr>
          <a:bodyPr/>
          <a:lstStyle/>
          <a:p>
            <a:pPr>
              <a:defRPr sz="900"/>
            </a:pPr>
            <a:endParaRPr lang="fr-FR"/>
          </a:p>
        </c:txPr>
        <c:crossAx val="-2114353352"/>
        <c:crosses val="autoZero"/>
        <c:auto val="1"/>
        <c:lblAlgn val="ctr"/>
        <c:lblOffset val="100"/>
        <c:noMultiLvlLbl val="0"/>
      </c:catAx>
      <c:valAx>
        <c:axId val="-2114353352"/>
        <c:scaling>
          <c:orientation val="minMax"/>
          <c:max val="1"/>
          <c:min val="0"/>
        </c:scaling>
        <c:delete val="1"/>
        <c:axPos val="t"/>
        <c:numFmt formatCode="0%" sourceLinked="1"/>
        <c:majorTickMark val="out"/>
        <c:minorTickMark val="none"/>
        <c:tickLblPos val="nextTo"/>
        <c:crossAx val="-211435636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0.6</c:v>
                </c:pt>
                <c:pt idx="1">
                  <c:v>0.59</c:v>
                </c:pt>
                <c:pt idx="2">
                  <c:v>0.68</c:v>
                </c:pt>
                <c:pt idx="3">
                  <c:v>0.7</c:v>
                </c:pt>
                <c:pt idx="4">
                  <c:v>0.68</c:v>
                </c:pt>
                <c:pt idx="5">
                  <c:v>0.7</c:v>
                </c:pt>
              </c:numCache>
            </c:numRef>
          </c:val>
          <c:extLst>
            <c:ext xmlns:c16="http://schemas.microsoft.com/office/drawing/2014/chart" uri="{C3380CC4-5D6E-409C-BE32-E72D297353CC}">
              <c16:uniqueId val="{00000000-534F-4F5E-BBFE-2EE772C6435E}"/>
            </c:ext>
          </c:extLst>
        </c:ser>
        <c:dLbls>
          <c:showLegendKey val="0"/>
          <c:showVal val="0"/>
          <c:showCatName val="0"/>
          <c:showSerName val="0"/>
          <c:showPercent val="0"/>
          <c:showBubbleSize val="0"/>
        </c:dLbls>
        <c:gapWidth val="0"/>
        <c:axId val="-2115623320"/>
        <c:axId val="-2115620312"/>
      </c:barChart>
      <c:catAx>
        <c:axId val="-2115623320"/>
        <c:scaling>
          <c:orientation val="maxMin"/>
        </c:scaling>
        <c:delete val="0"/>
        <c:axPos val="l"/>
        <c:numFmt formatCode="General" sourceLinked="0"/>
        <c:majorTickMark val="none"/>
        <c:minorTickMark val="none"/>
        <c:tickLblPos val="nextTo"/>
        <c:txPr>
          <a:bodyPr/>
          <a:lstStyle/>
          <a:p>
            <a:pPr>
              <a:defRPr sz="900"/>
            </a:pPr>
            <a:endParaRPr lang="fr-FR"/>
          </a:p>
        </c:txPr>
        <c:crossAx val="-2115620312"/>
        <c:crosses val="autoZero"/>
        <c:auto val="1"/>
        <c:lblAlgn val="ctr"/>
        <c:lblOffset val="100"/>
        <c:noMultiLvlLbl val="0"/>
      </c:catAx>
      <c:valAx>
        <c:axId val="-2115620312"/>
        <c:scaling>
          <c:orientation val="minMax"/>
          <c:max val="1"/>
          <c:min val="0"/>
        </c:scaling>
        <c:delete val="1"/>
        <c:axPos val="t"/>
        <c:numFmt formatCode="0%" sourceLinked="1"/>
        <c:majorTickMark val="out"/>
        <c:minorTickMark val="none"/>
        <c:tickLblPos val="nextTo"/>
        <c:crossAx val="-211562332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A93C-4FA6-99D0-FABC51D68B09}"/>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0.74</c:v>
                </c:pt>
              </c:numCache>
            </c:numRef>
          </c:val>
          <c:extLst>
            <c:ext xmlns:c16="http://schemas.microsoft.com/office/drawing/2014/chart" uri="{C3380CC4-5D6E-409C-BE32-E72D297353CC}">
              <c16:uniqueId val="{00000001-A93C-4FA6-99D0-FABC51D68B09}"/>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0.14000000000000001</c:v>
                </c:pt>
              </c:numCache>
            </c:numRef>
          </c:val>
          <c:extLst>
            <c:ext xmlns:c16="http://schemas.microsoft.com/office/drawing/2014/chart" uri="{C3380CC4-5D6E-409C-BE32-E72D297353CC}">
              <c16:uniqueId val="{00000002-A93C-4FA6-99D0-FABC51D68B09}"/>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A93C-4FA6-99D0-FABC51D68B09}"/>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0.12</c:v>
                </c:pt>
              </c:numCache>
            </c:numRef>
          </c:val>
          <c:extLst>
            <c:ext xmlns:c16="http://schemas.microsoft.com/office/drawing/2014/chart" uri="{C3380CC4-5D6E-409C-BE32-E72D297353CC}">
              <c16:uniqueId val="{00000004-A93C-4FA6-99D0-FABC51D68B09}"/>
            </c:ext>
          </c:extLst>
        </c:ser>
        <c:dLbls>
          <c:showLegendKey val="0"/>
          <c:showVal val="1"/>
          <c:showCatName val="0"/>
          <c:showSerName val="0"/>
          <c:showPercent val="0"/>
          <c:showBubbleSize val="0"/>
        </c:dLbls>
        <c:gapWidth val="95"/>
        <c:gapDepth val="0"/>
        <c:shape val="box"/>
        <c:axId val="-2114461768"/>
        <c:axId val="-2114458840"/>
        <c:axId val="0"/>
      </c:bar3DChart>
      <c:catAx>
        <c:axId val="-2114461768"/>
        <c:scaling>
          <c:orientation val="maxMin"/>
        </c:scaling>
        <c:delete val="1"/>
        <c:axPos val="l"/>
        <c:majorTickMark val="out"/>
        <c:minorTickMark val="none"/>
        <c:tickLblPos val="nextTo"/>
        <c:crossAx val="-2114458840"/>
        <c:crosses val="autoZero"/>
        <c:auto val="1"/>
        <c:lblAlgn val="ctr"/>
        <c:lblOffset val="100"/>
        <c:noMultiLvlLbl val="0"/>
      </c:catAx>
      <c:valAx>
        <c:axId val="-2114458840"/>
        <c:scaling>
          <c:orientation val="minMax"/>
          <c:max val="1"/>
          <c:min val="0"/>
        </c:scaling>
        <c:delete val="1"/>
        <c:axPos val="t"/>
        <c:numFmt formatCode="0%" sourceLinked="1"/>
        <c:majorTickMark val="out"/>
        <c:minorTickMark val="none"/>
        <c:tickLblPos val="nextTo"/>
        <c:crossAx val="-21144617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0.8</c:v>
                </c:pt>
                <c:pt idx="1">
                  <c:v>0.79</c:v>
                </c:pt>
                <c:pt idx="2">
                  <c:v>0.7</c:v>
                </c:pt>
                <c:pt idx="3">
                  <c:v>0.69</c:v>
                </c:pt>
              </c:numCache>
            </c:numRef>
          </c:val>
          <c:extLst>
            <c:ext xmlns:c16="http://schemas.microsoft.com/office/drawing/2014/chart" uri="{C3380CC4-5D6E-409C-BE32-E72D297353CC}">
              <c16:uniqueId val="{00000000-643B-469C-B0C7-E4D1E49E7D08}"/>
            </c:ext>
          </c:extLst>
        </c:ser>
        <c:dLbls>
          <c:showLegendKey val="0"/>
          <c:showVal val="0"/>
          <c:showCatName val="0"/>
          <c:showSerName val="0"/>
          <c:showPercent val="0"/>
          <c:showBubbleSize val="0"/>
        </c:dLbls>
        <c:gapWidth val="0"/>
        <c:axId val="-2114400152"/>
        <c:axId val="-2114397144"/>
      </c:barChart>
      <c:catAx>
        <c:axId val="-2114400152"/>
        <c:scaling>
          <c:orientation val="maxMin"/>
        </c:scaling>
        <c:delete val="0"/>
        <c:axPos val="l"/>
        <c:numFmt formatCode="General" sourceLinked="0"/>
        <c:majorTickMark val="none"/>
        <c:minorTickMark val="none"/>
        <c:tickLblPos val="nextTo"/>
        <c:txPr>
          <a:bodyPr/>
          <a:lstStyle/>
          <a:p>
            <a:pPr>
              <a:defRPr sz="900"/>
            </a:pPr>
            <a:endParaRPr lang="fr-FR"/>
          </a:p>
        </c:txPr>
        <c:crossAx val="-2114397144"/>
        <c:crosses val="autoZero"/>
        <c:auto val="1"/>
        <c:lblAlgn val="ctr"/>
        <c:lblOffset val="100"/>
        <c:noMultiLvlLbl val="0"/>
      </c:catAx>
      <c:valAx>
        <c:axId val="-2114397144"/>
        <c:scaling>
          <c:orientation val="minMax"/>
          <c:max val="1"/>
          <c:min val="0"/>
        </c:scaling>
        <c:delete val="1"/>
        <c:axPos val="t"/>
        <c:numFmt formatCode="0%" sourceLinked="1"/>
        <c:majorTickMark val="out"/>
        <c:minorTickMark val="none"/>
        <c:tickLblPos val="nextTo"/>
        <c:crossAx val="-21144001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0466-4E72-9A59-DAE3DE5531BE}"/>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0.18</c:v>
                </c:pt>
              </c:numCache>
            </c:numRef>
          </c:val>
          <c:extLst>
            <c:ext xmlns:c16="http://schemas.microsoft.com/office/drawing/2014/chart" uri="{C3380CC4-5D6E-409C-BE32-E72D297353CC}">
              <c16:uniqueId val="{00000001-0466-4E72-9A59-DAE3DE5531BE}"/>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0.12</c:v>
                </c:pt>
              </c:numCache>
            </c:numRef>
          </c:val>
          <c:extLst>
            <c:ext xmlns:c16="http://schemas.microsoft.com/office/drawing/2014/chart" uri="{C3380CC4-5D6E-409C-BE32-E72D297353CC}">
              <c16:uniqueId val="{00000002-0466-4E72-9A59-DAE3DE5531BE}"/>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0466-4E72-9A59-DAE3DE5531BE}"/>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0.7</c:v>
                </c:pt>
              </c:numCache>
            </c:numRef>
          </c:val>
          <c:extLst>
            <c:ext xmlns:c16="http://schemas.microsoft.com/office/drawing/2014/chart" uri="{C3380CC4-5D6E-409C-BE32-E72D297353CC}">
              <c16:uniqueId val="{00000004-0466-4E72-9A59-DAE3DE5531BE}"/>
            </c:ext>
          </c:extLst>
        </c:ser>
        <c:dLbls>
          <c:showLegendKey val="0"/>
          <c:showVal val="1"/>
          <c:showCatName val="0"/>
          <c:showSerName val="0"/>
          <c:showPercent val="0"/>
          <c:showBubbleSize val="0"/>
        </c:dLbls>
        <c:gapWidth val="95"/>
        <c:gapDepth val="0"/>
        <c:shape val="box"/>
        <c:axId val="-2114590328"/>
        <c:axId val="-2114587400"/>
        <c:axId val="0"/>
      </c:bar3DChart>
      <c:catAx>
        <c:axId val="-2114590328"/>
        <c:scaling>
          <c:orientation val="maxMin"/>
        </c:scaling>
        <c:delete val="1"/>
        <c:axPos val="l"/>
        <c:majorTickMark val="out"/>
        <c:minorTickMark val="none"/>
        <c:tickLblPos val="nextTo"/>
        <c:crossAx val="-2114587400"/>
        <c:crosses val="autoZero"/>
        <c:auto val="1"/>
        <c:lblAlgn val="ctr"/>
        <c:lblOffset val="100"/>
        <c:noMultiLvlLbl val="0"/>
      </c:catAx>
      <c:valAx>
        <c:axId val="-2114587400"/>
        <c:scaling>
          <c:orientation val="minMax"/>
          <c:max val="1"/>
          <c:min val="0"/>
        </c:scaling>
        <c:delete val="1"/>
        <c:axPos val="t"/>
        <c:numFmt formatCode="0%" sourceLinked="1"/>
        <c:majorTickMark val="out"/>
        <c:minorTickMark val="none"/>
        <c:tickLblPos val="nextTo"/>
        <c:crossAx val="-21145903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0.68</c:v>
                </c:pt>
                <c:pt idx="1">
                  <c:v>0.65</c:v>
                </c:pt>
                <c:pt idx="2">
                  <c:v>0.62</c:v>
                </c:pt>
                <c:pt idx="3">
                  <c:v>0.54</c:v>
                </c:pt>
              </c:numCache>
            </c:numRef>
          </c:val>
          <c:extLst>
            <c:ext xmlns:c16="http://schemas.microsoft.com/office/drawing/2014/chart" uri="{C3380CC4-5D6E-409C-BE32-E72D297353CC}">
              <c16:uniqueId val="{00000000-82B1-4606-83F1-A141A95C9150}"/>
            </c:ext>
          </c:extLst>
        </c:ser>
        <c:dLbls>
          <c:showLegendKey val="0"/>
          <c:showVal val="0"/>
          <c:showCatName val="0"/>
          <c:showSerName val="0"/>
          <c:showPercent val="0"/>
          <c:showBubbleSize val="0"/>
        </c:dLbls>
        <c:gapWidth val="0"/>
        <c:axId val="-2098366504"/>
        <c:axId val="-2098363496"/>
      </c:barChart>
      <c:catAx>
        <c:axId val="-2098366504"/>
        <c:scaling>
          <c:orientation val="maxMin"/>
        </c:scaling>
        <c:delete val="0"/>
        <c:axPos val="l"/>
        <c:numFmt formatCode="General" sourceLinked="0"/>
        <c:majorTickMark val="none"/>
        <c:minorTickMark val="none"/>
        <c:tickLblPos val="nextTo"/>
        <c:txPr>
          <a:bodyPr/>
          <a:lstStyle/>
          <a:p>
            <a:pPr>
              <a:defRPr sz="900"/>
            </a:pPr>
            <a:endParaRPr lang="fr-FR"/>
          </a:p>
        </c:txPr>
        <c:crossAx val="-2098363496"/>
        <c:crosses val="autoZero"/>
        <c:auto val="1"/>
        <c:lblAlgn val="ctr"/>
        <c:lblOffset val="100"/>
        <c:noMultiLvlLbl val="0"/>
      </c:catAx>
      <c:valAx>
        <c:axId val="-2098363496"/>
        <c:scaling>
          <c:orientation val="minMax"/>
          <c:max val="1"/>
          <c:min val="0"/>
        </c:scaling>
        <c:delete val="1"/>
        <c:axPos val="t"/>
        <c:numFmt formatCode="0%" sourceLinked="1"/>
        <c:majorTickMark val="out"/>
        <c:minorTickMark val="none"/>
        <c:tickLblPos val="nextTo"/>
        <c:crossAx val="-209836650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0.64</c:v>
                </c:pt>
                <c:pt idx="1">
                  <c:v>0.68</c:v>
                </c:pt>
                <c:pt idx="2">
                  <c:v>0.7</c:v>
                </c:pt>
                <c:pt idx="3">
                  <c:v>0.72</c:v>
                </c:pt>
              </c:numCache>
            </c:numRef>
          </c:val>
          <c:extLst>
            <c:ext xmlns:c16="http://schemas.microsoft.com/office/drawing/2014/chart" uri="{C3380CC4-5D6E-409C-BE32-E72D297353CC}">
              <c16:uniqueId val="{00000000-2841-430D-A556-365B71A05601}"/>
            </c:ext>
          </c:extLst>
        </c:ser>
        <c:dLbls>
          <c:showLegendKey val="0"/>
          <c:showVal val="0"/>
          <c:showCatName val="0"/>
          <c:showSerName val="0"/>
          <c:showPercent val="0"/>
          <c:showBubbleSize val="0"/>
        </c:dLbls>
        <c:gapWidth val="0"/>
        <c:axId val="-2114527320"/>
        <c:axId val="-2114524312"/>
      </c:barChart>
      <c:catAx>
        <c:axId val="-2114527320"/>
        <c:scaling>
          <c:orientation val="maxMin"/>
        </c:scaling>
        <c:delete val="0"/>
        <c:axPos val="l"/>
        <c:numFmt formatCode="General" sourceLinked="0"/>
        <c:majorTickMark val="none"/>
        <c:minorTickMark val="none"/>
        <c:tickLblPos val="nextTo"/>
        <c:txPr>
          <a:bodyPr/>
          <a:lstStyle/>
          <a:p>
            <a:pPr>
              <a:defRPr sz="900"/>
            </a:pPr>
            <a:endParaRPr lang="fr-FR"/>
          </a:p>
        </c:txPr>
        <c:crossAx val="-2114524312"/>
        <c:crosses val="autoZero"/>
        <c:auto val="1"/>
        <c:lblAlgn val="ctr"/>
        <c:lblOffset val="100"/>
        <c:noMultiLvlLbl val="0"/>
      </c:catAx>
      <c:valAx>
        <c:axId val="-2114524312"/>
        <c:scaling>
          <c:orientation val="minMax"/>
          <c:max val="1"/>
          <c:min val="0"/>
        </c:scaling>
        <c:delete val="1"/>
        <c:axPos val="t"/>
        <c:numFmt formatCode="0%" sourceLinked="1"/>
        <c:majorTickMark val="out"/>
        <c:minorTickMark val="none"/>
        <c:tickLblPos val="nextTo"/>
        <c:crossAx val="-211452732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EA0B-461D-A6D5-F851801183C3}"/>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0.78</c:v>
                </c:pt>
              </c:numCache>
            </c:numRef>
          </c:val>
          <c:extLst>
            <c:ext xmlns:c16="http://schemas.microsoft.com/office/drawing/2014/chart" uri="{C3380CC4-5D6E-409C-BE32-E72D297353CC}">
              <c16:uniqueId val="{00000001-EA0B-461D-A6D5-F851801183C3}"/>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c:v>
                </c:pt>
              </c:numCache>
            </c:numRef>
          </c:val>
          <c:extLst>
            <c:ext xmlns:c16="http://schemas.microsoft.com/office/drawing/2014/chart" uri="{C3380CC4-5D6E-409C-BE32-E72D297353CC}">
              <c16:uniqueId val="{00000002-EA0B-461D-A6D5-F851801183C3}"/>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EA0B-461D-A6D5-F851801183C3}"/>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0.12</c:v>
                </c:pt>
              </c:numCache>
            </c:numRef>
          </c:val>
          <c:extLst>
            <c:ext xmlns:c16="http://schemas.microsoft.com/office/drawing/2014/chart" uri="{C3380CC4-5D6E-409C-BE32-E72D297353CC}">
              <c16:uniqueId val="{00000004-EA0B-461D-A6D5-F851801183C3}"/>
            </c:ext>
          </c:extLst>
        </c:ser>
        <c:dLbls>
          <c:showLegendKey val="0"/>
          <c:showVal val="1"/>
          <c:showCatName val="0"/>
          <c:showSerName val="0"/>
          <c:showPercent val="0"/>
          <c:showBubbleSize val="0"/>
        </c:dLbls>
        <c:gapWidth val="95"/>
        <c:gapDepth val="0"/>
        <c:shape val="box"/>
        <c:axId val="-2114684200"/>
        <c:axId val="-2114681272"/>
        <c:axId val="0"/>
      </c:bar3DChart>
      <c:catAx>
        <c:axId val="-2114684200"/>
        <c:scaling>
          <c:orientation val="maxMin"/>
        </c:scaling>
        <c:delete val="1"/>
        <c:axPos val="l"/>
        <c:majorTickMark val="out"/>
        <c:minorTickMark val="none"/>
        <c:tickLblPos val="nextTo"/>
        <c:crossAx val="-2114681272"/>
        <c:crosses val="autoZero"/>
        <c:auto val="1"/>
        <c:lblAlgn val="ctr"/>
        <c:lblOffset val="100"/>
        <c:noMultiLvlLbl val="0"/>
      </c:catAx>
      <c:valAx>
        <c:axId val="-2114681272"/>
        <c:scaling>
          <c:orientation val="minMax"/>
          <c:max val="1"/>
          <c:min val="0"/>
        </c:scaling>
        <c:delete val="1"/>
        <c:axPos val="t"/>
        <c:numFmt formatCode="0%" sourceLinked="1"/>
        <c:majorTickMark val="out"/>
        <c:minorTickMark val="none"/>
        <c:tickLblPos val="nextTo"/>
        <c:crossAx val="-211468420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90"/>
      <c:rotY val="0"/>
      <c:rAngAx val="0"/>
      <c:perspective val="5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spPr>
            <a:scene3d>
              <a:camera prst="orthographicFront"/>
              <a:lightRig rig="threePt" dir="t"/>
            </a:scene3d>
            <a:sp3d/>
          </c:spPr>
          <c:explosion val="9"/>
          <c:dPt>
            <c:idx val="0"/>
            <c:bubble3D val="0"/>
            <c:spPr>
              <a:solidFill>
                <a:schemeClr val="accent2">
                  <a:lumMod val="75000"/>
                  <a:lumOff val="25000"/>
                </a:schemeClr>
              </a:solidFill>
              <a:scene3d>
                <a:camera prst="orthographicFront"/>
                <a:lightRig rig="threePt" dir="t"/>
              </a:scene3d>
              <a:sp3d/>
            </c:spPr>
            <c:extLst>
              <c:ext xmlns:c16="http://schemas.microsoft.com/office/drawing/2014/chart" uri="{C3380CC4-5D6E-409C-BE32-E72D297353CC}">
                <c16:uniqueId val="{00000001-5606-4B10-A999-3D096A56DD04}"/>
              </c:ext>
            </c:extLst>
          </c:dPt>
          <c:dPt>
            <c:idx val="1"/>
            <c:bubble3D val="0"/>
            <c:explosion val="10"/>
            <c:spPr>
              <a:solidFill>
                <a:schemeClr val="accent3">
                  <a:lumMod val="75000"/>
                </a:schemeClr>
              </a:solidFill>
              <a:scene3d>
                <a:camera prst="orthographicFront"/>
                <a:lightRig rig="threePt" dir="t"/>
              </a:scene3d>
              <a:sp3d/>
            </c:spPr>
            <c:extLst>
              <c:ext xmlns:c16="http://schemas.microsoft.com/office/drawing/2014/chart" uri="{C3380CC4-5D6E-409C-BE32-E72D297353CC}">
                <c16:uniqueId val="{00000003-5606-4B10-A999-3D096A56DD04}"/>
              </c:ext>
            </c:extLst>
          </c:dPt>
          <c:dPt>
            <c:idx val="2"/>
            <c:bubble3D val="0"/>
            <c:spPr>
              <a:solidFill>
                <a:schemeClr val="bg1">
                  <a:lumMod val="95000"/>
                </a:schemeClr>
              </a:solidFill>
              <a:scene3d>
                <a:camera prst="orthographicFront"/>
                <a:lightRig rig="threePt" dir="t"/>
              </a:scene3d>
              <a:sp3d/>
            </c:spPr>
            <c:extLst>
              <c:ext xmlns:c16="http://schemas.microsoft.com/office/drawing/2014/chart" uri="{C3380CC4-5D6E-409C-BE32-E72D297353CC}">
                <c16:uniqueId val="{00000005-5606-4B10-A999-3D096A56DD04}"/>
              </c:ext>
            </c:extLst>
          </c:dPt>
          <c:dPt>
            <c:idx val="3"/>
            <c:bubble3D val="0"/>
            <c:spPr>
              <a:solidFill>
                <a:srgbClr val="B0C4DE"/>
              </a:solidFill>
              <a:scene3d>
                <a:camera prst="orthographicFront"/>
                <a:lightRig rig="threePt" dir="t"/>
              </a:scene3d>
              <a:sp3d/>
            </c:spPr>
            <c:extLst>
              <c:ext xmlns:c16="http://schemas.microsoft.com/office/drawing/2014/chart" uri="{C3380CC4-5D6E-409C-BE32-E72D297353CC}">
                <c16:uniqueId val="{00000007-5606-4B10-A999-3D096A56DD04}"/>
              </c:ext>
            </c:extLst>
          </c:dPt>
          <c:cat>
            <c:strRef>
              <c:f>Feuil1!$A$2:$A$3</c:f>
              <c:strCache>
                <c:ptCount val="2"/>
                <c:pt idx="0">
                  <c:v>Pas chez soi</c:v>
                </c:pt>
                <c:pt idx="1">
                  <c:v>Chez soi</c:v>
                </c:pt>
              </c:strCache>
            </c:strRef>
          </c:cat>
          <c:val>
            <c:numRef>
              <c:f>Feuil1!$B$2:$B$3</c:f>
              <c:numCache>
                <c:formatCode>0%</c:formatCode>
                <c:ptCount val="2"/>
                <c:pt idx="0">
                  <c:v>0.77</c:v>
                </c:pt>
                <c:pt idx="1">
                  <c:v>0.23</c:v>
                </c:pt>
              </c:numCache>
            </c:numRef>
          </c:val>
          <c:extLst>
            <c:ext xmlns:c16="http://schemas.microsoft.com/office/drawing/2014/chart" uri="{C3380CC4-5D6E-409C-BE32-E72D297353CC}">
              <c16:uniqueId val="{00000008-5606-4B10-A999-3D096A56DD04}"/>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0.82</c:v>
                </c:pt>
                <c:pt idx="1">
                  <c:v>0.75</c:v>
                </c:pt>
                <c:pt idx="2">
                  <c:v>0.71</c:v>
                </c:pt>
                <c:pt idx="3">
                  <c:v>0.63</c:v>
                </c:pt>
              </c:numCache>
            </c:numRef>
          </c:val>
          <c:extLst>
            <c:ext xmlns:c16="http://schemas.microsoft.com/office/drawing/2014/chart" uri="{C3380CC4-5D6E-409C-BE32-E72D297353CC}">
              <c16:uniqueId val="{00000000-72AD-4F43-8C63-C21742116EAC}"/>
            </c:ext>
          </c:extLst>
        </c:ser>
        <c:dLbls>
          <c:showLegendKey val="0"/>
          <c:showVal val="0"/>
          <c:showCatName val="0"/>
          <c:showSerName val="0"/>
          <c:showPercent val="0"/>
          <c:showBubbleSize val="0"/>
        </c:dLbls>
        <c:gapWidth val="0"/>
        <c:axId val="-2116898536"/>
        <c:axId val="-2116901560"/>
      </c:barChart>
      <c:catAx>
        <c:axId val="-2116898536"/>
        <c:scaling>
          <c:orientation val="maxMin"/>
        </c:scaling>
        <c:delete val="0"/>
        <c:axPos val="l"/>
        <c:numFmt formatCode="General" sourceLinked="0"/>
        <c:majorTickMark val="none"/>
        <c:minorTickMark val="none"/>
        <c:tickLblPos val="nextTo"/>
        <c:txPr>
          <a:bodyPr/>
          <a:lstStyle/>
          <a:p>
            <a:pPr>
              <a:defRPr sz="900"/>
            </a:pPr>
            <a:endParaRPr lang="fr-FR"/>
          </a:p>
        </c:txPr>
        <c:crossAx val="-2116901560"/>
        <c:crosses val="autoZero"/>
        <c:auto val="1"/>
        <c:lblAlgn val="ctr"/>
        <c:lblOffset val="100"/>
        <c:noMultiLvlLbl val="0"/>
      </c:catAx>
      <c:valAx>
        <c:axId val="-2116901560"/>
        <c:scaling>
          <c:orientation val="minMax"/>
          <c:max val="1"/>
          <c:min val="0"/>
        </c:scaling>
        <c:delete val="1"/>
        <c:axPos val="t"/>
        <c:numFmt formatCode="0%" sourceLinked="1"/>
        <c:majorTickMark val="out"/>
        <c:minorTickMark val="none"/>
        <c:tickLblPos val="nextTo"/>
        <c:crossAx val="-211689853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dLbl>
              <c:idx val="3"/>
              <c:tx>
                <c:rich>
                  <a:bodyPr/>
                  <a:lstStyle/>
                  <a:p>
                    <a:r>
                      <a:rPr lang="fr-FR" smtClean="0"/>
                      <a:t>66%</a:t>
                    </a:r>
                    <a:endParaRPr lang="fr-FR"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35-4ECF-B768-7DD2F812A846}"/>
                </c:ext>
              </c:extLst>
            </c:dLbl>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0.83</c:v>
                </c:pt>
                <c:pt idx="1">
                  <c:v>0.77</c:v>
                </c:pt>
                <c:pt idx="2">
                  <c:v>0.7</c:v>
                </c:pt>
                <c:pt idx="3">
                  <c:v>0.65</c:v>
                </c:pt>
              </c:numCache>
            </c:numRef>
          </c:val>
          <c:extLst>
            <c:ext xmlns:c16="http://schemas.microsoft.com/office/drawing/2014/chart" uri="{C3380CC4-5D6E-409C-BE32-E72D297353CC}">
              <c16:uniqueId val="{00000001-7C35-4ECF-B768-7DD2F812A846}"/>
            </c:ext>
          </c:extLst>
        </c:ser>
        <c:dLbls>
          <c:showLegendKey val="0"/>
          <c:showVal val="0"/>
          <c:showCatName val="0"/>
          <c:showSerName val="0"/>
          <c:showPercent val="0"/>
          <c:showBubbleSize val="0"/>
        </c:dLbls>
        <c:gapWidth val="0"/>
        <c:axId val="-2116944632"/>
        <c:axId val="-2116947656"/>
      </c:barChart>
      <c:catAx>
        <c:axId val="-2116944632"/>
        <c:scaling>
          <c:orientation val="maxMin"/>
        </c:scaling>
        <c:delete val="0"/>
        <c:axPos val="l"/>
        <c:numFmt formatCode="General" sourceLinked="0"/>
        <c:majorTickMark val="none"/>
        <c:minorTickMark val="none"/>
        <c:tickLblPos val="nextTo"/>
        <c:txPr>
          <a:bodyPr/>
          <a:lstStyle/>
          <a:p>
            <a:pPr>
              <a:defRPr sz="900"/>
            </a:pPr>
            <a:endParaRPr lang="fr-FR"/>
          </a:p>
        </c:txPr>
        <c:crossAx val="-2116947656"/>
        <c:crosses val="autoZero"/>
        <c:auto val="1"/>
        <c:lblAlgn val="ctr"/>
        <c:lblOffset val="100"/>
        <c:noMultiLvlLbl val="0"/>
      </c:catAx>
      <c:valAx>
        <c:axId val="-2116947656"/>
        <c:scaling>
          <c:orientation val="minMax"/>
          <c:max val="1"/>
          <c:min val="0"/>
        </c:scaling>
        <c:delete val="1"/>
        <c:axPos val="t"/>
        <c:numFmt formatCode="0%" sourceLinked="1"/>
        <c:majorTickMark val="out"/>
        <c:minorTickMark val="none"/>
        <c:tickLblPos val="nextTo"/>
        <c:crossAx val="-21169446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04AA-479F-89FC-55D416E4D7F1}"/>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0.66</c:v>
                </c:pt>
                <c:pt idx="2" formatCode="0%">
                  <c:v>0.66</c:v>
                </c:pt>
              </c:numCache>
            </c:numRef>
          </c:val>
          <c:extLst>
            <c:ext xmlns:c16="http://schemas.microsoft.com/office/drawing/2014/chart" uri="{C3380CC4-5D6E-409C-BE32-E72D297353CC}">
              <c16:uniqueId val="{00000001-04AA-479F-89FC-55D416E4D7F1}"/>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c:v>
                </c:pt>
                <c:pt idx="2" formatCode="0%">
                  <c:v>0.13</c:v>
                </c:pt>
              </c:numCache>
            </c:numRef>
          </c:val>
          <c:extLst>
            <c:ext xmlns:c16="http://schemas.microsoft.com/office/drawing/2014/chart" uri="{C3380CC4-5D6E-409C-BE32-E72D297353CC}">
              <c16:uniqueId val="{00000002-04AA-479F-89FC-55D416E4D7F1}"/>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04AA-479F-89FC-55D416E4D7F1}"/>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0.24</c:v>
                </c:pt>
                <c:pt idx="2" formatCode="0%">
                  <c:v>0.21</c:v>
                </c:pt>
              </c:numCache>
            </c:numRef>
          </c:val>
          <c:extLst>
            <c:ext xmlns:c16="http://schemas.microsoft.com/office/drawing/2014/chart" uri="{C3380CC4-5D6E-409C-BE32-E72D297353CC}">
              <c16:uniqueId val="{00000004-04AA-479F-89FC-55D416E4D7F1}"/>
            </c:ext>
          </c:extLst>
        </c:ser>
        <c:dLbls>
          <c:showLegendKey val="0"/>
          <c:showVal val="1"/>
          <c:showCatName val="0"/>
          <c:showSerName val="0"/>
          <c:showPercent val="0"/>
          <c:showBubbleSize val="0"/>
        </c:dLbls>
        <c:gapWidth val="95"/>
        <c:gapDepth val="0"/>
        <c:shape val="box"/>
        <c:axId val="-2116219064"/>
        <c:axId val="-2116216136"/>
        <c:axId val="0"/>
      </c:bar3DChart>
      <c:catAx>
        <c:axId val="-2116219064"/>
        <c:scaling>
          <c:orientation val="maxMin"/>
        </c:scaling>
        <c:delete val="1"/>
        <c:axPos val="l"/>
        <c:majorTickMark val="out"/>
        <c:minorTickMark val="none"/>
        <c:tickLblPos val="nextTo"/>
        <c:crossAx val="-2116216136"/>
        <c:crosses val="autoZero"/>
        <c:auto val="1"/>
        <c:lblAlgn val="ctr"/>
        <c:lblOffset val="100"/>
        <c:noMultiLvlLbl val="0"/>
      </c:catAx>
      <c:valAx>
        <c:axId val="-2116216136"/>
        <c:scaling>
          <c:orientation val="minMax"/>
          <c:max val="1"/>
          <c:min val="0"/>
        </c:scaling>
        <c:delete val="1"/>
        <c:axPos val="t"/>
        <c:numFmt formatCode="0%" sourceLinked="1"/>
        <c:majorTickMark val="out"/>
        <c:minorTickMark val="none"/>
        <c:tickLblPos val="nextTo"/>
        <c:crossAx val="-211621906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0.69</c:v>
                </c:pt>
                <c:pt idx="1">
                  <c:v>0.73</c:v>
                </c:pt>
                <c:pt idx="2">
                  <c:v>0.64</c:v>
                </c:pt>
                <c:pt idx="3">
                  <c:v>0.45</c:v>
                </c:pt>
              </c:numCache>
            </c:numRef>
          </c:val>
          <c:extLst>
            <c:ext xmlns:c16="http://schemas.microsoft.com/office/drawing/2014/chart" uri="{C3380CC4-5D6E-409C-BE32-E72D297353CC}">
              <c16:uniqueId val="{00000000-1712-41DD-A481-14F0ABE1AC07}"/>
            </c:ext>
          </c:extLst>
        </c:ser>
        <c:dLbls>
          <c:showLegendKey val="0"/>
          <c:showVal val="0"/>
          <c:showCatName val="0"/>
          <c:showSerName val="0"/>
          <c:showPercent val="0"/>
          <c:showBubbleSize val="0"/>
        </c:dLbls>
        <c:gapWidth val="0"/>
        <c:axId val="-2116152200"/>
        <c:axId val="-2116149192"/>
      </c:barChart>
      <c:catAx>
        <c:axId val="-2116152200"/>
        <c:scaling>
          <c:orientation val="maxMin"/>
        </c:scaling>
        <c:delete val="0"/>
        <c:axPos val="l"/>
        <c:numFmt formatCode="General" sourceLinked="0"/>
        <c:majorTickMark val="none"/>
        <c:minorTickMark val="none"/>
        <c:tickLblPos val="nextTo"/>
        <c:txPr>
          <a:bodyPr/>
          <a:lstStyle/>
          <a:p>
            <a:pPr>
              <a:defRPr sz="900"/>
            </a:pPr>
            <a:endParaRPr lang="fr-FR"/>
          </a:p>
        </c:txPr>
        <c:crossAx val="-2116149192"/>
        <c:crosses val="autoZero"/>
        <c:auto val="1"/>
        <c:lblAlgn val="ctr"/>
        <c:lblOffset val="100"/>
        <c:noMultiLvlLbl val="0"/>
      </c:catAx>
      <c:valAx>
        <c:axId val="-2116149192"/>
        <c:scaling>
          <c:orientation val="minMax"/>
          <c:max val="1"/>
          <c:min val="0"/>
        </c:scaling>
        <c:delete val="1"/>
        <c:axPos val="t"/>
        <c:numFmt formatCode="0%" sourceLinked="1"/>
        <c:majorTickMark val="out"/>
        <c:minorTickMark val="none"/>
        <c:tickLblPos val="nextTo"/>
        <c:crossAx val="-211615220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Populaire</c:v>
                </c:pt>
                <c:pt idx="1">
                  <c:v>Moyen inférieur</c:v>
                </c:pt>
                <c:pt idx="2">
                  <c:v>Moyen supérieur</c:v>
                </c:pt>
                <c:pt idx="3">
                  <c:v>Supérieur</c:v>
                </c:pt>
                <c:pt idx="4">
                  <c:v>Etudiant</c:v>
                </c:pt>
              </c:strCache>
            </c:strRef>
          </c:cat>
          <c:val>
            <c:numRef>
              <c:f>Feuil1!$B$2:$B$6</c:f>
              <c:numCache>
                <c:formatCode>0%</c:formatCode>
                <c:ptCount val="5"/>
                <c:pt idx="0">
                  <c:v>0.74</c:v>
                </c:pt>
                <c:pt idx="1">
                  <c:v>0.68</c:v>
                </c:pt>
                <c:pt idx="2">
                  <c:v>0.7</c:v>
                </c:pt>
                <c:pt idx="3">
                  <c:v>0.43</c:v>
                </c:pt>
                <c:pt idx="4">
                  <c:v>0.47</c:v>
                </c:pt>
              </c:numCache>
            </c:numRef>
          </c:val>
          <c:extLst>
            <c:ext xmlns:c16="http://schemas.microsoft.com/office/drawing/2014/chart" uri="{C3380CC4-5D6E-409C-BE32-E72D297353CC}">
              <c16:uniqueId val="{00000000-B7D1-4FD9-BDED-42EB2994951F}"/>
            </c:ext>
          </c:extLst>
        </c:ser>
        <c:dLbls>
          <c:showLegendKey val="0"/>
          <c:showVal val="0"/>
          <c:showCatName val="0"/>
          <c:showSerName val="0"/>
          <c:showPercent val="0"/>
          <c:showBubbleSize val="0"/>
        </c:dLbls>
        <c:gapWidth val="0"/>
        <c:axId val="-2117803864"/>
        <c:axId val="-2117800856"/>
      </c:barChart>
      <c:catAx>
        <c:axId val="-2117803864"/>
        <c:scaling>
          <c:orientation val="maxMin"/>
        </c:scaling>
        <c:delete val="0"/>
        <c:axPos val="l"/>
        <c:numFmt formatCode="General" sourceLinked="0"/>
        <c:majorTickMark val="none"/>
        <c:minorTickMark val="none"/>
        <c:tickLblPos val="nextTo"/>
        <c:txPr>
          <a:bodyPr/>
          <a:lstStyle/>
          <a:p>
            <a:pPr>
              <a:defRPr sz="900"/>
            </a:pPr>
            <a:endParaRPr lang="fr-FR"/>
          </a:p>
        </c:txPr>
        <c:crossAx val="-2117800856"/>
        <c:crosses val="autoZero"/>
        <c:auto val="1"/>
        <c:lblAlgn val="ctr"/>
        <c:lblOffset val="100"/>
        <c:noMultiLvlLbl val="0"/>
      </c:catAx>
      <c:valAx>
        <c:axId val="-2117800856"/>
        <c:scaling>
          <c:orientation val="minMax"/>
          <c:max val="1"/>
          <c:min val="0"/>
        </c:scaling>
        <c:delete val="1"/>
        <c:axPos val="t"/>
        <c:numFmt formatCode="0%" sourceLinked="1"/>
        <c:majorTickMark val="out"/>
        <c:minorTickMark val="none"/>
        <c:tickLblPos val="nextTo"/>
        <c:crossAx val="-211780386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0.45</c:v>
                </c:pt>
                <c:pt idx="1">
                  <c:v>0.6</c:v>
                </c:pt>
                <c:pt idx="2">
                  <c:v>0.66</c:v>
                </c:pt>
                <c:pt idx="3">
                  <c:v>0.74</c:v>
                </c:pt>
                <c:pt idx="4">
                  <c:v>0.73</c:v>
                </c:pt>
                <c:pt idx="5">
                  <c:v>0.8</c:v>
                </c:pt>
              </c:numCache>
            </c:numRef>
          </c:val>
          <c:extLst>
            <c:ext xmlns:c16="http://schemas.microsoft.com/office/drawing/2014/chart" uri="{C3380CC4-5D6E-409C-BE32-E72D297353CC}">
              <c16:uniqueId val="{00000000-A03F-406B-8A89-7A15320CB29B}"/>
            </c:ext>
          </c:extLst>
        </c:ser>
        <c:dLbls>
          <c:showLegendKey val="0"/>
          <c:showVal val="0"/>
          <c:showCatName val="0"/>
          <c:showSerName val="0"/>
          <c:showPercent val="0"/>
          <c:showBubbleSize val="0"/>
        </c:dLbls>
        <c:gapWidth val="0"/>
        <c:axId val="-2116089832"/>
        <c:axId val="-2116086824"/>
      </c:barChart>
      <c:catAx>
        <c:axId val="-2116089832"/>
        <c:scaling>
          <c:orientation val="maxMin"/>
        </c:scaling>
        <c:delete val="0"/>
        <c:axPos val="l"/>
        <c:numFmt formatCode="General" sourceLinked="0"/>
        <c:majorTickMark val="none"/>
        <c:minorTickMark val="none"/>
        <c:tickLblPos val="nextTo"/>
        <c:txPr>
          <a:bodyPr/>
          <a:lstStyle/>
          <a:p>
            <a:pPr>
              <a:defRPr sz="900"/>
            </a:pPr>
            <a:endParaRPr lang="fr-FR"/>
          </a:p>
        </c:txPr>
        <c:crossAx val="-2116086824"/>
        <c:crosses val="autoZero"/>
        <c:auto val="1"/>
        <c:lblAlgn val="ctr"/>
        <c:lblOffset val="100"/>
        <c:noMultiLvlLbl val="0"/>
      </c:catAx>
      <c:valAx>
        <c:axId val="-2116086824"/>
        <c:scaling>
          <c:orientation val="minMax"/>
          <c:max val="1"/>
          <c:min val="0"/>
        </c:scaling>
        <c:delete val="1"/>
        <c:axPos val="t"/>
        <c:numFmt formatCode="0%" sourceLinked="1"/>
        <c:majorTickMark val="out"/>
        <c:minorTickMark val="none"/>
        <c:tickLblPos val="nextTo"/>
        <c:crossAx val="-21160898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0.42</c:v>
                </c:pt>
                <c:pt idx="1">
                  <c:v>0.54</c:v>
                </c:pt>
                <c:pt idx="2">
                  <c:v>0.68</c:v>
                </c:pt>
                <c:pt idx="3">
                  <c:v>0.68</c:v>
                </c:pt>
                <c:pt idx="4">
                  <c:v>0.73</c:v>
                </c:pt>
                <c:pt idx="5">
                  <c:v>0.84</c:v>
                </c:pt>
              </c:numCache>
            </c:numRef>
          </c:val>
          <c:extLst>
            <c:ext xmlns:c16="http://schemas.microsoft.com/office/drawing/2014/chart" uri="{C3380CC4-5D6E-409C-BE32-E72D297353CC}">
              <c16:uniqueId val="{00000000-02BB-4446-B979-1116FC622B98}"/>
            </c:ext>
          </c:extLst>
        </c:ser>
        <c:dLbls>
          <c:showLegendKey val="0"/>
          <c:showVal val="0"/>
          <c:showCatName val="0"/>
          <c:showSerName val="0"/>
          <c:showPercent val="0"/>
          <c:showBubbleSize val="0"/>
        </c:dLbls>
        <c:gapWidth val="0"/>
        <c:axId val="-2116045144"/>
        <c:axId val="-2116794040"/>
      </c:barChart>
      <c:catAx>
        <c:axId val="-2116045144"/>
        <c:scaling>
          <c:orientation val="maxMin"/>
        </c:scaling>
        <c:delete val="0"/>
        <c:axPos val="l"/>
        <c:numFmt formatCode="General" sourceLinked="0"/>
        <c:majorTickMark val="none"/>
        <c:minorTickMark val="none"/>
        <c:tickLblPos val="nextTo"/>
        <c:txPr>
          <a:bodyPr/>
          <a:lstStyle/>
          <a:p>
            <a:pPr>
              <a:defRPr sz="900"/>
            </a:pPr>
            <a:endParaRPr lang="fr-FR"/>
          </a:p>
        </c:txPr>
        <c:crossAx val="-2116794040"/>
        <c:crosses val="autoZero"/>
        <c:auto val="1"/>
        <c:lblAlgn val="ctr"/>
        <c:lblOffset val="100"/>
        <c:noMultiLvlLbl val="0"/>
      </c:catAx>
      <c:valAx>
        <c:axId val="-2116794040"/>
        <c:scaling>
          <c:orientation val="minMax"/>
          <c:max val="1"/>
          <c:min val="0"/>
        </c:scaling>
        <c:delete val="1"/>
        <c:axPos val="t"/>
        <c:numFmt formatCode="0%" sourceLinked="1"/>
        <c:majorTickMark val="out"/>
        <c:minorTickMark val="none"/>
        <c:tickLblPos val="nextTo"/>
        <c:crossAx val="-211604514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90"/>
      <c:rotY val="0"/>
      <c:rAngAx val="0"/>
      <c:perspective val="5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spPr>
            <a:scene3d>
              <a:camera prst="orthographicFront"/>
              <a:lightRig rig="threePt" dir="t"/>
            </a:scene3d>
            <a:sp3d/>
          </c:spPr>
          <c:explosion val="9"/>
          <c:dPt>
            <c:idx val="0"/>
            <c:bubble3D val="0"/>
            <c:spPr>
              <a:solidFill>
                <a:schemeClr val="accent2"/>
              </a:solidFill>
              <a:scene3d>
                <a:camera prst="orthographicFront"/>
                <a:lightRig rig="threePt" dir="t"/>
              </a:scene3d>
              <a:sp3d/>
            </c:spPr>
            <c:extLst>
              <c:ext xmlns:c16="http://schemas.microsoft.com/office/drawing/2014/chart" uri="{C3380CC4-5D6E-409C-BE32-E72D297353CC}">
                <c16:uniqueId val="{00000001-7563-44A5-B68B-7110BD52C37B}"/>
              </c:ext>
            </c:extLst>
          </c:dPt>
          <c:dPt>
            <c:idx val="1"/>
            <c:bubble3D val="0"/>
            <c:explosion val="18"/>
            <c:spPr>
              <a:solidFill>
                <a:schemeClr val="accent3"/>
              </a:solidFill>
              <a:scene3d>
                <a:camera prst="orthographicFront"/>
                <a:lightRig rig="threePt" dir="t"/>
              </a:scene3d>
              <a:sp3d/>
            </c:spPr>
            <c:extLst>
              <c:ext xmlns:c16="http://schemas.microsoft.com/office/drawing/2014/chart" uri="{C3380CC4-5D6E-409C-BE32-E72D297353CC}">
                <c16:uniqueId val="{00000003-7563-44A5-B68B-7110BD52C37B}"/>
              </c:ext>
            </c:extLst>
          </c:dPt>
          <c:dPt>
            <c:idx val="2"/>
            <c:bubble3D val="0"/>
            <c:spPr>
              <a:solidFill>
                <a:srgbClr val="D85601"/>
              </a:solidFill>
              <a:scene3d>
                <a:camera prst="orthographicFront"/>
                <a:lightRig rig="threePt" dir="t"/>
              </a:scene3d>
              <a:sp3d/>
            </c:spPr>
            <c:extLst>
              <c:ext xmlns:c16="http://schemas.microsoft.com/office/drawing/2014/chart" uri="{C3380CC4-5D6E-409C-BE32-E72D297353CC}">
                <c16:uniqueId val="{00000005-7563-44A5-B68B-7110BD52C37B}"/>
              </c:ext>
            </c:extLst>
          </c:dPt>
          <c:dPt>
            <c:idx val="3"/>
            <c:bubble3D val="0"/>
            <c:spPr>
              <a:solidFill>
                <a:srgbClr val="B0C4DE"/>
              </a:solidFill>
              <a:scene3d>
                <a:camera prst="orthographicFront"/>
                <a:lightRig rig="threePt" dir="t"/>
              </a:scene3d>
              <a:sp3d/>
            </c:spPr>
            <c:extLst>
              <c:ext xmlns:c16="http://schemas.microsoft.com/office/drawing/2014/chart" uri="{C3380CC4-5D6E-409C-BE32-E72D297353CC}">
                <c16:uniqueId val="{00000007-7563-44A5-B68B-7110BD52C37B}"/>
              </c:ext>
            </c:extLst>
          </c:dPt>
          <c:cat>
            <c:strRef>
              <c:f>Feuil1!$A$2:$A$3</c:f>
              <c:strCache>
                <c:ptCount val="2"/>
                <c:pt idx="0">
                  <c:v>Plutôt mal</c:v>
                </c:pt>
                <c:pt idx="1">
                  <c:v>Plutôt bien</c:v>
                </c:pt>
              </c:strCache>
            </c:strRef>
          </c:cat>
          <c:val>
            <c:numRef>
              <c:f>Feuil1!$B$2:$B$3</c:f>
              <c:numCache>
                <c:formatCode>0%</c:formatCode>
                <c:ptCount val="2"/>
                <c:pt idx="0">
                  <c:v>0.68</c:v>
                </c:pt>
                <c:pt idx="1">
                  <c:v>0.32</c:v>
                </c:pt>
              </c:numCache>
            </c:numRef>
          </c:val>
          <c:extLst>
            <c:ext xmlns:c16="http://schemas.microsoft.com/office/drawing/2014/chart" uri="{C3380CC4-5D6E-409C-BE32-E72D297353CC}">
              <c16:uniqueId val="{00000008-7563-44A5-B68B-7110BD52C37B}"/>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112698314806003"/>
          <c:y val="0.11607136878896"/>
          <c:w val="0.31126096609568399"/>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50000"/>
              </a:sys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0.37</c:v>
                </c:pt>
                <c:pt idx="1">
                  <c:v>0.3</c:v>
                </c:pt>
                <c:pt idx="2">
                  <c:v>0.24</c:v>
                </c:pt>
                <c:pt idx="3">
                  <c:v>0.19</c:v>
                </c:pt>
              </c:numCache>
            </c:numRef>
          </c:val>
          <c:extLst>
            <c:ext xmlns:c16="http://schemas.microsoft.com/office/drawing/2014/chart" uri="{C3380CC4-5D6E-409C-BE32-E72D297353CC}">
              <c16:uniqueId val="{00000000-BFBE-435E-98CB-BA52109FA673}"/>
            </c:ext>
          </c:extLst>
        </c:ser>
        <c:dLbls>
          <c:showLegendKey val="0"/>
          <c:showVal val="0"/>
          <c:showCatName val="0"/>
          <c:showSerName val="0"/>
          <c:showPercent val="0"/>
          <c:showBubbleSize val="0"/>
        </c:dLbls>
        <c:gapWidth val="0"/>
        <c:axId val="-2116444056"/>
        <c:axId val="-2116441048"/>
      </c:barChart>
      <c:catAx>
        <c:axId val="-2116444056"/>
        <c:scaling>
          <c:orientation val="maxMin"/>
        </c:scaling>
        <c:delete val="0"/>
        <c:axPos val="l"/>
        <c:numFmt formatCode="General" sourceLinked="0"/>
        <c:majorTickMark val="none"/>
        <c:minorTickMark val="none"/>
        <c:tickLblPos val="nextTo"/>
        <c:txPr>
          <a:bodyPr/>
          <a:lstStyle/>
          <a:p>
            <a:pPr>
              <a:defRPr sz="900"/>
            </a:pPr>
            <a:endParaRPr lang="fr-FR"/>
          </a:p>
        </c:txPr>
        <c:crossAx val="-2116441048"/>
        <c:crosses val="autoZero"/>
        <c:auto val="1"/>
        <c:lblAlgn val="ctr"/>
        <c:lblOffset val="100"/>
        <c:noMultiLvlLbl val="0"/>
      </c:catAx>
      <c:valAx>
        <c:axId val="-2116441048"/>
        <c:scaling>
          <c:orientation val="minMax"/>
          <c:max val="1"/>
          <c:min val="0"/>
        </c:scaling>
        <c:delete val="1"/>
        <c:axPos val="t"/>
        <c:numFmt formatCode="0%" sourceLinked="1"/>
        <c:majorTickMark val="out"/>
        <c:minorTickMark val="none"/>
        <c:tickLblPos val="nextTo"/>
        <c:crossAx val="-211644405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112698314806003"/>
          <c:y val="0.11607136878896"/>
          <c:w val="0.31126096609568399"/>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50000"/>
              </a:sys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catholique</c:v>
                </c:pt>
                <c:pt idx="1">
                  <c:v>musulmanne</c:v>
                </c:pt>
                <c:pt idx="2">
                  <c:v>juive</c:v>
                </c:pt>
              </c:strCache>
            </c:strRef>
          </c:cat>
          <c:val>
            <c:numRef>
              <c:f>Feuil1!$B$2:$B$4</c:f>
              <c:numCache>
                <c:formatCode>0%</c:formatCode>
                <c:ptCount val="3"/>
                <c:pt idx="0">
                  <c:v>0.3</c:v>
                </c:pt>
                <c:pt idx="1">
                  <c:v>0.28999999999999998</c:v>
                </c:pt>
                <c:pt idx="2">
                  <c:v>0.28000000000000003</c:v>
                </c:pt>
              </c:numCache>
            </c:numRef>
          </c:val>
          <c:extLst>
            <c:ext xmlns:c16="http://schemas.microsoft.com/office/drawing/2014/chart" uri="{C3380CC4-5D6E-409C-BE32-E72D297353CC}">
              <c16:uniqueId val="{00000000-3101-4663-A709-1DC9B16A95FB}"/>
            </c:ext>
          </c:extLst>
        </c:ser>
        <c:dLbls>
          <c:showLegendKey val="0"/>
          <c:showVal val="0"/>
          <c:showCatName val="0"/>
          <c:showSerName val="0"/>
          <c:showPercent val="0"/>
          <c:showBubbleSize val="0"/>
        </c:dLbls>
        <c:gapWidth val="0"/>
        <c:axId val="-2116401528"/>
        <c:axId val="-2116398520"/>
      </c:barChart>
      <c:catAx>
        <c:axId val="-2116401528"/>
        <c:scaling>
          <c:orientation val="maxMin"/>
        </c:scaling>
        <c:delete val="0"/>
        <c:axPos val="l"/>
        <c:numFmt formatCode="General" sourceLinked="0"/>
        <c:majorTickMark val="none"/>
        <c:minorTickMark val="none"/>
        <c:tickLblPos val="nextTo"/>
        <c:txPr>
          <a:bodyPr/>
          <a:lstStyle/>
          <a:p>
            <a:pPr>
              <a:defRPr sz="900"/>
            </a:pPr>
            <a:endParaRPr lang="fr-FR"/>
          </a:p>
        </c:txPr>
        <c:crossAx val="-2116398520"/>
        <c:crosses val="autoZero"/>
        <c:auto val="1"/>
        <c:lblAlgn val="ctr"/>
        <c:lblOffset val="100"/>
        <c:noMultiLvlLbl val="0"/>
      </c:catAx>
      <c:valAx>
        <c:axId val="-2116398520"/>
        <c:scaling>
          <c:orientation val="minMax"/>
          <c:max val="1"/>
          <c:min val="0"/>
        </c:scaling>
        <c:delete val="1"/>
        <c:axPos val="t"/>
        <c:numFmt formatCode="0%" sourceLinked="1"/>
        <c:majorTickMark val="out"/>
        <c:minorTickMark val="none"/>
        <c:tickLblPos val="nextTo"/>
        <c:crossAx val="-211640152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112698314806003"/>
          <c:y val="0.11607136878896"/>
          <c:w val="0.31126096609568399"/>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50000"/>
              </a:sys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Athée</c:v>
                </c:pt>
                <c:pt idx="1">
                  <c:v>Agnostique</c:v>
                </c:pt>
              </c:strCache>
            </c:strRef>
          </c:cat>
          <c:val>
            <c:numRef>
              <c:f>Feuil1!$B$2:$B$3</c:f>
              <c:numCache>
                <c:formatCode>0%</c:formatCode>
                <c:ptCount val="2"/>
                <c:pt idx="0">
                  <c:v>0.24</c:v>
                </c:pt>
                <c:pt idx="1">
                  <c:v>0.3</c:v>
                </c:pt>
              </c:numCache>
            </c:numRef>
          </c:val>
          <c:extLst>
            <c:ext xmlns:c16="http://schemas.microsoft.com/office/drawing/2014/chart" uri="{C3380CC4-5D6E-409C-BE32-E72D297353CC}">
              <c16:uniqueId val="{00000000-AA65-4E02-8FDB-135214FEE9FA}"/>
            </c:ext>
          </c:extLst>
        </c:ser>
        <c:dLbls>
          <c:showLegendKey val="0"/>
          <c:showVal val="0"/>
          <c:showCatName val="0"/>
          <c:showSerName val="0"/>
          <c:showPercent val="0"/>
          <c:showBubbleSize val="0"/>
        </c:dLbls>
        <c:gapWidth val="0"/>
        <c:axId val="-2125434040"/>
        <c:axId val="-2125437064"/>
      </c:barChart>
      <c:catAx>
        <c:axId val="-2125434040"/>
        <c:scaling>
          <c:orientation val="maxMin"/>
        </c:scaling>
        <c:delete val="0"/>
        <c:axPos val="l"/>
        <c:numFmt formatCode="General" sourceLinked="0"/>
        <c:majorTickMark val="none"/>
        <c:minorTickMark val="none"/>
        <c:tickLblPos val="nextTo"/>
        <c:txPr>
          <a:bodyPr/>
          <a:lstStyle/>
          <a:p>
            <a:pPr>
              <a:defRPr sz="900"/>
            </a:pPr>
            <a:endParaRPr lang="fr-FR"/>
          </a:p>
        </c:txPr>
        <c:crossAx val="-2125437064"/>
        <c:crosses val="autoZero"/>
        <c:auto val="1"/>
        <c:lblAlgn val="ctr"/>
        <c:lblOffset val="100"/>
        <c:noMultiLvlLbl val="0"/>
      </c:catAx>
      <c:valAx>
        <c:axId val="-2125437064"/>
        <c:scaling>
          <c:orientation val="minMax"/>
          <c:max val="1"/>
          <c:min val="0"/>
        </c:scaling>
        <c:delete val="1"/>
        <c:axPos val="t"/>
        <c:numFmt formatCode="0%" sourceLinked="1"/>
        <c:majorTickMark val="out"/>
        <c:minorTickMark val="none"/>
        <c:tickLblPos val="nextTo"/>
        <c:crossAx val="-21254340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471965636362999E-2"/>
          <c:y val="0.11607136878896"/>
          <c:w val="0.907915961737226"/>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50000"/>
              </a:sys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Je ne boucle pas mn budget sans être à découvert</c:v>
                </c:pt>
                <c:pt idx="4">
                  <c:v>Je m'en sors de plus en plus difficilement et je crois basculer dans la précarité</c:v>
                </c:pt>
              </c:strCache>
            </c:strRef>
          </c:cat>
          <c:val>
            <c:numRef>
              <c:f>Feuil1!$B$2:$B$6</c:f>
              <c:numCache>
                <c:formatCode>0%</c:formatCode>
                <c:ptCount val="5"/>
                <c:pt idx="0">
                  <c:v>0.28000000000000003</c:v>
                </c:pt>
                <c:pt idx="1">
                  <c:v>0.28999999999999998</c:v>
                </c:pt>
                <c:pt idx="2">
                  <c:v>0.31</c:v>
                </c:pt>
                <c:pt idx="3">
                  <c:v>0.36</c:v>
                </c:pt>
                <c:pt idx="4">
                  <c:v>0.42</c:v>
                </c:pt>
              </c:numCache>
            </c:numRef>
          </c:val>
          <c:extLst>
            <c:ext xmlns:c16="http://schemas.microsoft.com/office/drawing/2014/chart" uri="{C3380CC4-5D6E-409C-BE32-E72D297353CC}">
              <c16:uniqueId val="{00000000-5B54-4581-A999-2F24878FD9E6}"/>
            </c:ext>
          </c:extLst>
        </c:ser>
        <c:dLbls>
          <c:showLegendKey val="0"/>
          <c:showVal val="0"/>
          <c:showCatName val="0"/>
          <c:showSerName val="0"/>
          <c:showPercent val="0"/>
          <c:showBubbleSize val="0"/>
        </c:dLbls>
        <c:gapWidth val="0"/>
        <c:axId val="-2115733608"/>
        <c:axId val="-2115730632"/>
      </c:barChart>
      <c:catAx>
        <c:axId val="-2115733608"/>
        <c:scaling>
          <c:orientation val="maxMin"/>
        </c:scaling>
        <c:delete val="1"/>
        <c:axPos val="l"/>
        <c:numFmt formatCode="General" sourceLinked="0"/>
        <c:majorTickMark val="none"/>
        <c:minorTickMark val="none"/>
        <c:tickLblPos val="nextTo"/>
        <c:crossAx val="-2115730632"/>
        <c:crosses val="autoZero"/>
        <c:auto val="1"/>
        <c:lblAlgn val="ctr"/>
        <c:lblOffset val="100"/>
        <c:noMultiLvlLbl val="0"/>
      </c:catAx>
      <c:valAx>
        <c:axId val="-2115730632"/>
        <c:scaling>
          <c:orientation val="minMax"/>
          <c:max val="1"/>
          <c:min val="0"/>
        </c:scaling>
        <c:delete val="1"/>
        <c:axPos val="t"/>
        <c:numFmt formatCode="0%" sourceLinked="1"/>
        <c:majorTickMark val="out"/>
        <c:minorTickMark val="none"/>
        <c:tickLblPos val="nextTo"/>
        <c:crossAx val="-211573360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0"/>
      <c:rotY val="15"/>
      <c:depthPercent val="100"/>
      <c:rAngAx val="1"/>
    </c:view3D>
    <c:floor>
      <c:thickness val="0"/>
      <c:spPr>
        <a:noFill/>
        <a:ln>
          <a:noFill/>
        </a:ln>
      </c:spPr>
    </c:floor>
    <c:sideWall>
      <c:thickness val="0"/>
      <c:spPr>
        <a:noFill/>
        <a:scene3d>
          <a:camera prst="orthographicFront"/>
          <a:lightRig rig="threePt" dir="t"/>
        </a:scene3d>
        <a:sp3d/>
      </c:spPr>
    </c:sideWall>
    <c:backWall>
      <c:thickness val="0"/>
    </c:backWall>
    <c:plotArea>
      <c:layout>
        <c:manualLayout>
          <c:layoutTarget val="inner"/>
          <c:xMode val="edge"/>
          <c:yMode val="edge"/>
          <c:x val="1.8207282913165299E-2"/>
          <c:y val="3.7499997160811802E-2"/>
          <c:w val="0.97198879551820705"/>
          <c:h val="0.81292904186273296"/>
        </c:manualLayout>
      </c:layout>
      <c:bar3DChart>
        <c:barDir val="col"/>
        <c:grouping val="clustered"/>
        <c:varyColors val="0"/>
        <c:ser>
          <c:idx val="0"/>
          <c:order val="0"/>
          <c:tx>
            <c:strRef>
              <c:f>Feuil1!$B$1</c:f>
              <c:strCache>
                <c:ptCount val="1"/>
                <c:pt idx="0">
                  <c:v>Ind</c:v>
                </c:pt>
              </c:strCache>
            </c:strRef>
          </c:tx>
          <c:spPr>
            <a:solidFill>
              <a:sysClr val="windowText" lastClr="000000">
                <a:lumMod val="50000"/>
                <a:lumOff val="50000"/>
              </a:sysClr>
            </a:solidFill>
            <a:effectLst>
              <a:outerShdw blurRad="28575" dist="495300" dir="1680000" sx="109000" sy="109000" algn="tl" rotWithShape="0">
                <a:srgbClr val="000000">
                  <a:alpha val="23000"/>
                </a:srgbClr>
              </a:outerShdw>
            </a:effectLst>
          </c:spPr>
          <c:invertIfNegative val="0"/>
          <c:dPt>
            <c:idx val="0"/>
            <c:invertIfNegative val="0"/>
            <c:bubble3D val="0"/>
            <c:extLst>
              <c:ext xmlns:c16="http://schemas.microsoft.com/office/drawing/2014/chart" uri="{C3380CC4-5D6E-409C-BE32-E72D297353CC}">
                <c16:uniqueId val="{00000000-E69D-42DE-94E1-6415C511D685}"/>
              </c:ext>
            </c:extLst>
          </c:dPt>
          <c:dPt>
            <c:idx val="1"/>
            <c:invertIfNegative val="0"/>
            <c:bubble3D val="0"/>
            <c:extLst>
              <c:ext xmlns:c16="http://schemas.microsoft.com/office/drawing/2014/chart" uri="{C3380CC4-5D6E-409C-BE32-E72D297353CC}">
                <c16:uniqueId val="{00000001-E69D-42DE-94E1-6415C511D685}"/>
              </c:ext>
            </c:extLst>
          </c:dPt>
          <c:dPt>
            <c:idx val="2"/>
            <c:invertIfNegative val="0"/>
            <c:bubble3D val="0"/>
            <c:extLst>
              <c:ext xmlns:c16="http://schemas.microsoft.com/office/drawing/2014/chart" uri="{C3380CC4-5D6E-409C-BE32-E72D297353CC}">
                <c16:uniqueId val="{00000002-E69D-42DE-94E1-6415C511D685}"/>
              </c:ext>
            </c:extLst>
          </c:dPt>
          <c:dPt>
            <c:idx val="3"/>
            <c:invertIfNegative val="0"/>
            <c:bubble3D val="0"/>
            <c:extLst>
              <c:ext xmlns:c16="http://schemas.microsoft.com/office/drawing/2014/chart" uri="{C3380CC4-5D6E-409C-BE32-E72D297353CC}">
                <c16:uniqueId val="{00000003-E69D-42DE-94E1-6415C511D685}"/>
              </c:ext>
            </c:extLst>
          </c:dPt>
          <c:dPt>
            <c:idx val="4"/>
            <c:invertIfNegative val="0"/>
            <c:bubble3D val="0"/>
            <c:extLst>
              <c:ext xmlns:c16="http://schemas.microsoft.com/office/drawing/2014/chart" uri="{C3380CC4-5D6E-409C-BE32-E72D297353CC}">
                <c16:uniqueId val="{00000004-E69D-42DE-94E1-6415C511D685}"/>
              </c:ext>
            </c:extLst>
          </c:dPt>
          <c:dLbls>
            <c:dLbl>
              <c:idx val="0"/>
              <c:layout>
                <c:manualLayout>
                  <c:x val="1.7365323418930999E-2"/>
                  <c:y val="-3.1128614979228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9D-42DE-94E1-6415C511D685}"/>
                </c:ext>
              </c:extLst>
            </c:dLbl>
            <c:dLbl>
              <c:idx val="1"/>
              <c:layout>
                <c:manualLayout>
                  <c:x val="9.8274055234646995E-3"/>
                  <c:y val="-2.6521697493111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9D-42DE-94E1-6415C511D685}"/>
                </c:ext>
              </c:extLst>
            </c:dLbl>
            <c:dLbl>
              <c:idx val="2"/>
              <c:layout>
                <c:manualLayout>
                  <c:x val="1.39114052184684E-2"/>
                  <c:y val="-2.0192306163514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9D-42DE-94E1-6415C511D685}"/>
                </c:ext>
              </c:extLst>
            </c:dLbl>
            <c:dLbl>
              <c:idx val="3"/>
              <c:layout>
                <c:manualLayout>
                  <c:x val="1.39349335179165E-2"/>
                  <c:y val="-2.0192306163514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9D-42DE-94E1-6415C511D685}"/>
                </c:ext>
              </c:extLst>
            </c:dLbl>
            <c:dLbl>
              <c:idx val="4"/>
              <c:layout>
                <c:manualLayout>
                  <c:x val="8.4032510642052093E-3"/>
                  <c:y val="-1.4423075831081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9D-42DE-94E1-6415C511D685}"/>
                </c:ext>
              </c:extLst>
            </c:dLbl>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 10%</c:v>
                </c:pt>
                <c:pt idx="1">
                  <c:v>11 à 25%</c:v>
                </c:pt>
                <c:pt idx="2">
                  <c:v>26 à 50%</c:v>
                </c:pt>
                <c:pt idx="3">
                  <c:v>&gt; 50%</c:v>
                </c:pt>
              </c:strCache>
            </c:strRef>
          </c:cat>
          <c:val>
            <c:numRef>
              <c:f>Feuil1!$B$2:$B$5</c:f>
              <c:numCache>
                <c:formatCode>0%</c:formatCode>
                <c:ptCount val="4"/>
                <c:pt idx="0">
                  <c:v>0.21</c:v>
                </c:pt>
                <c:pt idx="1">
                  <c:v>0.3</c:v>
                </c:pt>
                <c:pt idx="2">
                  <c:v>0.32</c:v>
                </c:pt>
                <c:pt idx="3">
                  <c:v>0.17</c:v>
                </c:pt>
              </c:numCache>
            </c:numRef>
          </c:val>
          <c:extLst>
            <c:ext xmlns:c16="http://schemas.microsoft.com/office/drawing/2014/chart" uri="{C3380CC4-5D6E-409C-BE32-E72D297353CC}">
              <c16:uniqueId val="{00000005-E69D-42DE-94E1-6415C511D685}"/>
            </c:ext>
          </c:extLst>
        </c:ser>
        <c:dLbls>
          <c:showLegendKey val="0"/>
          <c:showVal val="0"/>
          <c:showCatName val="0"/>
          <c:showSerName val="0"/>
          <c:showPercent val="0"/>
          <c:showBubbleSize val="0"/>
        </c:dLbls>
        <c:gapWidth val="306"/>
        <c:gapDepth val="20"/>
        <c:shape val="cylinder"/>
        <c:axId val="-2116329608"/>
        <c:axId val="-2116326328"/>
        <c:axId val="0"/>
      </c:bar3DChart>
      <c:catAx>
        <c:axId val="-2116329608"/>
        <c:scaling>
          <c:orientation val="minMax"/>
        </c:scaling>
        <c:delete val="0"/>
        <c:axPos val="b"/>
        <c:numFmt formatCode="General" sourceLinked="0"/>
        <c:majorTickMark val="out"/>
        <c:minorTickMark val="none"/>
        <c:tickLblPos val="nextTo"/>
        <c:spPr>
          <a:ln>
            <a:noFill/>
          </a:ln>
        </c:spPr>
        <c:txPr>
          <a:bodyPr/>
          <a:lstStyle/>
          <a:p>
            <a:pPr>
              <a:defRPr sz="1200"/>
            </a:pPr>
            <a:endParaRPr lang="fr-FR"/>
          </a:p>
        </c:txPr>
        <c:crossAx val="-2116326328"/>
        <c:crosses val="autoZero"/>
        <c:auto val="1"/>
        <c:lblAlgn val="ctr"/>
        <c:lblOffset val="100"/>
        <c:noMultiLvlLbl val="0"/>
      </c:catAx>
      <c:valAx>
        <c:axId val="-2116326328"/>
        <c:scaling>
          <c:orientation val="minMax"/>
          <c:max val="1"/>
          <c:min val="0"/>
        </c:scaling>
        <c:delete val="1"/>
        <c:axPos val="l"/>
        <c:numFmt formatCode="0%" sourceLinked="1"/>
        <c:majorTickMark val="out"/>
        <c:minorTickMark val="none"/>
        <c:tickLblPos val="nextTo"/>
        <c:crossAx val="-211632960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D072-444D-BE91-A028693BD2D7}"/>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0.48</c:v>
                </c:pt>
                <c:pt idx="2" formatCode="0%">
                  <c:v>0.56999999999999995</c:v>
                </c:pt>
              </c:numCache>
            </c:numRef>
          </c:val>
          <c:extLst>
            <c:ext xmlns:c16="http://schemas.microsoft.com/office/drawing/2014/chart" uri="{C3380CC4-5D6E-409C-BE32-E72D297353CC}">
              <c16:uniqueId val="{00000001-D072-444D-BE91-A028693BD2D7}"/>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0.18</c:v>
                </c:pt>
                <c:pt idx="2" formatCode="0%">
                  <c:v>0.11</c:v>
                </c:pt>
              </c:numCache>
            </c:numRef>
          </c:val>
          <c:extLst>
            <c:ext xmlns:c16="http://schemas.microsoft.com/office/drawing/2014/chart" uri="{C3380CC4-5D6E-409C-BE32-E72D297353CC}">
              <c16:uniqueId val="{00000002-D072-444D-BE91-A028693BD2D7}"/>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D072-444D-BE91-A028693BD2D7}"/>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0.34</c:v>
                </c:pt>
                <c:pt idx="2" formatCode="0%">
                  <c:v>0.32</c:v>
                </c:pt>
              </c:numCache>
            </c:numRef>
          </c:val>
          <c:extLst>
            <c:ext xmlns:c16="http://schemas.microsoft.com/office/drawing/2014/chart" uri="{C3380CC4-5D6E-409C-BE32-E72D297353CC}">
              <c16:uniqueId val="{00000004-D072-444D-BE91-A028693BD2D7}"/>
            </c:ext>
          </c:extLst>
        </c:ser>
        <c:dLbls>
          <c:showLegendKey val="0"/>
          <c:showVal val="1"/>
          <c:showCatName val="0"/>
          <c:showSerName val="0"/>
          <c:showPercent val="0"/>
          <c:showBubbleSize val="0"/>
        </c:dLbls>
        <c:gapWidth val="95"/>
        <c:gapDepth val="0"/>
        <c:shape val="box"/>
        <c:axId val="-2116669720"/>
        <c:axId val="-2116666792"/>
        <c:axId val="0"/>
      </c:bar3DChart>
      <c:catAx>
        <c:axId val="-2116669720"/>
        <c:scaling>
          <c:orientation val="maxMin"/>
        </c:scaling>
        <c:delete val="1"/>
        <c:axPos val="l"/>
        <c:majorTickMark val="out"/>
        <c:minorTickMark val="none"/>
        <c:tickLblPos val="nextTo"/>
        <c:crossAx val="-2116666792"/>
        <c:crosses val="autoZero"/>
        <c:auto val="1"/>
        <c:lblAlgn val="ctr"/>
        <c:lblOffset val="100"/>
        <c:noMultiLvlLbl val="0"/>
      </c:catAx>
      <c:valAx>
        <c:axId val="-2116666792"/>
        <c:scaling>
          <c:orientation val="minMax"/>
          <c:max val="1"/>
          <c:min val="0"/>
        </c:scaling>
        <c:delete val="1"/>
        <c:axPos val="t"/>
        <c:numFmt formatCode="0%" sourceLinked="1"/>
        <c:majorTickMark val="out"/>
        <c:minorTickMark val="none"/>
        <c:tickLblPos val="nextTo"/>
        <c:crossAx val="-211666972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Feuil1!$B$1</c:f>
              <c:strCache>
                <c:ptCount val="1"/>
                <c:pt idx="0">
                  <c:v>Série 1</c:v>
                </c:pt>
              </c:strCache>
            </c:strRef>
          </c:tx>
          <c:spPr>
            <a:solidFill>
              <a:srgbClr val="4B1818"/>
            </a:solidFill>
            <a:ln w="3175" cmpd="sng">
              <a:solidFill>
                <a:schemeClr val="bg1">
                  <a:lumMod val="50000"/>
                </a:schemeClr>
              </a:solidFill>
            </a:ln>
            <a:effectLst/>
          </c:spPr>
          <c:invertIfNegative val="0"/>
          <c:dLbls>
            <c:spPr>
              <a:noFill/>
            </c:spPr>
            <c:txPr>
              <a:bodyPr/>
              <a:lstStyle/>
              <a:p>
                <a:pPr>
                  <a:defRPr sz="105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1. Les Musulmans menacent notre identité</c:v>
                </c:pt>
                <c:pt idx="1">
                  <c:v>2. Les nouveaux immigrés musulmans veulent nous imposer leur propre façon de vivre</c:v>
                </c:pt>
                <c:pt idx="2">
                  <c:v>3. Nos valeurs occidentales sont vraiment menacées par celles des immigrés musulmans</c:v>
                </c:pt>
                <c:pt idx="3">
                  <c:v>4. Les musulmans veulent nous dominer</c:v>
                </c:pt>
                <c:pt idx="4">
                  <c:v>5. Les musulmans refusent de s'intégrer dans notre pays</c:v>
                </c:pt>
                <c:pt idx="5">
                  <c:v>6. Les musulmans ne nous respectent pas</c:v>
                </c:pt>
                <c:pt idx="6">
                  <c:v>7. J'ai une opinion plutôt négative ou très négative concernant les musulmans vivant en Belgique</c:v>
                </c:pt>
                <c:pt idx="7">
                  <c:v>8. Si ma fille épouse un musulman, je condamnerai cet acte</c:v>
                </c:pt>
                <c:pt idx="8">
                  <c:v>9. Si mon fils épouse une musulmane, je condamnerai cet acte</c:v>
                </c:pt>
                <c:pt idx="9">
                  <c:v>10. Les musulmans doivent rentrer dans leur pays d'origine</c:v>
                </c:pt>
                <c:pt idx="10">
                  <c:v>11. Les belges musulmans sont des belges comme les autres</c:v>
                </c:pt>
              </c:strCache>
            </c:strRef>
          </c:cat>
          <c:val>
            <c:numRef>
              <c:f>Feuil1!$B$2:$B$12</c:f>
              <c:numCache>
                <c:formatCode>0%</c:formatCode>
                <c:ptCount val="11"/>
                <c:pt idx="0">
                  <c:v>0.63</c:v>
                </c:pt>
                <c:pt idx="1">
                  <c:v>0.63</c:v>
                </c:pt>
                <c:pt idx="2">
                  <c:v>0.6</c:v>
                </c:pt>
                <c:pt idx="3">
                  <c:v>0.54</c:v>
                </c:pt>
                <c:pt idx="4">
                  <c:v>0.54</c:v>
                </c:pt>
                <c:pt idx="5">
                  <c:v>0.53</c:v>
                </c:pt>
                <c:pt idx="6">
                  <c:v>0.49</c:v>
                </c:pt>
                <c:pt idx="7">
                  <c:v>0.47</c:v>
                </c:pt>
                <c:pt idx="8">
                  <c:v>0.44</c:v>
                </c:pt>
                <c:pt idx="9">
                  <c:v>0.43</c:v>
                </c:pt>
                <c:pt idx="10">
                  <c:v>0.43</c:v>
                </c:pt>
              </c:numCache>
            </c:numRef>
          </c:val>
          <c:extLst>
            <c:ext xmlns:c16="http://schemas.microsoft.com/office/drawing/2014/chart" uri="{C3380CC4-5D6E-409C-BE32-E72D297353CC}">
              <c16:uniqueId val="{00000000-83B3-4517-ADDB-6CB9513DB4F2}"/>
            </c:ext>
          </c:extLst>
        </c:ser>
        <c:dLbls>
          <c:showLegendKey val="0"/>
          <c:showVal val="0"/>
          <c:showCatName val="0"/>
          <c:showSerName val="0"/>
          <c:showPercent val="0"/>
          <c:showBubbleSize val="0"/>
        </c:dLbls>
        <c:gapWidth val="0"/>
        <c:axId val="-2116753912"/>
        <c:axId val="-2116750872"/>
      </c:barChart>
      <c:catAx>
        <c:axId val="-2116753912"/>
        <c:scaling>
          <c:orientation val="maxMin"/>
        </c:scaling>
        <c:delete val="1"/>
        <c:axPos val="l"/>
        <c:numFmt formatCode="General" sourceLinked="1"/>
        <c:majorTickMark val="out"/>
        <c:minorTickMark val="none"/>
        <c:tickLblPos val="nextTo"/>
        <c:crossAx val="-2116750872"/>
        <c:crosses val="autoZero"/>
        <c:auto val="1"/>
        <c:lblAlgn val="ctr"/>
        <c:lblOffset val="100"/>
        <c:noMultiLvlLbl val="0"/>
      </c:catAx>
      <c:valAx>
        <c:axId val="-2116750872"/>
        <c:scaling>
          <c:orientation val="minMax"/>
          <c:max val="1"/>
          <c:min val="0"/>
        </c:scaling>
        <c:delete val="1"/>
        <c:axPos val="t"/>
        <c:numFmt formatCode="0%" sourceLinked="1"/>
        <c:majorTickMark val="out"/>
        <c:minorTickMark val="none"/>
        <c:tickLblPos val="nextTo"/>
        <c:crossAx val="-21167539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cked"/>
        <c:varyColors val="0"/>
        <c:ser>
          <c:idx val="0"/>
          <c:order val="0"/>
          <c:tx>
            <c:strRef>
              <c:f>Feuil1!$B$1</c:f>
              <c:strCache>
                <c:ptCount val="1"/>
                <c:pt idx="0">
                  <c:v>Série 1</c:v>
                </c:pt>
              </c:strCache>
            </c:strRef>
          </c:tx>
          <c:spPr>
            <a:ln w="19050" cmpd="sng">
              <a:solidFill>
                <a:schemeClr val="tx1"/>
              </a:solidFill>
            </a:ln>
            <a:effectLst>
              <a:outerShdw blurRad="50800" dist="38100" dir="2700000" algn="tl" rotWithShape="0">
                <a:srgbClr val="000000">
                  <a:alpha val="43000"/>
                </a:srgbClr>
              </a:outerShdw>
            </a:effectLst>
          </c:spPr>
          <c:marker>
            <c:symbol val="circle"/>
            <c:size val="6"/>
            <c:spPr>
              <a:solidFill>
                <a:schemeClr val="tx1"/>
              </a:solidFill>
              <a:ln>
                <a:noFill/>
              </a:ln>
              <a:effectLst>
                <a:outerShdw blurRad="50800" dist="38100" dir="2700000" algn="tl" rotWithShape="0">
                  <a:srgbClr val="000000">
                    <a:alpha val="43000"/>
                  </a:srgbClr>
                </a:outerShdw>
              </a:effectLst>
            </c:spPr>
          </c:marker>
          <c:dLbls>
            <c:spPr>
              <a:noFill/>
              <a:ln>
                <a:noFill/>
              </a:ln>
              <a:effectLst/>
            </c:spPr>
            <c:txPr>
              <a:bodyPr/>
              <a:lstStyle/>
              <a:p>
                <a:pPr>
                  <a:defRPr sz="1200"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Feuil1!$B$2:$B$13</c:f>
              <c:numCache>
                <c:formatCode>0%</c:formatCode>
                <c:ptCount val="12"/>
                <c:pt idx="0">
                  <c:v>0.2</c:v>
                </c:pt>
                <c:pt idx="1">
                  <c:v>0.11</c:v>
                </c:pt>
                <c:pt idx="2">
                  <c:v>0.13</c:v>
                </c:pt>
                <c:pt idx="3">
                  <c:v>7.0000000000000007E-2</c:v>
                </c:pt>
                <c:pt idx="4">
                  <c:v>0.05</c:v>
                </c:pt>
                <c:pt idx="5">
                  <c:v>0.04</c:v>
                </c:pt>
                <c:pt idx="6">
                  <c:v>0.03</c:v>
                </c:pt>
                <c:pt idx="7">
                  <c:v>0.04</c:v>
                </c:pt>
                <c:pt idx="8">
                  <c:v>0.04</c:v>
                </c:pt>
                <c:pt idx="9">
                  <c:v>0.06</c:v>
                </c:pt>
                <c:pt idx="10">
                  <c:v>0.1</c:v>
                </c:pt>
                <c:pt idx="11">
                  <c:v>0.12</c:v>
                </c:pt>
              </c:numCache>
            </c:numRef>
          </c:val>
          <c:smooth val="0"/>
          <c:extLst>
            <c:ext xmlns:c16="http://schemas.microsoft.com/office/drawing/2014/chart" uri="{C3380CC4-5D6E-409C-BE32-E72D297353CC}">
              <c16:uniqueId val="{00000000-0144-476E-9EB9-0A05B9644EF6}"/>
            </c:ext>
          </c:extLst>
        </c:ser>
        <c:dLbls>
          <c:showLegendKey val="0"/>
          <c:showVal val="0"/>
          <c:showCatName val="0"/>
          <c:showSerName val="0"/>
          <c:showPercent val="0"/>
          <c:showBubbleSize val="0"/>
        </c:dLbls>
        <c:marker val="1"/>
        <c:smooth val="0"/>
        <c:axId val="-2119053064"/>
        <c:axId val="-2119049784"/>
      </c:lineChart>
      <c:catAx>
        <c:axId val="-2119053064"/>
        <c:scaling>
          <c:orientation val="minMax"/>
        </c:scaling>
        <c:delete val="0"/>
        <c:axPos val="b"/>
        <c:numFmt formatCode="General" sourceLinked="1"/>
        <c:majorTickMark val="none"/>
        <c:minorTickMark val="none"/>
        <c:tickLblPos val="nextTo"/>
        <c:spPr>
          <a:ln w="3175" cmpd="sng">
            <a:solidFill>
              <a:schemeClr val="tx1">
                <a:lumMod val="50000"/>
                <a:lumOff val="50000"/>
              </a:schemeClr>
            </a:solidFill>
          </a:ln>
        </c:spPr>
        <c:txPr>
          <a:bodyPr/>
          <a:lstStyle/>
          <a:p>
            <a:pPr>
              <a:defRPr sz="1200" b="1"/>
            </a:pPr>
            <a:endParaRPr lang="fr-FR"/>
          </a:p>
        </c:txPr>
        <c:crossAx val="-2119049784"/>
        <c:crosses val="autoZero"/>
        <c:auto val="1"/>
        <c:lblAlgn val="ctr"/>
        <c:lblOffset val="100"/>
        <c:noMultiLvlLbl val="0"/>
      </c:catAx>
      <c:valAx>
        <c:axId val="-2119049784"/>
        <c:scaling>
          <c:orientation val="minMax"/>
        </c:scaling>
        <c:delete val="0"/>
        <c:axPos val="l"/>
        <c:numFmt formatCode="0%" sourceLinked="1"/>
        <c:majorTickMark val="none"/>
        <c:minorTickMark val="none"/>
        <c:tickLblPos val="nextTo"/>
        <c:spPr>
          <a:ln w="3175" cmpd="sng">
            <a:solidFill>
              <a:schemeClr val="tx1">
                <a:lumMod val="50000"/>
                <a:lumOff val="50000"/>
              </a:schemeClr>
            </a:solidFill>
          </a:ln>
        </c:spPr>
        <c:txPr>
          <a:bodyPr/>
          <a:lstStyle/>
          <a:p>
            <a:pPr>
              <a:defRPr sz="1000"/>
            </a:pPr>
            <a:endParaRPr lang="fr-FR"/>
          </a:p>
        </c:txPr>
        <c:crossAx val="-2119053064"/>
        <c:crosses val="autoZero"/>
        <c:crossBetween val="midCat"/>
      </c:valAx>
    </c:plotArea>
    <c:plotVisOnly val="1"/>
    <c:dispBlanksAs val="zero"/>
    <c:showDLblsOverMax val="0"/>
  </c:chart>
  <c:txPr>
    <a:bodyPr/>
    <a:lstStyle/>
    <a:p>
      <a:pPr>
        <a:defRPr sz="1800"/>
      </a:pPr>
      <a:endParaRPr lang="fr-FR"/>
    </a:p>
  </c:txPr>
  <c:externalData r:id="rId1">
    <c:autoUpdate val="0"/>
  </c:externalData>
  <c:userShapes r:id="rId2"/>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Feuil1!$B$1</c:f>
              <c:strCache>
                <c:ptCount val="1"/>
                <c:pt idx="0">
                  <c:v>Série 1</c:v>
                </c:pt>
              </c:strCache>
            </c:strRef>
          </c:tx>
          <c:spPr>
            <a:solidFill>
              <a:srgbClr val="4B1818"/>
            </a:solidFill>
            <a:ln w="3175" cmpd="sng">
              <a:solidFill>
                <a:schemeClr val="bg1">
                  <a:lumMod val="50000"/>
                </a:schemeClr>
              </a:solidFill>
            </a:ln>
            <a:effectLst/>
          </c:spPr>
          <c:invertIfNegative val="0"/>
          <c:dLbls>
            <c:spPr>
              <a:noFill/>
            </c:spPr>
            <c:txPr>
              <a:bodyPr/>
              <a:lstStyle/>
              <a:p>
                <a:pPr>
                  <a:defRPr sz="105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1. Les Juifs sont très soudés entre eux</c:v>
                </c:pt>
                <c:pt idx="1">
                  <c:v>2. Les Juifs ont un rapport particulier à l'argent</c:v>
                </c:pt>
                <c:pt idx="2">
                  <c:v>3. Les Juifs belges sont plus attachés à Israël qu'à la Belgique</c:v>
                </c:pt>
                <c:pt idx="3">
                  <c:v>4. Les Juifs sont plus riches que la moyenne des Belges</c:v>
                </c:pt>
                <c:pt idx="4">
                  <c:v>5. Je me méfie des Juifs, ils ont trop de pouvoirs</c:v>
                </c:pt>
                <c:pt idx="5">
                  <c:v>6. Les juifs sont trop présents dans les médias</c:v>
                </c:pt>
                <c:pt idx="6">
                  <c:v>7. J'ai une opinion plutôt négative ou très négative concernant les Juifs vivant en Belgique</c:v>
                </c:pt>
                <c:pt idx="7">
                  <c:v>8. Les Belges juifs sont des Belges comme les autres </c:v>
                </c:pt>
              </c:strCache>
            </c:strRef>
          </c:cat>
          <c:val>
            <c:numRef>
              <c:f>Feuil1!$B$2:$B$9</c:f>
              <c:numCache>
                <c:formatCode>0%</c:formatCode>
                <c:ptCount val="8"/>
                <c:pt idx="0">
                  <c:v>0.75</c:v>
                </c:pt>
                <c:pt idx="1">
                  <c:v>0.49</c:v>
                </c:pt>
                <c:pt idx="2">
                  <c:v>0.49</c:v>
                </c:pt>
                <c:pt idx="3">
                  <c:v>0.46</c:v>
                </c:pt>
                <c:pt idx="4">
                  <c:v>0.31</c:v>
                </c:pt>
                <c:pt idx="5">
                  <c:v>0.26</c:v>
                </c:pt>
                <c:pt idx="6">
                  <c:v>0.21</c:v>
                </c:pt>
                <c:pt idx="7">
                  <c:v>0.18</c:v>
                </c:pt>
              </c:numCache>
            </c:numRef>
          </c:val>
          <c:extLst>
            <c:ext xmlns:c16="http://schemas.microsoft.com/office/drawing/2014/chart" uri="{C3380CC4-5D6E-409C-BE32-E72D297353CC}">
              <c16:uniqueId val="{00000000-7F89-4E85-BA9F-FF1B42E101FF}"/>
            </c:ext>
          </c:extLst>
        </c:ser>
        <c:dLbls>
          <c:showLegendKey val="0"/>
          <c:showVal val="0"/>
          <c:showCatName val="0"/>
          <c:showSerName val="0"/>
          <c:showPercent val="0"/>
          <c:showBubbleSize val="0"/>
        </c:dLbls>
        <c:gapWidth val="0"/>
        <c:axId val="-2118964824"/>
        <c:axId val="-2118968648"/>
      </c:barChart>
      <c:catAx>
        <c:axId val="-2118964824"/>
        <c:scaling>
          <c:orientation val="maxMin"/>
        </c:scaling>
        <c:delete val="1"/>
        <c:axPos val="l"/>
        <c:numFmt formatCode="General" sourceLinked="1"/>
        <c:majorTickMark val="out"/>
        <c:minorTickMark val="none"/>
        <c:tickLblPos val="nextTo"/>
        <c:crossAx val="-2118968648"/>
        <c:crosses val="autoZero"/>
        <c:auto val="1"/>
        <c:lblAlgn val="ctr"/>
        <c:lblOffset val="100"/>
        <c:noMultiLvlLbl val="0"/>
      </c:catAx>
      <c:valAx>
        <c:axId val="-2118968648"/>
        <c:scaling>
          <c:orientation val="minMax"/>
          <c:max val="1"/>
          <c:min val="0"/>
        </c:scaling>
        <c:delete val="1"/>
        <c:axPos val="t"/>
        <c:numFmt formatCode="0%" sourceLinked="1"/>
        <c:majorTickMark val="out"/>
        <c:minorTickMark val="none"/>
        <c:tickLblPos val="nextTo"/>
        <c:crossAx val="-211896482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cked"/>
        <c:varyColors val="0"/>
        <c:ser>
          <c:idx val="0"/>
          <c:order val="0"/>
          <c:tx>
            <c:strRef>
              <c:f>Feuil1!$B$1</c:f>
              <c:strCache>
                <c:ptCount val="1"/>
                <c:pt idx="0">
                  <c:v>Série 1</c:v>
                </c:pt>
              </c:strCache>
            </c:strRef>
          </c:tx>
          <c:spPr>
            <a:ln w="19050" cmpd="sng">
              <a:solidFill>
                <a:schemeClr val="tx1"/>
              </a:solidFill>
            </a:ln>
            <a:effectLst>
              <a:outerShdw blurRad="50800" dist="38100" dir="2700000" algn="tl" rotWithShape="0">
                <a:srgbClr val="000000">
                  <a:alpha val="43000"/>
                </a:srgbClr>
              </a:outerShdw>
            </a:effectLst>
          </c:spPr>
          <c:marker>
            <c:symbol val="circle"/>
            <c:size val="6"/>
            <c:spPr>
              <a:solidFill>
                <a:schemeClr val="tx1"/>
              </a:solidFill>
              <a:ln>
                <a:noFill/>
              </a:ln>
              <a:effectLst>
                <a:outerShdw blurRad="50800" dist="38100" dir="2700000" algn="tl" rotWithShape="0">
                  <a:srgbClr val="000000">
                    <a:alpha val="43000"/>
                  </a:srgbClr>
                </a:outerShdw>
              </a:effectLst>
            </c:spPr>
          </c:marker>
          <c:dLbls>
            <c:spPr>
              <a:noFill/>
              <a:ln>
                <a:noFill/>
              </a:ln>
              <a:effectLst/>
            </c:spPr>
            <c:txPr>
              <a:bodyPr/>
              <a:lstStyle/>
              <a:p>
                <a:pPr>
                  <a:defRPr sz="1200"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Feuil1!$A$2:$A$10</c:f>
              <c:numCache>
                <c:formatCode>General</c:formatCode>
                <c:ptCount val="9"/>
                <c:pt idx="0">
                  <c:v>0</c:v>
                </c:pt>
                <c:pt idx="1">
                  <c:v>1</c:v>
                </c:pt>
                <c:pt idx="2">
                  <c:v>2</c:v>
                </c:pt>
                <c:pt idx="3">
                  <c:v>3</c:v>
                </c:pt>
                <c:pt idx="4">
                  <c:v>4</c:v>
                </c:pt>
                <c:pt idx="5">
                  <c:v>5</c:v>
                </c:pt>
                <c:pt idx="6">
                  <c:v>6</c:v>
                </c:pt>
                <c:pt idx="7">
                  <c:v>7</c:v>
                </c:pt>
                <c:pt idx="8">
                  <c:v>8</c:v>
                </c:pt>
              </c:numCache>
            </c:numRef>
          </c:cat>
          <c:val>
            <c:numRef>
              <c:f>Feuil1!$B$2:$B$10</c:f>
              <c:numCache>
                <c:formatCode>0%</c:formatCode>
                <c:ptCount val="9"/>
                <c:pt idx="0">
                  <c:v>0.15</c:v>
                </c:pt>
                <c:pt idx="1">
                  <c:v>0.18</c:v>
                </c:pt>
                <c:pt idx="2">
                  <c:v>0.17</c:v>
                </c:pt>
                <c:pt idx="3">
                  <c:v>0.13</c:v>
                </c:pt>
                <c:pt idx="4">
                  <c:v>0.11</c:v>
                </c:pt>
                <c:pt idx="5">
                  <c:v>0.1</c:v>
                </c:pt>
                <c:pt idx="6">
                  <c:v>0.1</c:v>
                </c:pt>
                <c:pt idx="7">
                  <c:v>0.03</c:v>
                </c:pt>
                <c:pt idx="8">
                  <c:v>0.03</c:v>
                </c:pt>
              </c:numCache>
            </c:numRef>
          </c:val>
          <c:smooth val="0"/>
          <c:extLst>
            <c:ext xmlns:c16="http://schemas.microsoft.com/office/drawing/2014/chart" uri="{C3380CC4-5D6E-409C-BE32-E72D297353CC}">
              <c16:uniqueId val="{00000000-32FB-4C39-ABE8-191023DB122E}"/>
            </c:ext>
          </c:extLst>
        </c:ser>
        <c:dLbls>
          <c:showLegendKey val="0"/>
          <c:showVal val="0"/>
          <c:showCatName val="0"/>
          <c:showSerName val="0"/>
          <c:showPercent val="0"/>
          <c:showBubbleSize val="0"/>
        </c:dLbls>
        <c:marker val="1"/>
        <c:smooth val="0"/>
        <c:axId val="-2125323768"/>
        <c:axId val="-2125379800"/>
      </c:lineChart>
      <c:catAx>
        <c:axId val="-2125323768"/>
        <c:scaling>
          <c:orientation val="minMax"/>
        </c:scaling>
        <c:delete val="0"/>
        <c:axPos val="b"/>
        <c:numFmt formatCode="General" sourceLinked="1"/>
        <c:majorTickMark val="none"/>
        <c:minorTickMark val="none"/>
        <c:tickLblPos val="nextTo"/>
        <c:spPr>
          <a:ln w="3175" cmpd="sng">
            <a:solidFill>
              <a:schemeClr val="tx1">
                <a:lumMod val="50000"/>
                <a:lumOff val="50000"/>
              </a:schemeClr>
            </a:solidFill>
          </a:ln>
        </c:spPr>
        <c:txPr>
          <a:bodyPr/>
          <a:lstStyle/>
          <a:p>
            <a:pPr>
              <a:defRPr sz="1200" b="1"/>
            </a:pPr>
            <a:endParaRPr lang="fr-FR"/>
          </a:p>
        </c:txPr>
        <c:crossAx val="-2125379800"/>
        <c:crosses val="autoZero"/>
        <c:auto val="1"/>
        <c:lblAlgn val="ctr"/>
        <c:lblOffset val="100"/>
        <c:noMultiLvlLbl val="0"/>
      </c:catAx>
      <c:valAx>
        <c:axId val="-2125379800"/>
        <c:scaling>
          <c:orientation val="minMax"/>
          <c:max val="0.3"/>
        </c:scaling>
        <c:delete val="0"/>
        <c:axPos val="l"/>
        <c:numFmt formatCode="0%" sourceLinked="1"/>
        <c:majorTickMark val="none"/>
        <c:minorTickMark val="none"/>
        <c:tickLblPos val="nextTo"/>
        <c:spPr>
          <a:ln w="3175" cmpd="sng">
            <a:solidFill>
              <a:schemeClr val="tx1">
                <a:lumMod val="50000"/>
                <a:lumOff val="50000"/>
              </a:schemeClr>
            </a:solidFill>
          </a:ln>
        </c:spPr>
        <c:txPr>
          <a:bodyPr/>
          <a:lstStyle/>
          <a:p>
            <a:pPr>
              <a:defRPr sz="1000"/>
            </a:pPr>
            <a:endParaRPr lang="fr-FR"/>
          </a:p>
        </c:txPr>
        <c:crossAx val="-2125323768"/>
        <c:crosses val="autoZero"/>
        <c:crossBetween val="midCat"/>
        <c:majorUnit val="0.05"/>
      </c:valAx>
    </c:plotArea>
    <c:plotVisOnly val="1"/>
    <c:dispBlanksAs val="zero"/>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0.69</c:v>
                </c:pt>
                <c:pt idx="1">
                  <c:v>0.68</c:v>
                </c:pt>
                <c:pt idx="2">
                  <c:v>0.72</c:v>
                </c:pt>
                <c:pt idx="3">
                  <c:v>0.6</c:v>
                </c:pt>
              </c:numCache>
            </c:numRef>
          </c:val>
          <c:extLst>
            <c:ext xmlns:c16="http://schemas.microsoft.com/office/drawing/2014/chart" uri="{C3380CC4-5D6E-409C-BE32-E72D297353CC}">
              <c16:uniqueId val="{00000000-6F39-4FB1-9383-A5EDE11D023D}"/>
            </c:ext>
          </c:extLst>
        </c:ser>
        <c:dLbls>
          <c:showLegendKey val="0"/>
          <c:showVal val="0"/>
          <c:showCatName val="0"/>
          <c:showSerName val="0"/>
          <c:showPercent val="0"/>
          <c:showBubbleSize val="0"/>
        </c:dLbls>
        <c:gapWidth val="0"/>
        <c:axId val="-2101838952"/>
        <c:axId val="-2101835944"/>
      </c:barChart>
      <c:catAx>
        <c:axId val="-2101838952"/>
        <c:scaling>
          <c:orientation val="maxMin"/>
        </c:scaling>
        <c:delete val="0"/>
        <c:axPos val="l"/>
        <c:numFmt formatCode="General" sourceLinked="0"/>
        <c:majorTickMark val="none"/>
        <c:minorTickMark val="none"/>
        <c:tickLblPos val="nextTo"/>
        <c:txPr>
          <a:bodyPr/>
          <a:lstStyle/>
          <a:p>
            <a:pPr>
              <a:defRPr sz="900"/>
            </a:pPr>
            <a:endParaRPr lang="fr-FR"/>
          </a:p>
        </c:txPr>
        <c:crossAx val="-2101835944"/>
        <c:crosses val="autoZero"/>
        <c:auto val="1"/>
        <c:lblAlgn val="ctr"/>
        <c:lblOffset val="100"/>
        <c:noMultiLvlLbl val="0"/>
      </c:catAx>
      <c:valAx>
        <c:axId val="-2101835944"/>
        <c:scaling>
          <c:orientation val="minMax"/>
          <c:max val="1"/>
          <c:min val="0"/>
        </c:scaling>
        <c:delete val="1"/>
        <c:axPos val="t"/>
        <c:numFmt formatCode="0%" sourceLinked="1"/>
        <c:majorTickMark val="out"/>
        <c:minorTickMark val="none"/>
        <c:tickLblPos val="nextTo"/>
        <c:crossAx val="-21018389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Feuil1!$B$1</c:f>
              <c:strCache>
                <c:ptCount val="1"/>
                <c:pt idx="0">
                  <c:v>Série 1</c:v>
                </c:pt>
              </c:strCache>
            </c:strRef>
          </c:tx>
          <c:spPr>
            <a:ln w="19050" cmpd="sng">
              <a:solidFill>
                <a:schemeClr val="tx1"/>
              </a:solidFill>
            </a:ln>
            <a:effectLst>
              <a:outerShdw blurRad="50800" dist="38100" dir="2700000" algn="tl" rotWithShape="0">
                <a:srgbClr val="000000">
                  <a:alpha val="43000"/>
                </a:srgbClr>
              </a:outerShdw>
            </a:effectLst>
          </c:spPr>
          <c:marker>
            <c:symbol val="circle"/>
            <c:size val="6"/>
            <c:spPr>
              <a:solidFill>
                <a:schemeClr val="tx1"/>
              </a:solidFill>
              <a:ln>
                <a:noFill/>
              </a:ln>
              <a:effectLst>
                <a:outerShdw blurRad="50800" dist="38100" dir="2700000" algn="tl" rotWithShape="0">
                  <a:srgbClr val="000000">
                    <a:alpha val="43000"/>
                  </a:srgbClr>
                </a:outerShdw>
              </a:effectLst>
            </c:spPr>
          </c:marker>
          <c:dLbls>
            <c:spPr>
              <a:noFill/>
              <a:ln>
                <a:noFill/>
              </a:ln>
              <a:effectLst/>
            </c:spPr>
            <c:txPr>
              <a:bodyPr/>
              <a:lstStyle/>
              <a:p>
                <a:pPr>
                  <a:defRPr sz="1200" b="1"/>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De 0 à 1</c:v>
                </c:pt>
                <c:pt idx="1">
                  <c:v>De 2 à 3</c:v>
                </c:pt>
                <c:pt idx="2">
                  <c:v>De 4 à 5</c:v>
                </c:pt>
                <c:pt idx="3">
                  <c:v>De 6 à 7</c:v>
                </c:pt>
                <c:pt idx="4">
                  <c:v>De 8 à 9</c:v>
                </c:pt>
                <c:pt idx="5">
                  <c:v>De 10 à 11</c:v>
                </c:pt>
              </c:strCache>
            </c:strRef>
          </c:cat>
          <c:val>
            <c:numRef>
              <c:f>Feuil1!$B$2:$B$7</c:f>
              <c:numCache>
                <c:formatCode>0%</c:formatCode>
                <c:ptCount val="6"/>
                <c:pt idx="0">
                  <c:v>0.03</c:v>
                </c:pt>
                <c:pt idx="1">
                  <c:v>0.12</c:v>
                </c:pt>
                <c:pt idx="2">
                  <c:v>0.31</c:v>
                </c:pt>
                <c:pt idx="3">
                  <c:v>0.32</c:v>
                </c:pt>
                <c:pt idx="4">
                  <c:v>0.43</c:v>
                </c:pt>
                <c:pt idx="5">
                  <c:v>0.45</c:v>
                </c:pt>
              </c:numCache>
            </c:numRef>
          </c:val>
          <c:smooth val="0"/>
          <c:extLst>
            <c:ext xmlns:c16="http://schemas.microsoft.com/office/drawing/2014/chart" uri="{C3380CC4-5D6E-409C-BE32-E72D297353CC}">
              <c16:uniqueId val="{00000000-0A01-46C9-9394-443D4F3C1539}"/>
            </c:ext>
          </c:extLst>
        </c:ser>
        <c:dLbls>
          <c:showLegendKey val="0"/>
          <c:showVal val="0"/>
          <c:showCatName val="0"/>
          <c:showSerName val="0"/>
          <c:showPercent val="0"/>
          <c:showBubbleSize val="0"/>
        </c:dLbls>
        <c:marker val="1"/>
        <c:smooth val="0"/>
        <c:axId val="-2118269336"/>
        <c:axId val="-2118243064"/>
      </c:lineChart>
      <c:catAx>
        <c:axId val="-2118269336"/>
        <c:scaling>
          <c:orientation val="minMax"/>
        </c:scaling>
        <c:delete val="1"/>
        <c:axPos val="b"/>
        <c:majorGridlines>
          <c:spPr>
            <a:ln>
              <a:solidFill>
                <a:sysClr val="window" lastClr="FFFFFF">
                  <a:lumMod val="75000"/>
                </a:sysClr>
              </a:solidFill>
            </a:ln>
          </c:spPr>
        </c:majorGridlines>
        <c:numFmt formatCode="General" sourceLinked="1"/>
        <c:majorTickMark val="none"/>
        <c:minorTickMark val="none"/>
        <c:tickLblPos val="nextTo"/>
        <c:crossAx val="-2118243064"/>
        <c:crosses val="autoZero"/>
        <c:auto val="1"/>
        <c:lblAlgn val="ctr"/>
        <c:lblOffset val="100"/>
        <c:noMultiLvlLbl val="0"/>
      </c:catAx>
      <c:valAx>
        <c:axId val="-2118243064"/>
        <c:scaling>
          <c:orientation val="minMax"/>
          <c:max val="0.6"/>
          <c:min val="0"/>
        </c:scaling>
        <c:delete val="0"/>
        <c:axPos val="l"/>
        <c:numFmt formatCode="0%" sourceLinked="1"/>
        <c:majorTickMark val="none"/>
        <c:minorTickMark val="none"/>
        <c:tickLblPos val="nextTo"/>
        <c:spPr>
          <a:ln w="3175" cmpd="sng">
            <a:solidFill>
              <a:schemeClr val="tx1">
                <a:lumMod val="50000"/>
                <a:lumOff val="50000"/>
              </a:schemeClr>
            </a:solidFill>
          </a:ln>
        </c:spPr>
        <c:txPr>
          <a:bodyPr/>
          <a:lstStyle/>
          <a:p>
            <a:pPr>
              <a:defRPr sz="1000"/>
            </a:pPr>
            <a:endParaRPr lang="fr-FR"/>
          </a:p>
        </c:txPr>
        <c:crossAx val="-2118269336"/>
        <c:crosses val="autoZero"/>
        <c:crossBetween val="midCat"/>
      </c:valAx>
      <c:spPr>
        <a:gradFill flip="none" rotWithShape="1">
          <a:gsLst>
            <a:gs pos="0">
              <a:srgbClr val="4B1818">
                <a:lumMod val="10000"/>
                <a:lumOff val="90000"/>
              </a:srgbClr>
            </a:gs>
            <a:gs pos="100000">
              <a:srgbClr val="4B1818">
                <a:lumMod val="25000"/>
                <a:lumOff val="75000"/>
              </a:srgbClr>
            </a:gs>
          </a:gsLst>
          <a:lin ang="0" scaled="1"/>
          <a:tileRect/>
        </a:gradFill>
      </c:spPr>
    </c:plotArea>
    <c:plotVisOnly val="1"/>
    <c:dispBlanksAs val="zero"/>
    <c:showDLblsOverMax val="0"/>
  </c:chart>
  <c:txPr>
    <a:bodyPr/>
    <a:lstStyle/>
    <a:p>
      <a:pPr>
        <a:defRPr sz="1800"/>
      </a:pPr>
      <a:endParaRPr lang="fr-FR"/>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94DC-49B9-81DD-641854CE61B4}"/>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0.53</c:v>
                </c:pt>
              </c:numCache>
            </c:numRef>
          </c:val>
          <c:extLst>
            <c:ext xmlns:c16="http://schemas.microsoft.com/office/drawing/2014/chart" uri="{C3380CC4-5D6E-409C-BE32-E72D297353CC}">
              <c16:uniqueId val="{00000001-94DC-49B9-81DD-641854CE61B4}"/>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0.16</c:v>
                </c:pt>
              </c:numCache>
            </c:numRef>
          </c:val>
          <c:extLst>
            <c:ext xmlns:c16="http://schemas.microsoft.com/office/drawing/2014/chart" uri="{C3380CC4-5D6E-409C-BE32-E72D297353CC}">
              <c16:uniqueId val="{00000002-94DC-49B9-81DD-641854CE61B4}"/>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94DC-49B9-81DD-641854CE61B4}"/>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0.31</c:v>
                </c:pt>
              </c:numCache>
            </c:numRef>
          </c:val>
          <c:extLst>
            <c:ext xmlns:c16="http://schemas.microsoft.com/office/drawing/2014/chart" uri="{C3380CC4-5D6E-409C-BE32-E72D297353CC}">
              <c16:uniqueId val="{00000004-94DC-49B9-81DD-641854CE61B4}"/>
            </c:ext>
          </c:extLst>
        </c:ser>
        <c:dLbls>
          <c:showLegendKey val="0"/>
          <c:showVal val="1"/>
          <c:showCatName val="0"/>
          <c:showSerName val="0"/>
          <c:showPercent val="0"/>
          <c:showBubbleSize val="0"/>
        </c:dLbls>
        <c:gapWidth val="95"/>
        <c:gapDepth val="0"/>
        <c:shape val="box"/>
        <c:axId val="-2120145640"/>
        <c:axId val="-2120148584"/>
        <c:axId val="0"/>
      </c:bar3DChart>
      <c:catAx>
        <c:axId val="-2120145640"/>
        <c:scaling>
          <c:orientation val="maxMin"/>
        </c:scaling>
        <c:delete val="1"/>
        <c:axPos val="l"/>
        <c:majorTickMark val="out"/>
        <c:minorTickMark val="none"/>
        <c:tickLblPos val="nextTo"/>
        <c:crossAx val="-2120148584"/>
        <c:crosses val="autoZero"/>
        <c:auto val="1"/>
        <c:lblAlgn val="ctr"/>
        <c:lblOffset val="100"/>
        <c:noMultiLvlLbl val="0"/>
      </c:catAx>
      <c:valAx>
        <c:axId val="-2120148584"/>
        <c:scaling>
          <c:orientation val="minMax"/>
          <c:max val="1"/>
          <c:min val="0"/>
        </c:scaling>
        <c:delete val="1"/>
        <c:axPos val="t"/>
        <c:numFmt formatCode="0%" sourceLinked="1"/>
        <c:majorTickMark val="out"/>
        <c:minorTickMark val="none"/>
        <c:tickLblPos val="nextTo"/>
        <c:crossAx val="-212014564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0.64</c:v>
                </c:pt>
                <c:pt idx="1">
                  <c:v>0.57999999999999996</c:v>
                </c:pt>
                <c:pt idx="2">
                  <c:v>0.42</c:v>
                </c:pt>
                <c:pt idx="3">
                  <c:v>0.25</c:v>
                </c:pt>
              </c:numCache>
            </c:numRef>
          </c:val>
          <c:extLst>
            <c:ext xmlns:c16="http://schemas.microsoft.com/office/drawing/2014/chart" uri="{C3380CC4-5D6E-409C-BE32-E72D297353CC}">
              <c16:uniqueId val="{00000000-0B19-4410-973C-1C441971CA4B}"/>
            </c:ext>
          </c:extLst>
        </c:ser>
        <c:dLbls>
          <c:showLegendKey val="0"/>
          <c:showVal val="0"/>
          <c:showCatName val="0"/>
          <c:showSerName val="0"/>
          <c:showPercent val="0"/>
          <c:showBubbleSize val="0"/>
        </c:dLbls>
        <c:gapWidth val="0"/>
        <c:axId val="-2118294008"/>
        <c:axId val="-2118291000"/>
      </c:barChart>
      <c:catAx>
        <c:axId val="-2118294008"/>
        <c:scaling>
          <c:orientation val="maxMin"/>
        </c:scaling>
        <c:delete val="0"/>
        <c:axPos val="l"/>
        <c:numFmt formatCode="General" sourceLinked="0"/>
        <c:majorTickMark val="none"/>
        <c:minorTickMark val="none"/>
        <c:tickLblPos val="nextTo"/>
        <c:txPr>
          <a:bodyPr/>
          <a:lstStyle/>
          <a:p>
            <a:pPr>
              <a:defRPr sz="900"/>
            </a:pPr>
            <a:endParaRPr lang="fr-FR"/>
          </a:p>
        </c:txPr>
        <c:crossAx val="-2118291000"/>
        <c:crosses val="autoZero"/>
        <c:auto val="1"/>
        <c:lblAlgn val="ctr"/>
        <c:lblOffset val="100"/>
        <c:noMultiLvlLbl val="0"/>
      </c:catAx>
      <c:valAx>
        <c:axId val="-2118291000"/>
        <c:scaling>
          <c:orientation val="minMax"/>
          <c:max val="1"/>
          <c:min val="0"/>
        </c:scaling>
        <c:delete val="1"/>
        <c:axPos val="t"/>
        <c:numFmt formatCode="0%" sourceLinked="1"/>
        <c:majorTickMark val="out"/>
        <c:minorTickMark val="none"/>
        <c:tickLblPos val="nextTo"/>
        <c:crossAx val="-211829400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0.22</c:v>
                </c:pt>
                <c:pt idx="1">
                  <c:v>0.45</c:v>
                </c:pt>
                <c:pt idx="2">
                  <c:v>0.54</c:v>
                </c:pt>
                <c:pt idx="3">
                  <c:v>0.63</c:v>
                </c:pt>
                <c:pt idx="4">
                  <c:v>0.57999999999999996</c:v>
                </c:pt>
                <c:pt idx="5">
                  <c:v>0.74</c:v>
                </c:pt>
              </c:numCache>
            </c:numRef>
          </c:val>
          <c:extLst>
            <c:ext xmlns:c16="http://schemas.microsoft.com/office/drawing/2014/chart" uri="{C3380CC4-5D6E-409C-BE32-E72D297353CC}">
              <c16:uniqueId val="{00000000-3BFB-4749-BA38-98A39626052C}"/>
            </c:ext>
          </c:extLst>
        </c:ser>
        <c:dLbls>
          <c:showLegendKey val="0"/>
          <c:showVal val="0"/>
          <c:showCatName val="0"/>
          <c:showSerName val="0"/>
          <c:showPercent val="0"/>
          <c:showBubbleSize val="0"/>
        </c:dLbls>
        <c:gapWidth val="0"/>
        <c:axId val="-2118251384"/>
        <c:axId val="-2118248376"/>
      </c:barChart>
      <c:catAx>
        <c:axId val="-2118251384"/>
        <c:scaling>
          <c:orientation val="maxMin"/>
        </c:scaling>
        <c:delete val="0"/>
        <c:axPos val="l"/>
        <c:numFmt formatCode="General" sourceLinked="0"/>
        <c:majorTickMark val="none"/>
        <c:minorTickMark val="none"/>
        <c:tickLblPos val="nextTo"/>
        <c:txPr>
          <a:bodyPr/>
          <a:lstStyle/>
          <a:p>
            <a:pPr>
              <a:defRPr sz="900"/>
            </a:pPr>
            <a:endParaRPr lang="fr-FR"/>
          </a:p>
        </c:txPr>
        <c:crossAx val="-2118248376"/>
        <c:crosses val="autoZero"/>
        <c:auto val="1"/>
        <c:lblAlgn val="ctr"/>
        <c:lblOffset val="100"/>
        <c:noMultiLvlLbl val="0"/>
      </c:catAx>
      <c:valAx>
        <c:axId val="-2118248376"/>
        <c:scaling>
          <c:orientation val="minMax"/>
          <c:max val="1"/>
          <c:min val="0"/>
        </c:scaling>
        <c:delete val="1"/>
        <c:axPos val="t"/>
        <c:numFmt formatCode="0%" sourceLinked="1"/>
        <c:majorTickMark val="out"/>
        <c:minorTickMark val="none"/>
        <c:tickLblPos val="nextTo"/>
        <c:crossAx val="-211825138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8687-4D92-A6D6-80D6C6B44926}"/>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0.78</c:v>
                </c:pt>
              </c:numCache>
            </c:numRef>
          </c:val>
          <c:extLst>
            <c:ext xmlns:c16="http://schemas.microsoft.com/office/drawing/2014/chart" uri="{C3380CC4-5D6E-409C-BE32-E72D297353CC}">
              <c16:uniqueId val="{00000001-8687-4D92-A6D6-80D6C6B44926}"/>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0.12</c:v>
                </c:pt>
              </c:numCache>
            </c:numRef>
          </c:val>
          <c:extLst>
            <c:ext xmlns:c16="http://schemas.microsoft.com/office/drawing/2014/chart" uri="{C3380CC4-5D6E-409C-BE32-E72D297353CC}">
              <c16:uniqueId val="{00000002-8687-4D92-A6D6-80D6C6B44926}"/>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8687-4D92-A6D6-80D6C6B44926}"/>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c:v>
                </c:pt>
              </c:numCache>
            </c:numRef>
          </c:val>
          <c:extLst>
            <c:ext xmlns:c16="http://schemas.microsoft.com/office/drawing/2014/chart" uri="{C3380CC4-5D6E-409C-BE32-E72D297353CC}">
              <c16:uniqueId val="{00000004-8687-4D92-A6D6-80D6C6B44926}"/>
            </c:ext>
          </c:extLst>
        </c:ser>
        <c:dLbls>
          <c:showLegendKey val="0"/>
          <c:showVal val="1"/>
          <c:showCatName val="0"/>
          <c:showSerName val="0"/>
          <c:showPercent val="0"/>
          <c:showBubbleSize val="0"/>
        </c:dLbls>
        <c:gapWidth val="95"/>
        <c:gapDepth val="0"/>
        <c:shape val="box"/>
        <c:axId val="-2125359912"/>
        <c:axId val="-2125362856"/>
        <c:axId val="0"/>
      </c:bar3DChart>
      <c:catAx>
        <c:axId val="-2125359912"/>
        <c:scaling>
          <c:orientation val="maxMin"/>
        </c:scaling>
        <c:delete val="1"/>
        <c:axPos val="l"/>
        <c:majorTickMark val="out"/>
        <c:minorTickMark val="none"/>
        <c:tickLblPos val="nextTo"/>
        <c:crossAx val="-2125362856"/>
        <c:crosses val="autoZero"/>
        <c:auto val="1"/>
        <c:lblAlgn val="ctr"/>
        <c:lblOffset val="100"/>
        <c:noMultiLvlLbl val="0"/>
      </c:catAx>
      <c:valAx>
        <c:axId val="-2125362856"/>
        <c:scaling>
          <c:orientation val="minMax"/>
          <c:max val="1"/>
          <c:min val="0"/>
        </c:scaling>
        <c:delete val="1"/>
        <c:axPos val="t"/>
        <c:numFmt formatCode="0%" sourceLinked="1"/>
        <c:majorTickMark val="out"/>
        <c:minorTickMark val="none"/>
        <c:tickLblPos val="nextTo"/>
        <c:crossAx val="-21253599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0.73</c:v>
                </c:pt>
                <c:pt idx="1">
                  <c:v>0.86</c:v>
                </c:pt>
                <c:pt idx="2">
                  <c:v>0.93</c:v>
                </c:pt>
                <c:pt idx="3">
                  <c:v>0.79</c:v>
                </c:pt>
              </c:numCache>
            </c:numRef>
          </c:val>
          <c:extLst>
            <c:ext xmlns:c16="http://schemas.microsoft.com/office/drawing/2014/chart" uri="{C3380CC4-5D6E-409C-BE32-E72D297353CC}">
              <c16:uniqueId val="{00000000-03CE-4210-BB47-3752A829D1CA}"/>
            </c:ext>
          </c:extLst>
        </c:ser>
        <c:dLbls>
          <c:showLegendKey val="0"/>
          <c:showVal val="0"/>
          <c:showCatName val="0"/>
          <c:showSerName val="0"/>
          <c:showPercent val="0"/>
          <c:showBubbleSize val="0"/>
        </c:dLbls>
        <c:gapWidth val="0"/>
        <c:axId val="-2118415096"/>
        <c:axId val="-2118412088"/>
      </c:barChart>
      <c:catAx>
        <c:axId val="-2118415096"/>
        <c:scaling>
          <c:orientation val="maxMin"/>
        </c:scaling>
        <c:delete val="0"/>
        <c:axPos val="l"/>
        <c:numFmt formatCode="General" sourceLinked="0"/>
        <c:majorTickMark val="none"/>
        <c:minorTickMark val="none"/>
        <c:tickLblPos val="nextTo"/>
        <c:txPr>
          <a:bodyPr/>
          <a:lstStyle/>
          <a:p>
            <a:pPr>
              <a:defRPr sz="900"/>
            </a:pPr>
            <a:endParaRPr lang="fr-FR"/>
          </a:p>
        </c:txPr>
        <c:crossAx val="-2118412088"/>
        <c:crosses val="autoZero"/>
        <c:auto val="1"/>
        <c:lblAlgn val="ctr"/>
        <c:lblOffset val="100"/>
        <c:noMultiLvlLbl val="0"/>
      </c:catAx>
      <c:valAx>
        <c:axId val="-2118412088"/>
        <c:scaling>
          <c:orientation val="minMax"/>
          <c:max val="1"/>
          <c:min val="0"/>
        </c:scaling>
        <c:delete val="1"/>
        <c:axPos val="t"/>
        <c:numFmt formatCode="0%" sourceLinked="1"/>
        <c:majorTickMark val="out"/>
        <c:minorTickMark val="none"/>
        <c:tickLblPos val="nextTo"/>
        <c:crossAx val="-211841509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90"/>
      <c:rotY val="38"/>
      <c:rAngAx val="0"/>
      <c:perspective val="5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spPr>
            <a:solidFill>
              <a:schemeClr val="tx2">
                <a:lumMod val="50000"/>
              </a:schemeClr>
            </a:solidFill>
            <a:scene3d>
              <a:camera prst="orthographicFront"/>
              <a:lightRig rig="threePt" dir="t"/>
            </a:scene3d>
            <a:sp3d/>
          </c:spPr>
          <c:explosion val="9"/>
          <c:dPt>
            <c:idx val="0"/>
            <c:bubble3D val="0"/>
            <c:extLst>
              <c:ext xmlns:c16="http://schemas.microsoft.com/office/drawing/2014/chart" uri="{C3380CC4-5D6E-409C-BE32-E72D297353CC}">
                <c16:uniqueId val="{00000000-6E26-43D5-B6AC-4D209D5710A7}"/>
              </c:ext>
            </c:extLst>
          </c:dPt>
          <c:dPt>
            <c:idx val="1"/>
            <c:bubble3D val="0"/>
            <c:explosion val="10"/>
            <c:spPr>
              <a:solidFill>
                <a:schemeClr val="tx2">
                  <a:lumMod val="20000"/>
                  <a:lumOff val="80000"/>
                </a:schemeClr>
              </a:solidFill>
              <a:scene3d>
                <a:camera prst="orthographicFront"/>
                <a:lightRig rig="threePt" dir="t"/>
              </a:scene3d>
              <a:sp3d/>
            </c:spPr>
            <c:extLst>
              <c:ext xmlns:c16="http://schemas.microsoft.com/office/drawing/2014/chart" uri="{C3380CC4-5D6E-409C-BE32-E72D297353CC}">
                <c16:uniqueId val="{00000002-6E26-43D5-B6AC-4D209D5710A7}"/>
              </c:ext>
            </c:extLst>
          </c:dPt>
          <c:dPt>
            <c:idx val="2"/>
            <c:bubble3D val="0"/>
            <c:extLst>
              <c:ext xmlns:c16="http://schemas.microsoft.com/office/drawing/2014/chart" uri="{C3380CC4-5D6E-409C-BE32-E72D297353CC}">
                <c16:uniqueId val="{00000003-6E26-43D5-B6AC-4D209D5710A7}"/>
              </c:ext>
            </c:extLst>
          </c:dPt>
          <c:dPt>
            <c:idx val="3"/>
            <c:bubble3D val="0"/>
            <c:extLst>
              <c:ext xmlns:c16="http://schemas.microsoft.com/office/drawing/2014/chart" uri="{C3380CC4-5D6E-409C-BE32-E72D297353CC}">
                <c16:uniqueId val="{00000004-6E26-43D5-B6AC-4D209D5710A7}"/>
              </c:ext>
            </c:extLst>
          </c:dPt>
          <c:cat>
            <c:strRef>
              <c:f>Feuil1!$A$2:$A$3</c:f>
              <c:strCache>
                <c:ptCount val="2"/>
                <c:pt idx="0">
                  <c:v>Oui</c:v>
                </c:pt>
                <c:pt idx="1">
                  <c:v>Non</c:v>
                </c:pt>
              </c:strCache>
            </c:strRef>
          </c:cat>
          <c:val>
            <c:numRef>
              <c:f>Feuil1!$B$2:$B$3</c:f>
              <c:numCache>
                <c:formatCode>0%</c:formatCode>
                <c:ptCount val="2"/>
                <c:pt idx="0">
                  <c:v>0.28999999999999998</c:v>
                </c:pt>
                <c:pt idx="1">
                  <c:v>0.71</c:v>
                </c:pt>
              </c:numCache>
            </c:numRef>
          </c:val>
          <c:extLst>
            <c:ext xmlns:c16="http://schemas.microsoft.com/office/drawing/2014/chart" uri="{C3380CC4-5D6E-409C-BE32-E72D297353CC}">
              <c16:uniqueId val="{00000005-6E26-43D5-B6AC-4D209D5710A7}"/>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36D4-4DA2-A821-8183B4830CBF}"/>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0.51</c:v>
                </c:pt>
              </c:numCache>
            </c:numRef>
          </c:val>
          <c:extLst>
            <c:ext xmlns:c16="http://schemas.microsoft.com/office/drawing/2014/chart" uri="{C3380CC4-5D6E-409C-BE32-E72D297353CC}">
              <c16:uniqueId val="{00000001-36D4-4DA2-A821-8183B4830CBF}"/>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0.13</c:v>
                </c:pt>
              </c:numCache>
            </c:numRef>
          </c:val>
          <c:extLst>
            <c:ext xmlns:c16="http://schemas.microsoft.com/office/drawing/2014/chart" uri="{C3380CC4-5D6E-409C-BE32-E72D297353CC}">
              <c16:uniqueId val="{00000002-36D4-4DA2-A821-8183B4830CBF}"/>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36D4-4DA2-A821-8183B4830CBF}"/>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0.36</c:v>
                </c:pt>
              </c:numCache>
            </c:numRef>
          </c:val>
          <c:extLst>
            <c:ext xmlns:c16="http://schemas.microsoft.com/office/drawing/2014/chart" uri="{C3380CC4-5D6E-409C-BE32-E72D297353CC}">
              <c16:uniqueId val="{00000004-36D4-4DA2-A821-8183B4830CBF}"/>
            </c:ext>
          </c:extLst>
        </c:ser>
        <c:dLbls>
          <c:showLegendKey val="0"/>
          <c:showVal val="1"/>
          <c:showCatName val="0"/>
          <c:showSerName val="0"/>
          <c:showPercent val="0"/>
          <c:showBubbleSize val="0"/>
        </c:dLbls>
        <c:gapWidth val="95"/>
        <c:gapDepth val="0"/>
        <c:shape val="box"/>
        <c:axId val="2133141880"/>
        <c:axId val="2133215192"/>
        <c:axId val="0"/>
      </c:bar3DChart>
      <c:catAx>
        <c:axId val="2133141880"/>
        <c:scaling>
          <c:orientation val="maxMin"/>
        </c:scaling>
        <c:delete val="1"/>
        <c:axPos val="l"/>
        <c:majorTickMark val="out"/>
        <c:minorTickMark val="none"/>
        <c:tickLblPos val="nextTo"/>
        <c:crossAx val="2133215192"/>
        <c:crosses val="autoZero"/>
        <c:auto val="1"/>
        <c:lblAlgn val="ctr"/>
        <c:lblOffset val="100"/>
        <c:noMultiLvlLbl val="0"/>
      </c:catAx>
      <c:valAx>
        <c:axId val="2133215192"/>
        <c:scaling>
          <c:orientation val="minMax"/>
          <c:max val="1"/>
          <c:min val="0"/>
        </c:scaling>
        <c:delete val="1"/>
        <c:axPos val="t"/>
        <c:numFmt formatCode="0%" sourceLinked="1"/>
        <c:majorTickMark val="out"/>
        <c:minorTickMark val="none"/>
        <c:tickLblPos val="nextTo"/>
        <c:crossAx val="213314188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0.57999999999999996</c:v>
                </c:pt>
                <c:pt idx="1">
                  <c:v>0.53</c:v>
                </c:pt>
                <c:pt idx="2">
                  <c:v>0.45</c:v>
                </c:pt>
                <c:pt idx="3">
                  <c:v>0.33</c:v>
                </c:pt>
              </c:numCache>
            </c:numRef>
          </c:val>
          <c:extLst>
            <c:ext xmlns:c16="http://schemas.microsoft.com/office/drawing/2014/chart" uri="{C3380CC4-5D6E-409C-BE32-E72D297353CC}">
              <c16:uniqueId val="{00000000-99D6-4AE6-BD19-6717C59CE7D5}"/>
            </c:ext>
          </c:extLst>
        </c:ser>
        <c:dLbls>
          <c:showLegendKey val="0"/>
          <c:showVal val="0"/>
          <c:showCatName val="0"/>
          <c:showSerName val="0"/>
          <c:showPercent val="0"/>
          <c:showBubbleSize val="0"/>
        </c:dLbls>
        <c:gapWidth val="0"/>
        <c:axId val="-2118504392"/>
        <c:axId val="-2118501384"/>
      </c:barChart>
      <c:catAx>
        <c:axId val="-2118504392"/>
        <c:scaling>
          <c:orientation val="maxMin"/>
        </c:scaling>
        <c:delete val="0"/>
        <c:axPos val="l"/>
        <c:numFmt formatCode="General" sourceLinked="0"/>
        <c:majorTickMark val="none"/>
        <c:minorTickMark val="none"/>
        <c:tickLblPos val="nextTo"/>
        <c:txPr>
          <a:bodyPr/>
          <a:lstStyle/>
          <a:p>
            <a:pPr>
              <a:defRPr sz="900"/>
            </a:pPr>
            <a:endParaRPr lang="fr-FR"/>
          </a:p>
        </c:txPr>
        <c:crossAx val="-2118501384"/>
        <c:crosses val="autoZero"/>
        <c:auto val="1"/>
        <c:lblAlgn val="ctr"/>
        <c:lblOffset val="100"/>
        <c:noMultiLvlLbl val="0"/>
      </c:catAx>
      <c:valAx>
        <c:axId val="-2118501384"/>
        <c:scaling>
          <c:orientation val="minMax"/>
          <c:max val="1"/>
          <c:min val="0"/>
        </c:scaling>
        <c:delete val="1"/>
        <c:axPos val="t"/>
        <c:numFmt formatCode="0%" sourceLinked="1"/>
        <c:majorTickMark val="out"/>
        <c:minorTickMark val="none"/>
        <c:tickLblPos val="nextTo"/>
        <c:crossAx val="-211850439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0.6</c:v>
                </c:pt>
                <c:pt idx="1">
                  <c:v>0.59</c:v>
                </c:pt>
                <c:pt idx="2">
                  <c:v>0.44</c:v>
                </c:pt>
                <c:pt idx="3">
                  <c:v>0.33</c:v>
                </c:pt>
              </c:numCache>
            </c:numRef>
          </c:val>
          <c:extLst>
            <c:ext xmlns:c16="http://schemas.microsoft.com/office/drawing/2014/chart" uri="{C3380CC4-5D6E-409C-BE32-E72D297353CC}">
              <c16:uniqueId val="{00000000-0982-4693-AE6F-63B5FB17964B}"/>
            </c:ext>
          </c:extLst>
        </c:ser>
        <c:dLbls>
          <c:showLegendKey val="0"/>
          <c:showVal val="0"/>
          <c:showCatName val="0"/>
          <c:showSerName val="0"/>
          <c:showPercent val="0"/>
          <c:showBubbleSize val="0"/>
        </c:dLbls>
        <c:gapWidth val="0"/>
        <c:axId val="-2125290488"/>
        <c:axId val="-2125293512"/>
      </c:barChart>
      <c:catAx>
        <c:axId val="-2125290488"/>
        <c:scaling>
          <c:orientation val="maxMin"/>
        </c:scaling>
        <c:delete val="0"/>
        <c:axPos val="l"/>
        <c:numFmt formatCode="General" sourceLinked="0"/>
        <c:majorTickMark val="none"/>
        <c:minorTickMark val="none"/>
        <c:tickLblPos val="nextTo"/>
        <c:txPr>
          <a:bodyPr/>
          <a:lstStyle/>
          <a:p>
            <a:pPr>
              <a:defRPr sz="900"/>
            </a:pPr>
            <a:endParaRPr lang="fr-FR"/>
          </a:p>
        </c:txPr>
        <c:crossAx val="-2125293512"/>
        <c:crosses val="autoZero"/>
        <c:auto val="1"/>
        <c:lblAlgn val="ctr"/>
        <c:lblOffset val="100"/>
        <c:noMultiLvlLbl val="0"/>
      </c:catAx>
      <c:valAx>
        <c:axId val="-2125293512"/>
        <c:scaling>
          <c:orientation val="minMax"/>
          <c:max val="1"/>
          <c:min val="0"/>
        </c:scaling>
        <c:delete val="1"/>
        <c:axPos val="t"/>
        <c:numFmt formatCode="0%" sourceLinked="1"/>
        <c:majorTickMark val="out"/>
        <c:minorTickMark val="none"/>
        <c:tickLblPos val="nextTo"/>
        <c:crossAx val="-212529048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0.7</c:v>
                </c:pt>
                <c:pt idx="1">
                  <c:v>0.72</c:v>
                </c:pt>
                <c:pt idx="2">
                  <c:v>0.6</c:v>
                </c:pt>
                <c:pt idx="3">
                  <c:v>0.55000000000000004</c:v>
                </c:pt>
              </c:numCache>
            </c:numRef>
          </c:val>
          <c:extLst>
            <c:ext xmlns:c16="http://schemas.microsoft.com/office/drawing/2014/chart" uri="{C3380CC4-5D6E-409C-BE32-E72D297353CC}">
              <c16:uniqueId val="{00000000-E53B-4808-B2FF-7A552624B45A}"/>
            </c:ext>
          </c:extLst>
        </c:ser>
        <c:dLbls>
          <c:showLegendKey val="0"/>
          <c:showVal val="0"/>
          <c:showCatName val="0"/>
          <c:showSerName val="0"/>
          <c:showPercent val="0"/>
          <c:showBubbleSize val="0"/>
        </c:dLbls>
        <c:gapWidth val="0"/>
        <c:axId val="-2098440440"/>
        <c:axId val="-2098437432"/>
      </c:barChart>
      <c:catAx>
        <c:axId val="-2098440440"/>
        <c:scaling>
          <c:orientation val="maxMin"/>
        </c:scaling>
        <c:delete val="0"/>
        <c:axPos val="l"/>
        <c:numFmt formatCode="General" sourceLinked="0"/>
        <c:majorTickMark val="none"/>
        <c:minorTickMark val="none"/>
        <c:tickLblPos val="nextTo"/>
        <c:txPr>
          <a:bodyPr/>
          <a:lstStyle/>
          <a:p>
            <a:pPr>
              <a:defRPr sz="900"/>
            </a:pPr>
            <a:endParaRPr lang="fr-FR"/>
          </a:p>
        </c:txPr>
        <c:crossAx val="-2098437432"/>
        <c:crosses val="autoZero"/>
        <c:auto val="1"/>
        <c:lblAlgn val="ctr"/>
        <c:lblOffset val="100"/>
        <c:noMultiLvlLbl val="0"/>
      </c:catAx>
      <c:valAx>
        <c:axId val="-2098437432"/>
        <c:scaling>
          <c:orientation val="minMax"/>
          <c:max val="1"/>
          <c:min val="0"/>
        </c:scaling>
        <c:delete val="1"/>
        <c:axPos val="t"/>
        <c:numFmt formatCode="0%" sourceLinked="1"/>
        <c:majorTickMark val="out"/>
        <c:minorTickMark val="none"/>
        <c:tickLblPos val="nextTo"/>
        <c:crossAx val="-20984404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4608-4147-8F26-0D1177EF16F0}"/>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0.45</c:v>
                </c:pt>
              </c:numCache>
            </c:numRef>
          </c:val>
          <c:extLst>
            <c:ext xmlns:c16="http://schemas.microsoft.com/office/drawing/2014/chart" uri="{C3380CC4-5D6E-409C-BE32-E72D297353CC}">
              <c16:uniqueId val="{00000001-4608-4147-8F26-0D1177EF16F0}"/>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0.12</c:v>
                </c:pt>
              </c:numCache>
            </c:numRef>
          </c:val>
          <c:extLst>
            <c:ext xmlns:c16="http://schemas.microsoft.com/office/drawing/2014/chart" uri="{C3380CC4-5D6E-409C-BE32-E72D297353CC}">
              <c16:uniqueId val="{00000002-4608-4147-8F26-0D1177EF16F0}"/>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4608-4147-8F26-0D1177EF16F0}"/>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0.43</c:v>
                </c:pt>
              </c:numCache>
            </c:numRef>
          </c:val>
          <c:extLst>
            <c:ext xmlns:c16="http://schemas.microsoft.com/office/drawing/2014/chart" uri="{C3380CC4-5D6E-409C-BE32-E72D297353CC}">
              <c16:uniqueId val="{00000004-4608-4147-8F26-0D1177EF16F0}"/>
            </c:ext>
          </c:extLst>
        </c:ser>
        <c:dLbls>
          <c:showLegendKey val="0"/>
          <c:showVal val="1"/>
          <c:showCatName val="0"/>
          <c:showSerName val="0"/>
          <c:showPercent val="0"/>
          <c:showBubbleSize val="0"/>
        </c:dLbls>
        <c:gapWidth val="95"/>
        <c:gapDepth val="0"/>
        <c:shape val="box"/>
        <c:axId val="2133199944"/>
        <c:axId val="2133203000"/>
        <c:axId val="0"/>
      </c:bar3DChart>
      <c:catAx>
        <c:axId val="2133199944"/>
        <c:scaling>
          <c:orientation val="maxMin"/>
        </c:scaling>
        <c:delete val="1"/>
        <c:axPos val="l"/>
        <c:majorTickMark val="out"/>
        <c:minorTickMark val="none"/>
        <c:tickLblPos val="nextTo"/>
        <c:crossAx val="2133203000"/>
        <c:crosses val="autoZero"/>
        <c:auto val="1"/>
        <c:lblAlgn val="ctr"/>
        <c:lblOffset val="100"/>
        <c:noMultiLvlLbl val="0"/>
      </c:catAx>
      <c:valAx>
        <c:axId val="2133203000"/>
        <c:scaling>
          <c:orientation val="minMax"/>
          <c:max val="1"/>
          <c:min val="0"/>
        </c:scaling>
        <c:delete val="1"/>
        <c:axPos val="t"/>
        <c:numFmt formatCode="0%" sourceLinked="1"/>
        <c:majorTickMark val="out"/>
        <c:minorTickMark val="none"/>
        <c:tickLblPos val="nextTo"/>
        <c:crossAx val="21331999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0.52</c:v>
                </c:pt>
                <c:pt idx="1">
                  <c:v>0.5</c:v>
                </c:pt>
                <c:pt idx="2">
                  <c:v>0.32</c:v>
                </c:pt>
                <c:pt idx="3">
                  <c:v>0.23</c:v>
                </c:pt>
              </c:numCache>
            </c:numRef>
          </c:val>
          <c:extLst>
            <c:ext xmlns:c16="http://schemas.microsoft.com/office/drawing/2014/chart" uri="{C3380CC4-5D6E-409C-BE32-E72D297353CC}">
              <c16:uniqueId val="{00000000-0637-4CC0-AD3C-F854D7BF7A1D}"/>
            </c:ext>
          </c:extLst>
        </c:ser>
        <c:dLbls>
          <c:showLegendKey val="0"/>
          <c:showVal val="0"/>
          <c:showCatName val="0"/>
          <c:showSerName val="0"/>
          <c:showPercent val="0"/>
          <c:showBubbleSize val="0"/>
        </c:dLbls>
        <c:gapWidth val="0"/>
        <c:axId val="-2120030680"/>
        <c:axId val="-2120033704"/>
      </c:barChart>
      <c:catAx>
        <c:axId val="-2120030680"/>
        <c:scaling>
          <c:orientation val="maxMin"/>
        </c:scaling>
        <c:delete val="0"/>
        <c:axPos val="l"/>
        <c:numFmt formatCode="General" sourceLinked="0"/>
        <c:majorTickMark val="none"/>
        <c:minorTickMark val="none"/>
        <c:tickLblPos val="nextTo"/>
        <c:txPr>
          <a:bodyPr/>
          <a:lstStyle/>
          <a:p>
            <a:pPr>
              <a:defRPr sz="900"/>
            </a:pPr>
            <a:endParaRPr lang="fr-FR"/>
          </a:p>
        </c:txPr>
        <c:crossAx val="-2120033704"/>
        <c:crosses val="autoZero"/>
        <c:auto val="1"/>
        <c:lblAlgn val="ctr"/>
        <c:lblOffset val="100"/>
        <c:noMultiLvlLbl val="0"/>
      </c:catAx>
      <c:valAx>
        <c:axId val="-2120033704"/>
        <c:scaling>
          <c:orientation val="minMax"/>
          <c:max val="1"/>
          <c:min val="0"/>
        </c:scaling>
        <c:delete val="1"/>
        <c:axPos val="t"/>
        <c:numFmt formatCode="0%" sourceLinked="1"/>
        <c:majorTickMark val="out"/>
        <c:minorTickMark val="none"/>
        <c:tickLblPos val="nextTo"/>
        <c:crossAx val="-212003068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0.56000000000000005</c:v>
                </c:pt>
                <c:pt idx="1">
                  <c:v>0.43</c:v>
                </c:pt>
                <c:pt idx="2">
                  <c:v>0.43</c:v>
                </c:pt>
                <c:pt idx="3">
                  <c:v>0.42</c:v>
                </c:pt>
              </c:numCache>
            </c:numRef>
          </c:val>
          <c:extLst>
            <c:ext xmlns:c16="http://schemas.microsoft.com/office/drawing/2014/chart" uri="{C3380CC4-5D6E-409C-BE32-E72D297353CC}">
              <c16:uniqueId val="{00000000-95ED-4260-8466-5602BADBBB9C}"/>
            </c:ext>
          </c:extLst>
        </c:ser>
        <c:dLbls>
          <c:showLegendKey val="0"/>
          <c:showVal val="0"/>
          <c:showCatName val="0"/>
          <c:showSerName val="0"/>
          <c:showPercent val="0"/>
          <c:showBubbleSize val="0"/>
        </c:dLbls>
        <c:gapWidth val="0"/>
        <c:axId val="-2118577432"/>
        <c:axId val="-2118574424"/>
      </c:barChart>
      <c:catAx>
        <c:axId val="-2118577432"/>
        <c:scaling>
          <c:orientation val="maxMin"/>
        </c:scaling>
        <c:delete val="0"/>
        <c:axPos val="l"/>
        <c:numFmt formatCode="General" sourceLinked="0"/>
        <c:majorTickMark val="none"/>
        <c:minorTickMark val="none"/>
        <c:tickLblPos val="nextTo"/>
        <c:txPr>
          <a:bodyPr/>
          <a:lstStyle/>
          <a:p>
            <a:pPr>
              <a:defRPr sz="900"/>
            </a:pPr>
            <a:endParaRPr lang="fr-FR"/>
          </a:p>
        </c:txPr>
        <c:crossAx val="-2118574424"/>
        <c:crosses val="autoZero"/>
        <c:auto val="1"/>
        <c:lblAlgn val="ctr"/>
        <c:lblOffset val="100"/>
        <c:noMultiLvlLbl val="0"/>
      </c:catAx>
      <c:valAx>
        <c:axId val="-2118574424"/>
        <c:scaling>
          <c:orientation val="minMax"/>
          <c:max val="1"/>
          <c:min val="0"/>
        </c:scaling>
        <c:delete val="1"/>
        <c:axPos val="t"/>
        <c:numFmt formatCode="0%" sourceLinked="1"/>
        <c:majorTickMark val="out"/>
        <c:minorTickMark val="none"/>
        <c:tickLblPos val="nextTo"/>
        <c:crossAx val="-21185774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E8E4-4690-9374-8A93E95DD52C}"/>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0.73</c:v>
                </c:pt>
              </c:numCache>
            </c:numRef>
          </c:val>
          <c:extLst>
            <c:ext xmlns:c16="http://schemas.microsoft.com/office/drawing/2014/chart" uri="{C3380CC4-5D6E-409C-BE32-E72D297353CC}">
              <c16:uniqueId val="{00000001-E8E4-4690-9374-8A93E95DD52C}"/>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0.15</c:v>
                </c:pt>
              </c:numCache>
            </c:numRef>
          </c:val>
          <c:extLst>
            <c:ext xmlns:c16="http://schemas.microsoft.com/office/drawing/2014/chart" uri="{C3380CC4-5D6E-409C-BE32-E72D297353CC}">
              <c16:uniqueId val="{00000002-E8E4-4690-9374-8A93E95DD52C}"/>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E8E4-4690-9374-8A93E95DD52C}"/>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0.12</c:v>
                </c:pt>
              </c:numCache>
            </c:numRef>
          </c:val>
          <c:extLst>
            <c:ext xmlns:c16="http://schemas.microsoft.com/office/drawing/2014/chart" uri="{C3380CC4-5D6E-409C-BE32-E72D297353CC}">
              <c16:uniqueId val="{00000004-E8E4-4690-9374-8A93E95DD52C}"/>
            </c:ext>
          </c:extLst>
        </c:ser>
        <c:dLbls>
          <c:showLegendKey val="0"/>
          <c:showVal val="1"/>
          <c:showCatName val="0"/>
          <c:showSerName val="0"/>
          <c:showPercent val="0"/>
          <c:showBubbleSize val="0"/>
        </c:dLbls>
        <c:gapWidth val="95"/>
        <c:gapDepth val="0"/>
        <c:shape val="box"/>
        <c:axId val="-2120000216"/>
        <c:axId val="-2118781320"/>
        <c:axId val="0"/>
      </c:bar3DChart>
      <c:catAx>
        <c:axId val="-2120000216"/>
        <c:scaling>
          <c:orientation val="maxMin"/>
        </c:scaling>
        <c:delete val="1"/>
        <c:axPos val="l"/>
        <c:majorTickMark val="out"/>
        <c:minorTickMark val="none"/>
        <c:tickLblPos val="nextTo"/>
        <c:crossAx val="-2118781320"/>
        <c:crosses val="autoZero"/>
        <c:auto val="1"/>
        <c:lblAlgn val="ctr"/>
        <c:lblOffset val="100"/>
        <c:noMultiLvlLbl val="0"/>
      </c:catAx>
      <c:valAx>
        <c:axId val="-2118781320"/>
        <c:scaling>
          <c:orientation val="minMax"/>
          <c:max val="1"/>
          <c:min val="0"/>
        </c:scaling>
        <c:delete val="1"/>
        <c:axPos val="t"/>
        <c:numFmt formatCode="0%" sourceLinked="1"/>
        <c:majorTickMark val="out"/>
        <c:minorTickMark val="none"/>
        <c:tickLblPos val="nextTo"/>
        <c:crossAx val="-21200002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0.71</c:v>
                </c:pt>
                <c:pt idx="1">
                  <c:v>0.77</c:v>
                </c:pt>
                <c:pt idx="2">
                  <c:v>0.75</c:v>
                </c:pt>
                <c:pt idx="3">
                  <c:v>0.69</c:v>
                </c:pt>
              </c:numCache>
            </c:numRef>
          </c:val>
          <c:extLst>
            <c:ext xmlns:c16="http://schemas.microsoft.com/office/drawing/2014/chart" uri="{C3380CC4-5D6E-409C-BE32-E72D297353CC}">
              <c16:uniqueId val="{00000000-DCED-430C-86A7-0B487E57D28F}"/>
            </c:ext>
          </c:extLst>
        </c:ser>
        <c:dLbls>
          <c:showLegendKey val="0"/>
          <c:showVal val="0"/>
          <c:showCatName val="0"/>
          <c:showSerName val="0"/>
          <c:showPercent val="0"/>
          <c:showBubbleSize val="0"/>
        </c:dLbls>
        <c:gapWidth val="0"/>
        <c:axId val="2133125560"/>
        <c:axId val="2133128568"/>
      </c:barChart>
      <c:catAx>
        <c:axId val="2133125560"/>
        <c:scaling>
          <c:orientation val="maxMin"/>
        </c:scaling>
        <c:delete val="0"/>
        <c:axPos val="l"/>
        <c:numFmt formatCode="General" sourceLinked="0"/>
        <c:majorTickMark val="none"/>
        <c:minorTickMark val="none"/>
        <c:tickLblPos val="nextTo"/>
        <c:txPr>
          <a:bodyPr/>
          <a:lstStyle/>
          <a:p>
            <a:pPr>
              <a:defRPr sz="900"/>
            </a:pPr>
            <a:endParaRPr lang="fr-FR"/>
          </a:p>
        </c:txPr>
        <c:crossAx val="2133128568"/>
        <c:crosses val="autoZero"/>
        <c:auto val="1"/>
        <c:lblAlgn val="ctr"/>
        <c:lblOffset val="100"/>
        <c:noMultiLvlLbl val="0"/>
      </c:catAx>
      <c:valAx>
        <c:axId val="2133128568"/>
        <c:scaling>
          <c:orientation val="minMax"/>
          <c:max val="1"/>
          <c:min val="0"/>
        </c:scaling>
        <c:delete val="1"/>
        <c:axPos val="t"/>
        <c:numFmt formatCode="0%" sourceLinked="1"/>
        <c:majorTickMark val="out"/>
        <c:minorTickMark val="none"/>
        <c:tickLblPos val="nextTo"/>
        <c:crossAx val="213312556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3">
                <a:lumMod val="50000"/>
              </a:schemeClr>
            </a:solidFill>
            <a:ln w="3175" cmpd="sng">
              <a:solidFill>
                <a:schemeClr val="bg1">
                  <a:lumMod val="50000"/>
                </a:schemeClr>
              </a:solidFill>
            </a:ln>
            <a:effectLst/>
          </c:spPr>
          <c:invertIfNegative val="0"/>
          <c:dPt>
            <c:idx val="0"/>
            <c:invertIfNegative val="0"/>
            <c:bubble3D val="0"/>
            <c:spPr>
              <a:solidFill>
                <a:schemeClr val="accent3">
                  <a:lumMod val="60000"/>
                  <a:lumOff val="40000"/>
                </a:schemeClr>
              </a:solidFill>
              <a:ln w="3175" cmpd="sng">
                <a:solidFill>
                  <a:schemeClr val="bg1">
                    <a:lumMod val="50000"/>
                  </a:schemeClr>
                </a:solidFill>
              </a:ln>
              <a:effectLst/>
            </c:spPr>
            <c:extLst>
              <c:ext xmlns:c16="http://schemas.microsoft.com/office/drawing/2014/chart" uri="{C3380CC4-5D6E-409C-BE32-E72D297353CC}">
                <c16:uniqueId val="{00000001-6266-4160-B6A6-F221952C0695}"/>
              </c:ext>
            </c:extLst>
          </c:dPt>
          <c:dLbls>
            <c:spPr>
              <a:noFill/>
            </c:spPr>
            <c:txPr>
              <a:bodyPr/>
              <a:lstStyle/>
              <a:p>
                <a:pPr>
                  <a:defRPr sz="10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1. Les grandes ONG (MSF, etc.)</c:v>
                </c:pt>
                <c:pt idx="1">
                  <c:v>2. L'enseignant / le système scolaire / les universités </c:v>
                </c:pt>
                <c:pt idx="2">
                  <c:v>3. La sécurité sociale</c:v>
                </c:pt>
                <c:pt idx="3">
                  <c:v>4. Les décideurs politiques européens</c:v>
                </c:pt>
                <c:pt idx="4">
                  <c:v>5. La police</c:v>
                </c:pt>
                <c:pt idx="5">
                  <c:v>6. L'église</c:v>
                </c:pt>
                <c:pt idx="6">
                  <c:v>7. La justice</c:v>
                </c:pt>
                <c:pt idx="7">
                  <c:v>8. La presse / Les journalistes</c:v>
                </c:pt>
                <c:pt idx="8">
                  <c:v>9. L'administration</c:v>
                </c:pt>
                <c:pt idx="9">
                  <c:v>10. Le Parlement</c:v>
                </c:pt>
              </c:strCache>
            </c:strRef>
          </c:cat>
          <c:val>
            <c:numRef>
              <c:f>Feuil1!$B$2:$B$11</c:f>
              <c:numCache>
                <c:formatCode>0%</c:formatCode>
                <c:ptCount val="10"/>
                <c:pt idx="0">
                  <c:v>0.88</c:v>
                </c:pt>
                <c:pt idx="1">
                  <c:v>0.73</c:v>
                </c:pt>
                <c:pt idx="2">
                  <c:v>0.66</c:v>
                </c:pt>
                <c:pt idx="3">
                  <c:v>0.65</c:v>
                </c:pt>
                <c:pt idx="4">
                  <c:v>0.51</c:v>
                </c:pt>
                <c:pt idx="5">
                  <c:v>0.49</c:v>
                </c:pt>
                <c:pt idx="6">
                  <c:v>0.44</c:v>
                </c:pt>
                <c:pt idx="7">
                  <c:v>0.44</c:v>
                </c:pt>
                <c:pt idx="8">
                  <c:v>0.42</c:v>
                </c:pt>
                <c:pt idx="9">
                  <c:v>0.42</c:v>
                </c:pt>
              </c:numCache>
            </c:numRef>
          </c:val>
          <c:extLst>
            <c:ext xmlns:c16="http://schemas.microsoft.com/office/drawing/2014/chart" uri="{C3380CC4-5D6E-409C-BE32-E72D297353CC}">
              <c16:uniqueId val="{00000002-6266-4160-B6A6-F221952C0695}"/>
            </c:ext>
          </c:extLst>
        </c:ser>
        <c:ser>
          <c:idx val="1"/>
          <c:order val="1"/>
          <c:tx>
            <c:strRef>
              <c:f>Feuil1!$C$1</c:f>
              <c:strCache>
                <c:ptCount val="1"/>
                <c:pt idx="0">
                  <c:v>Série 12</c:v>
                </c:pt>
              </c:strCache>
            </c:strRef>
          </c:tx>
          <c:spPr>
            <a:solidFill>
              <a:schemeClr val="accent3">
                <a:lumMod val="60000"/>
                <a:lumOff val="40000"/>
              </a:schemeClr>
            </a:solidFill>
            <a:ln w="3175" cmpd="sng">
              <a:solidFill>
                <a:schemeClr val="bg1">
                  <a:lumMod val="50000"/>
                </a:schemeClr>
              </a:solidFill>
            </a:ln>
            <a:effectLst/>
          </c:spPr>
          <c:invertIfNegative val="0"/>
          <c:dLbls>
            <c:spPr>
              <a:noFill/>
              <a:ln>
                <a:noFill/>
              </a:ln>
              <a:effectLst/>
            </c:spPr>
            <c:txPr>
              <a:bodyPr/>
              <a:lstStyle/>
              <a:p>
                <a:pPr>
                  <a:defRPr sz="1000">
                    <a:solidFill>
                      <a:schemeClr val="tx1">
                        <a:lumMod val="50000"/>
                        <a:lumOff val="50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Feuil1!$A$2:$A$11</c:f>
              <c:strCache>
                <c:ptCount val="10"/>
                <c:pt idx="0">
                  <c:v>1. Les grandes ONG (MSF, etc.)</c:v>
                </c:pt>
                <c:pt idx="1">
                  <c:v>2. L'enseignant / le système scolaire / les universités </c:v>
                </c:pt>
                <c:pt idx="2">
                  <c:v>3. La sécurité sociale</c:v>
                </c:pt>
                <c:pt idx="3">
                  <c:v>4. Les décideurs politiques européens</c:v>
                </c:pt>
                <c:pt idx="4">
                  <c:v>5. La police</c:v>
                </c:pt>
                <c:pt idx="5">
                  <c:v>6. L'église</c:v>
                </c:pt>
                <c:pt idx="6">
                  <c:v>7. La justice</c:v>
                </c:pt>
                <c:pt idx="7">
                  <c:v>8. La presse / Les journalistes</c:v>
                </c:pt>
                <c:pt idx="8">
                  <c:v>9. L'administration</c:v>
                </c:pt>
                <c:pt idx="9">
                  <c:v>10. Le Parlement</c:v>
                </c:pt>
              </c:strCache>
            </c:strRef>
          </c:cat>
          <c:val>
            <c:numRef>
              <c:f>Feuil1!$C$2:$C$11</c:f>
              <c:numCache>
                <c:formatCode>0%</c:formatCode>
                <c:ptCount val="10"/>
                <c:pt idx="1">
                  <c:v>0.6</c:v>
                </c:pt>
                <c:pt idx="2">
                  <c:v>0.6</c:v>
                </c:pt>
                <c:pt idx="3">
                  <c:v>0.47</c:v>
                </c:pt>
                <c:pt idx="4">
                  <c:v>0.39</c:v>
                </c:pt>
                <c:pt idx="5">
                  <c:v>0.36</c:v>
                </c:pt>
                <c:pt idx="6">
                  <c:v>0.21</c:v>
                </c:pt>
                <c:pt idx="7">
                  <c:v>0.42</c:v>
                </c:pt>
                <c:pt idx="8">
                  <c:v>0.34</c:v>
                </c:pt>
                <c:pt idx="9">
                  <c:v>0.26</c:v>
                </c:pt>
              </c:numCache>
            </c:numRef>
          </c:val>
          <c:extLst>
            <c:ext xmlns:c16="http://schemas.microsoft.com/office/drawing/2014/chart" uri="{C3380CC4-5D6E-409C-BE32-E72D297353CC}">
              <c16:uniqueId val="{00000003-6266-4160-B6A6-F221952C0695}"/>
            </c:ext>
          </c:extLst>
        </c:ser>
        <c:dLbls>
          <c:showLegendKey val="0"/>
          <c:showVal val="0"/>
          <c:showCatName val="0"/>
          <c:showSerName val="0"/>
          <c:showPercent val="0"/>
          <c:showBubbleSize val="0"/>
        </c:dLbls>
        <c:gapWidth val="40"/>
        <c:axId val="-2098612232"/>
        <c:axId val="-2098609320"/>
      </c:barChart>
      <c:catAx>
        <c:axId val="-2098612232"/>
        <c:scaling>
          <c:orientation val="maxMin"/>
        </c:scaling>
        <c:delete val="1"/>
        <c:axPos val="l"/>
        <c:numFmt formatCode="General" sourceLinked="1"/>
        <c:majorTickMark val="out"/>
        <c:minorTickMark val="none"/>
        <c:tickLblPos val="nextTo"/>
        <c:crossAx val="-2098609320"/>
        <c:crosses val="autoZero"/>
        <c:auto val="1"/>
        <c:lblAlgn val="ctr"/>
        <c:lblOffset val="100"/>
        <c:noMultiLvlLbl val="0"/>
      </c:catAx>
      <c:valAx>
        <c:axId val="-2098609320"/>
        <c:scaling>
          <c:orientation val="minMax"/>
          <c:max val="1"/>
          <c:min val="0"/>
        </c:scaling>
        <c:delete val="1"/>
        <c:axPos val="t"/>
        <c:numFmt formatCode="0%" sourceLinked="1"/>
        <c:majorTickMark val="out"/>
        <c:minorTickMark val="none"/>
        <c:tickLblPos val="nextTo"/>
        <c:crossAx val="-20986122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Feuil1!$B$1</c:f>
              <c:strCache>
                <c:ptCount val="1"/>
                <c:pt idx="0">
                  <c:v>Série 1</c:v>
                </c:pt>
              </c:strCache>
            </c:strRef>
          </c:tx>
          <c:spPr>
            <a:solidFill>
              <a:schemeClr val="accent3">
                <a:lumMod val="50000"/>
              </a:schemeClr>
            </a:solidFill>
            <a:ln w="3175" cmpd="sng">
              <a:solidFill>
                <a:schemeClr val="bg1">
                  <a:lumMod val="50000"/>
                </a:schemeClr>
              </a:solidFill>
            </a:ln>
            <a:effectLst/>
          </c:spPr>
          <c:invertIfNegative val="0"/>
          <c:dLbls>
            <c:spPr>
              <a:noFill/>
            </c:spPr>
            <c:txPr>
              <a:bodyPr/>
              <a:lstStyle/>
              <a:p>
                <a:pPr>
                  <a:defRPr sz="9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Feuil1!$A$2:$A$26</c:f>
              <c:strCache>
                <c:ptCount val="25"/>
                <c:pt idx="0">
                  <c:v>1. Les ONGs/ associations de la société civile (de quartiers, sportives, culturelles,</c:v>
                </c:pt>
                <c:pt idx="1">
                  <c:v>2. Moi-même et les gens de mon niveau</c:v>
                </c:pt>
                <c:pt idx="2">
                  <c:v>4. L’enseignement / le système scolaire / les universités</c:v>
                </c:pt>
                <c:pt idx="3">
                  <c:v>5. La science / Les chercheurs</c:v>
                </c:pt>
                <c:pt idx="4">
                  <c:v>3. La Sécurité sociale </c:v>
                </c:pt>
                <c:pt idx="5">
                  <c:v>6. Mes ami(e)s </c:v>
                </c:pt>
                <c:pt idx="6">
                  <c:v>8. Les mutualités</c:v>
                </c:pt>
                <c:pt idx="7">
                  <c:v>9. Les PME</c:v>
                </c:pt>
                <c:pt idx="8">
                  <c:v>10. Votre employeur</c:v>
                </c:pt>
                <c:pt idx="9">
                  <c:v>12. Les syndicats de travailleurs</c:v>
                </c:pt>
                <c:pt idx="10">
                  <c:v>13. La presse / les journalistes</c:v>
                </c:pt>
                <c:pt idx="11">
                  <c:v>22. La police</c:v>
                </c:pt>
                <c:pt idx="12">
                  <c:v>11. Le pouvoir de ma commune</c:v>
                </c:pt>
                <c:pt idx="13">
                  <c:v>14. La justice </c:v>
                </c:pt>
                <c:pt idx="14">
                  <c:v>18. Les institutions religieuses (l'Eglise, les représentations des diverses cultes)</c:v>
                </c:pt>
                <c:pt idx="15">
                  <c:v>15. Les organisations patronales</c:v>
                </c:pt>
                <c:pt idx="16">
                  <c:v>20. Les gouvernement belge</c:v>
                </c:pt>
                <c:pt idx="17">
                  <c:v>16. Le gouvernement de ma Région</c:v>
                </c:pt>
                <c:pt idx="18">
                  <c:v>17. Les grandes entreprises</c:v>
                </c:pt>
                <c:pt idx="19">
                  <c:v>19. Les pouvoirs publics en général</c:v>
                </c:pt>
                <c:pt idx="20">
                  <c:v>21. Les députés / le Parlement</c:v>
                </c:pt>
                <c:pt idx="21">
                  <c:v>23. Les responsables politiques en général</c:v>
                </c:pt>
                <c:pt idx="22">
                  <c:v>24. Les banques et les organismes financiers</c:v>
                </c:pt>
                <c:pt idx="23">
                  <c:v>25. Les décideurs politiques européens</c:v>
                </c:pt>
                <c:pt idx="24">
                  <c:v>26. Les partis politiques</c:v>
                </c:pt>
              </c:strCache>
            </c:strRef>
          </c:cat>
          <c:val>
            <c:numRef>
              <c:f>Feuil1!$B$2:$B$26</c:f>
              <c:numCache>
                <c:formatCode>0%</c:formatCode>
                <c:ptCount val="25"/>
                <c:pt idx="0">
                  <c:v>0.51</c:v>
                </c:pt>
                <c:pt idx="1">
                  <c:v>0.5</c:v>
                </c:pt>
                <c:pt idx="2">
                  <c:v>0.45</c:v>
                </c:pt>
                <c:pt idx="3">
                  <c:v>0.45</c:v>
                </c:pt>
                <c:pt idx="4">
                  <c:v>0.4</c:v>
                </c:pt>
                <c:pt idx="5">
                  <c:v>0.4</c:v>
                </c:pt>
                <c:pt idx="6">
                  <c:v>0.34</c:v>
                </c:pt>
                <c:pt idx="7">
                  <c:v>0.32</c:v>
                </c:pt>
                <c:pt idx="8">
                  <c:v>0.27</c:v>
                </c:pt>
                <c:pt idx="9">
                  <c:v>0.22</c:v>
                </c:pt>
                <c:pt idx="10">
                  <c:v>0.21</c:v>
                </c:pt>
                <c:pt idx="11">
                  <c:v>0.21</c:v>
                </c:pt>
                <c:pt idx="12">
                  <c:v>0.2</c:v>
                </c:pt>
                <c:pt idx="13">
                  <c:v>0.2</c:v>
                </c:pt>
                <c:pt idx="14">
                  <c:v>0.17</c:v>
                </c:pt>
                <c:pt idx="15">
                  <c:v>0.16</c:v>
                </c:pt>
                <c:pt idx="16">
                  <c:v>0.15</c:v>
                </c:pt>
                <c:pt idx="17">
                  <c:v>0.14000000000000001</c:v>
                </c:pt>
                <c:pt idx="18">
                  <c:v>0.13</c:v>
                </c:pt>
                <c:pt idx="19">
                  <c:v>0.13</c:v>
                </c:pt>
                <c:pt idx="20">
                  <c:v>0.12</c:v>
                </c:pt>
                <c:pt idx="21">
                  <c:v>0.11</c:v>
                </c:pt>
                <c:pt idx="22">
                  <c:v>0.1</c:v>
                </c:pt>
                <c:pt idx="23">
                  <c:v>0.09</c:v>
                </c:pt>
                <c:pt idx="24">
                  <c:v>0.09</c:v>
                </c:pt>
              </c:numCache>
            </c:numRef>
          </c:val>
          <c:extLst>
            <c:ext xmlns:c16="http://schemas.microsoft.com/office/drawing/2014/chart" uri="{C3380CC4-5D6E-409C-BE32-E72D297353CC}">
              <c16:uniqueId val="{00000000-D2AB-4612-B2B4-A04953A67047}"/>
            </c:ext>
          </c:extLst>
        </c:ser>
        <c:dLbls>
          <c:showLegendKey val="0"/>
          <c:showVal val="0"/>
          <c:showCatName val="0"/>
          <c:showSerName val="0"/>
          <c:showPercent val="0"/>
          <c:showBubbleSize val="0"/>
        </c:dLbls>
        <c:gapWidth val="0"/>
        <c:axId val="-2098940136"/>
        <c:axId val="-2098937096"/>
      </c:barChart>
      <c:catAx>
        <c:axId val="-2098940136"/>
        <c:scaling>
          <c:orientation val="maxMin"/>
        </c:scaling>
        <c:delete val="1"/>
        <c:axPos val="l"/>
        <c:numFmt formatCode="General" sourceLinked="1"/>
        <c:majorTickMark val="out"/>
        <c:minorTickMark val="none"/>
        <c:tickLblPos val="nextTo"/>
        <c:crossAx val="-2098937096"/>
        <c:crosses val="autoZero"/>
        <c:auto val="1"/>
        <c:lblAlgn val="ctr"/>
        <c:lblOffset val="100"/>
        <c:noMultiLvlLbl val="0"/>
      </c:catAx>
      <c:valAx>
        <c:axId val="-2098937096"/>
        <c:scaling>
          <c:orientation val="minMax"/>
          <c:max val="1"/>
          <c:min val="0"/>
        </c:scaling>
        <c:delete val="1"/>
        <c:axPos val="t"/>
        <c:numFmt formatCode="0%" sourceLinked="1"/>
        <c:majorTickMark val="out"/>
        <c:minorTickMark val="none"/>
        <c:tickLblPos val="nextTo"/>
        <c:crossAx val="-209894013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3">
                <a:lumMod val="50000"/>
              </a:schemeClr>
            </a:solidFill>
          </c:spPr>
          <c:invertIfNegative val="0"/>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1-D7E6-4F46-AFAE-52DB4956B8EE}"/>
              </c:ext>
            </c:extLst>
          </c:dPt>
          <c:dPt>
            <c:idx val="2"/>
            <c:invertIfNegative val="0"/>
            <c:bubble3D val="0"/>
            <c:spPr>
              <a:solidFill>
                <a:schemeClr val="accent2"/>
              </a:solidFill>
            </c:spPr>
            <c:extLst>
              <c:ext xmlns:c16="http://schemas.microsoft.com/office/drawing/2014/chart" uri="{C3380CC4-5D6E-409C-BE32-E72D297353CC}">
                <c16:uniqueId val="{00000003-D7E6-4F46-AFAE-52DB4956B8EE}"/>
              </c:ext>
            </c:extLst>
          </c:dPt>
          <c:dPt>
            <c:idx val="3"/>
            <c:invertIfNegative val="0"/>
            <c:bubble3D val="0"/>
            <c:spPr>
              <a:solidFill>
                <a:schemeClr val="bg1">
                  <a:lumMod val="85000"/>
                </a:schemeClr>
              </a:solidFill>
            </c:spPr>
            <c:extLst>
              <c:ext xmlns:c16="http://schemas.microsoft.com/office/drawing/2014/chart" uri="{C3380CC4-5D6E-409C-BE32-E72D297353CC}">
                <c16:uniqueId val="{00000005-D7E6-4F46-AFAE-52DB4956B8EE}"/>
              </c:ext>
            </c:extLst>
          </c:dPt>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Feuil1!$B$2:$B$5</c:f>
              <c:numCache>
                <c:formatCode>0%</c:formatCode>
                <c:ptCount val="4"/>
                <c:pt idx="0">
                  <c:v>0.15</c:v>
                </c:pt>
                <c:pt idx="1">
                  <c:v>0.24</c:v>
                </c:pt>
                <c:pt idx="2">
                  <c:v>0.41</c:v>
                </c:pt>
                <c:pt idx="3">
                  <c:v>0.2</c:v>
                </c:pt>
              </c:numCache>
            </c:numRef>
          </c:val>
          <c:extLst>
            <c:ext xmlns:c16="http://schemas.microsoft.com/office/drawing/2014/chart" uri="{C3380CC4-5D6E-409C-BE32-E72D297353CC}">
              <c16:uniqueId val="{00000006-D7E6-4F46-AFAE-52DB4956B8EE}"/>
            </c:ext>
          </c:extLst>
        </c:ser>
        <c:dLbls>
          <c:showLegendKey val="0"/>
          <c:showVal val="0"/>
          <c:showCatName val="0"/>
          <c:showSerName val="0"/>
          <c:showPercent val="0"/>
          <c:showBubbleSize val="0"/>
        </c:dLbls>
        <c:gapWidth val="100"/>
        <c:axId val="-2100125080"/>
        <c:axId val="-2100122104"/>
      </c:barChart>
      <c:catAx>
        <c:axId val="-2100125080"/>
        <c:scaling>
          <c:orientation val="maxMin"/>
        </c:scaling>
        <c:delete val="1"/>
        <c:axPos val="l"/>
        <c:numFmt formatCode="General" sourceLinked="0"/>
        <c:majorTickMark val="out"/>
        <c:minorTickMark val="none"/>
        <c:tickLblPos val="nextTo"/>
        <c:crossAx val="-2100122104"/>
        <c:crosses val="autoZero"/>
        <c:auto val="1"/>
        <c:lblAlgn val="ctr"/>
        <c:lblOffset val="100"/>
        <c:noMultiLvlLbl val="0"/>
      </c:catAx>
      <c:valAx>
        <c:axId val="-2100122104"/>
        <c:scaling>
          <c:orientation val="minMax"/>
          <c:max val="1"/>
          <c:min val="0"/>
        </c:scaling>
        <c:delete val="1"/>
        <c:axPos val="t"/>
        <c:numFmt formatCode="0%" sourceLinked="1"/>
        <c:majorTickMark val="out"/>
        <c:minorTickMark val="none"/>
        <c:tickLblPos val="nextTo"/>
        <c:crossAx val="-21001250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0.78</c:v>
                </c:pt>
                <c:pt idx="1">
                  <c:v>0.81</c:v>
                </c:pt>
                <c:pt idx="2">
                  <c:v>0.89</c:v>
                </c:pt>
                <c:pt idx="3">
                  <c:v>0.77</c:v>
                </c:pt>
              </c:numCache>
            </c:numRef>
          </c:val>
          <c:extLst>
            <c:ext xmlns:c16="http://schemas.microsoft.com/office/drawing/2014/chart" uri="{C3380CC4-5D6E-409C-BE32-E72D297353CC}">
              <c16:uniqueId val="{00000000-FF6A-48EA-95B9-8EC53EFCB96E}"/>
            </c:ext>
          </c:extLst>
        </c:ser>
        <c:dLbls>
          <c:showLegendKey val="0"/>
          <c:showVal val="0"/>
          <c:showCatName val="0"/>
          <c:showSerName val="0"/>
          <c:showPercent val="0"/>
          <c:showBubbleSize val="0"/>
        </c:dLbls>
        <c:gapWidth val="0"/>
        <c:axId val="-2097781928"/>
        <c:axId val="-2097778920"/>
      </c:barChart>
      <c:catAx>
        <c:axId val="-2097781928"/>
        <c:scaling>
          <c:orientation val="maxMin"/>
        </c:scaling>
        <c:delete val="0"/>
        <c:axPos val="l"/>
        <c:numFmt formatCode="General" sourceLinked="0"/>
        <c:majorTickMark val="none"/>
        <c:minorTickMark val="none"/>
        <c:tickLblPos val="nextTo"/>
        <c:txPr>
          <a:bodyPr/>
          <a:lstStyle/>
          <a:p>
            <a:pPr>
              <a:defRPr sz="900"/>
            </a:pPr>
            <a:endParaRPr lang="fr-FR"/>
          </a:p>
        </c:txPr>
        <c:crossAx val="-2097778920"/>
        <c:crosses val="autoZero"/>
        <c:auto val="1"/>
        <c:lblAlgn val="ctr"/>
        <c:lblOffset val="100"/>
        <c:noMultiLvlLbl val="0"/>
      </c:catAx>
      <c:valAx>
        <c:axId val="-2097778920"/>
        <c:scaling>
          <c:orientation val="minMax"/>
          <c:max val="1"/>
          <c:min val="0"/>
        </c:scaling>
        <c:delete val="1"/>
        <c:axPos val="t"/>
        <c:numFmt formatCode="0%" sourceLinked="1"/>
        <c:majorTickMark val="out"/>
        <c:minorTickMark val="none"/>
        <c:tickLblPos val="nextTo"/>
        <c:crossAx val="-209778192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Feuil1!$B$1</c:f>
              <c:strCache>
                <c:ptCount val="1"/>
                <c:pt idx="0">
                  <c:v>Série 1</c:v>
                </c:pt>
              </c:strCache>
            </c:strRef>
          </c:tx>
          <c:spPr>
            <a:solidFill>
              <a:schemeClr val="accent3">
                <a:lumMod val="50000"/>
              </a:schemeClr>
            </a:solidFill>
          </c:spPr>
          <c:invertIfNegative val="0"/>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1-6204-4BD3-B454-A5E697B771F7}"/>
              </c:ext>
            </c:extLst>
          </c:dPt>
          <c:dPt>
            <c:idx val="2"/>
            <c:invertIfNegative val="0"/>
            <c:bubble3D val="0"/>
            <c:spPr>
              <a:solidFill>
                <a:schemeClr val="accent2"/>
              </a:solidFill>
            </c:spPr>
            <c:extLst>
              <c:ext xmlns:c16="http://schemas.microsoft.com/office/drawing/2014/chart" uri="{C3380CC4-5D6E-409C-BE32-E72D297353CC}">
                <c16:uniqueId val="{00000003-6204-4BD3-B454-A5E697B771F7}"/>
              </c:ext>
            </c:extLst>
          </c:dPt>
          <c:dPt>
            <c:idx val="3"/>
            <c:invertIfNegative val="0"/>
            <c:bubble3D val="0"/>
            <c:spPr>
              <a:solidFill>
                <a:schemeClr val="bg1">
                  <a:lumMod val="85000"/>
                </a:schemeClr>
              </a:solidFill>
            </c:spPr>
            <c:extLst>
              <c:ext xmlns:c16="http://schemas.microsoft.com/office/drawing/2014/chart" uri="{C3380CC4-5D6E-409C-BE32-E72D297353CC}">
                <c16:uniqueId val="{00000005-6204-4BD3-B454-A5E697B771F7}"/>
              </c:ext>
            </c:extLst>
          </c:dPt>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Feuil1!$B$2:$B$5</c:f>
              <c:numCache>
                <c:formatCode>0%</c:formatCode>
                <c:ptCount val="4"/>
                <c:pt idx="0">
                  <c:v>0.15</c:v>
                </c:pt>
                <c:pt idx="1">
                  <c:v>0.15</c:v>
                </c:pt>
                <c:pt idx="2">
                  <c:v>0.42</c:v>
                </c:pt>
                <c:pt idx="3">
                  <c:v>0.28000000000000003</c:v>
                </c:pt>
              </c:numCache>
            </c:numRef>
          </c:val>
          <c:extLst>
            <c:ext xmlns:c16="http://schemas.microsoft.com/office/drawing/2014/chart" uri="{C3380CC4-5D6E-409C-BE32-E72D297353CC}">
              <c16:uniqueId val="{00000006-6204-4BD3-B454-A5E697B771F7}"/>
            </c:ext>
          </c:extLst>
        </c:ser>
        <c:dLbls>
          <c:showLegendKey val="0"/>
          <c:showVal val="0"/>
          <c:showCatName val="0"/>
          <c:showSerName val="0"/>
          <c:showPercent val="0"/>
          <c:showBubbleSize val="0"/>
        </c:dLbls>
        <c:gapWidth val="100"/>
        <c:axId val="-2101921144"/>
        <c:axId val="-2101918152"/>
      </c:barChart>
      <c:catAx>
        <c:axId val="-2101921144"/>
        <c:scaling>
          <c:orientation val="maxMin"/>
        </c:scaling>
        <c:delete val="1"/>
        <c:axPos val="l"/>
        <c:numFmt formatCode="General" sourceLinked="0"/>
        <c:majorTickMark val="out"/>
        <c:minorTickMark val="none"/>
        <c:tickLblPos val="nextTo"/>
        <c:crossAx val="-2101918152"/>
        <c:crosses val="autoZero"/>
        <c:auto val="1"/>
        <c:lblAlgn val="ctr"/>
        <c:lblOffset val="100"/>
        <c:noMultiLvlLbl val="0"/>
      </c:catAx>
      <c:valAx>
        <c:axId val="-2101918152"/>
        <c:scaling>
          <c:orientation val="minMax"/>
          <c:max val="1"/>
          <c:min val="0"/>
        </c:scaling>
        <c:delete val="1"/>
        <c:axPos val="t"/>
        <c:numFmt formatCode="0%" sourceLinked="1"/>
        <c:majorTickMark val="out"/>
        <c:minorTickMark val="none"/>
        <c:tickLblPos val="nextTo"/>
        <c:crossAx val="-21019211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Feuil1!$B$1</c:f>
              <c:strCache>
                <c:ptCount val="1"/>
                <c:pt idx="0">
                  <c:v>Série 1</c:v>
                </c:pt>
              </c:strCache>
            </c:strRef>
          </c:tx>
          <c:spPr>
            <a:solidFill>
              <a:schemeClr val="accent3">
                <a:lumMod val="50000"/>
              </a:schemeClr>
            </a:solidFill>
          </c:spPr>
          <c:invertIfNegative val="0"/>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1-E7C2-4DCE-A958-956BC1C103FB}"/>
              </c:ext>
            </c:extLst>
          </c:dPt>
          <c:dPt>
            <c:idx val="2"/>
            <c:invertIfNegative val="0"/>
            <c:bubble3D val="0"/>
            <c:spPr>
              <a:solidFill>
                <a:schemeClr val="accent1">
                  <a:lumMod val="50000"/>
                </a:schemeClr>
              </a:solidFill>
            </c:spPr>
            <c:extLst>
              <c:ext xmlns:c16="http://schemas.microsoft.com/office/drawing/2014/chart" uri="{C3380CC4-5D6E-409C-BE32-E72D297353CC}">
                <c16:uniqueId val="{00000003-E7C2-4DCE-A958-956BC1C103FB}"/>
              </c:ext>
            </c:extLst>
          </c:dPt>
          <c:dPt>
            <c:idx val="3"/>
            <c:invertIfNegative val="0"/>
            <c:bubble3D val="0"/>
            <c:spPr>
              <a:solidFill>
                <a:schemeClr val="bg1">
                  <a:lumMod val="85000"/>
                </a:schemeClr>
              </a:solidFill>
            </c:spPr>
            <c:extLst>
              <c:ext xmlns:c16="http://schemas.microsoft.com/office/drawing/2014/chart" uri="{C3380CC4-5D6E-409C-BE32-E72D297353CC}">
                <c16:uniqueId val="{00000005-E7C2-4DCE-A958-956BC1C103FB}"/>
              </c:ext>
            </c:extLst>
          </c:dPt>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Feuil1!$B$2:$B$5</c:f>
              <c:numCache>
                <c:formatCode>0%</c:formatCode>
                <c:ptCount val="4"/>
                <c:pt idx="0">
                  <c:v>0.15</c:v>
                </c:pt>
                <c:pt idx="1">
                  <c:v>0.24</c:v>
                </c:pt>
                <c:pt idx="2">
                  <c:v>0.41</c:v>
                </c:pt>
                <c:pt idx="3">
                  <c:v>0.2</c:v>
                </c:pt>
              </c:numCache>
            </c:numRef>
          </c:val>
          <c:extLst>
            <c:ext xmlns:c16="http://schemas.microsoft.com/office/drawing/2014/chart" uri="{C3380CC4-5D6E-409C-BE32-E72D297353CC}">
              <c16:uniqueId val="{00000006-E7C2-4DCE-A958-956BC1C103FB}"/>
            </c:ext>
          </c:extLst>
        </c:ser>
        <c:dLbls>
          <c:showLegendKey val="0"/>
          <c:showVal val="0"/>
          <c:showCatName val="0"/>
          <c:showSerName val="0"/>
          <c:showPercent val="0"/>
          <c:showBubbleSize val="0"/>
        </c:dLbls>
        <c:gapWidth val="100"/>
        <c:axId val="-2099344216"/>
        <c:axId val="-2099341240"/>
      </c:barChart>
      <c:catAx>
        <c:axId val="-2099344216"/>
        <c:scaling>
          <c:orientation val="maxMin"/>
        </c:scaling>
        <c:delete val="1"/>
        <c:axPos val="l"/>
        <c:numFmt formatCode="General" sourceLinked="0"/>
        <c:majorTickMark val="out"/>
        <c:minorTickMark val="none"/>
        <c:tickLblPos val="nextTo"/>
        <c:crossAx val="-2099341240"/>
        <c:crosses val="autoZero"/>
        <c:auto val="1"/>
        <c:lblAlgn val="ctr"/>
        <c:lblOffset val="100"/>
        <c:noMultiLvlLbl val="0"/>
      </c:catAx>
      <c:valAx>
        <c:axId val="-2099341240"/>
        <c:scaling>
          <c:orientation val="minMax"/>
          <c:max val="0.6"/>
          <c:min val="0"/>
        </c:scaling>
        <c:delete val="1"/>
        <c:axPos val="t"/>
        <c:numFmt formatCode="0%" sourceLinked="1"/>
        <c:majorTickMark val="out"/>
        <c:minorTickMark val="none"/>
        <c:tickLblPos val="nextTo"/>
        <c:crossAx val="-20993442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Feuil1!$B$1</c:f>
              <c:strCache>
                <c:ptCount val="1"/>
                <c:pt idx="0">
                  <c:v>Série 1</c:v>
                </c:pt>
              </c:strCache>
            </c:strRef>
          </c:tx>
          <c:spPr>
            <a:solidFill>
              <a:srgbClr val="53732D">
                <a:lumMod val="50000"/>
              </a:srgbClr>
            </a:solidFill>
          </c:spPr>
          <c:invertIfNegative val="0"/>
          <c:dPt>
            <c:idx val="1"/>
            <c:invertIfNegative val="0"/>
            <c:bubble3D val="0"/>
            <c:extLst>
              <c:ext xmlns:c16="http://schemas.microsoft.com/office/drawing/2014/chart" uri="{C3380CC4-5D6E-409C-BE32-E72D297353CC}">
                <c16:uniqueId val="{00000000-A4C7-40A4-904C-15C4DE4C966F}"/>
              </c:ext>
            </c:extLst>
          </c:dPt>
          <c:dPt>
            <c:idx val="2"/>
            <c:invertIfNegative val="0"/>
            <c:bubble3D val="0"/>
            <c:extLst>
              <c:ext xmlns:c16="http://schemas.microsoft.com/office/drawing/2014/chart" uri="{C3380CC4-5D6E-409C-BE32-E72D297353CC}">
                <c16:uniqueId val="{00000001-A4C7-40A4-904C-15C4DE4C966F}"/>
              </c:ext>
            </c:extLst>
          </c:dPt>
          <c:dPt>
            <c:idx val="3"/>
            <c:invertIfNegative val="0"/>
            <c:bubble3D val="0"/>
            <c:extLst>
              <c:ext xmlns:c16="http://schemas.microsoft.com/office/drawing/2014/chart" uri="{C3380CC4-5D6E-409C-BE32-E72D297353CC}">
                <c16:uniqueId val="{00000002-A4C7-40A4-904C-15C4DE4C966F}"/>
              </c:ext>
            </c:extLst>
          </c:dPt>
          <c:dLbls>
            <c:dLbl>
              <c:idx val="2"/>
              <c:layout>
                <c:manualLayout>
                  <c:x val="-6.0245993404249697E-3"/>
                  <c:y val="1.436205206583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C7-40A4-904C-15C4DE4C966F}"/>
                </c:ext>
              </c:extLst>
            </c:dLbl>
            <c:spPr>
              <a:solidFill>
                <a:srgbClr val="53732D">
                  <a:lumMod val="50000"/>
                </a:srgbClr>
              </a:solidFill>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Feuil1!$B$2:$B$5</c:f>
              <c:numCache>
                <c:formatCode>0%</c:formatCode>
                <c:ptCount val="4"/>
                <c:pt idx="0">
                  <c:v>7.0000000000000007E-2</c:v>
                </c:pt>
                <c:pt idx="1">
                  <c:v>0.04</c:v>
                </c:pt>
                <c:pt idx="2">
                  <c:v>0.02</c:v>
                </c:pt>
              </c:numCache>
            </c:numRef>
          </c:val>
          <c:extLst>
            <c:ext xmlns:c16="http://schemas.microsoft.com/office/drawing/2014/chart" uri="{C3380CC4-5D6E-409C-BE32-E72D297353CC}">
              <c16:uniqueId val="{00000003-A4C7-40A4-904C-15C4DE4C966F}"/>
            </c:ext>
          </c:extLst>
        </c:ser>
        <c:ser>
          <c:idx val="1"/>
          <c:order val="1"/>
          <c:tx>
            <c:strRef>
              <c:f>Feuil1!$C$1</c:f>
              <c:strCache>
                <c:ptCount val="1"/>
                <c:pt idx="0">
                  <c:v>Série 2</c:v>
                </c:pt>
              </c:strCache>
            </c:strRef>
          </c:tx>
          <c:spPr>
            <a:solidFill>
              <a:srgbClr val="53732D">
                <a:lumMod val="20000"/>
                <a:lumOff val="80000"/>
              </a:srgbClr>
            </a:solidFill>
          </c:spPr>
          <c:invertIfNegative val="0"/>
          <c:dLbls>
            <c:dLbl>
              <c:idx val="2"/>
              <c:layout>
                <c:manualLayout>
                  <c:x val="1.20491986808499E-2"/>
                  <c:y val="-4.3086156197493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C7-40A4-904C-15C4DE4C966F}"/>
                </c:ext>
              </c:extLst>
            </c:dLbl>
            <c:spPr>
              <a:solidFill>
                <a:srgbClr val="53732D">
                  <a:lumMod val="20000"/>
                  <a:lumOff val="80000"/>
                </a:srgbClr>
              </a:solidFill>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Feuil1!$C$2:$C$5</c:f>
              <c:numCache>
                <c:formatCode>0%</c:formatCode>
                <c:ptCount val="4"/>
                <c:pt idx="0">
                  <c:v>0.03</c:v>
                </c:pt>
                <c:pt idx="1">
                  <c:v>0.11</c:v>
                </c:pt>
                <c:pt idx="2">
                  <c:v>0.02</c:v>
                </c:pt>
              </c:numCache>
            </c:numRef>
          </c:val>
          <c:extLst>
            <c:ext xmlns:c16="http://schemas.microsoft.com/office/drawing/2014/chart" uri="{C3380CC4-5D6E-409C-BE32-E72D297353CC}">
              <c16:uniqueId val="{00000005-A4C7-40A4-904C-15C4DE4C966F}"/>
            </c:ext>
          </c:extLst>
        </c:ser>
        <c:ser>
          <c:idx val="2"/>
          <c:order val="2"/>
          <c:tx>
            <c:strRef>
              <c:f>Feuil1!$D$1</c:f>
              <c:strCache>
                <c:ptCount val="1"/>
                <c:pt idx="0">
                  <c:v>Série 3</c:v>
                </c:pt>
              </c:strCache>
            </c:strRef>
          </c:tx>
          <c:spPr>
            <a:solidFill>
              <a:srgbClr val="993232">
                <a:lumMod val="50000"/>
              </a:srgbClr>
            </a:solidFill>
          </c:spPr>
          <c:invertIfNegative val="0"/>
          <c:dLbls>
            <c:dLbl>
              <c:idx val="0"/>
              <c:layout>
                <c:manualLayout>
                  <c:x val="2.7110697031912399E-2"/>
                  <c:y val="1.6456327887194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C7-40A4-904C-15C4DE4C966F}"/>
                </c:ext>
              </c:extLst>
            </c:dLbl>
            <c:spPr>
              <a:solidFill>
                <a:srgbClr val="4B1818"/>
              </a:solid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Feuil1!$D$2:$D$5</c:f>
              <c:numCache>
                <c:formatCode>0%</c:formatCode>
                <c:ptCount val="4"/>
                <c:pt idx="0">
                  <c:v>0.02</c:v>
                </c:pt>
                <c:pt idx="1">
                  <c:v>0.08</c:v>
                </c:pt>
                <c:pt idx="2">
                  <c:v>0.33</c:v>
                </c:pt>
              </c:numCache>
            </c:numRef>
          </c:val>
          <c:extLst>
            <c:ext xmlns:c16="http://schemas.microsoft.com/office/drawing/2014/chart" uri="{C3380CC4-5D6E-409C-BE32-E72D297353CC}">
              <c16:uniqueId val="{00000007-A4C7-40A4-904C-15C4DE4C966F}"/>
            </c:ext>
          </c:extLst>
        </c:ser>
        <c:dLbls>
          <c:showLegendKey val="0"/>
          <c:showVal val="0"/>
          <c:showCatName val="0"/>
          <c:showSerName val="0"/>
          <c:showPercent val="0"/>
          <c:showBubbleSize val="0"/>
        </c:dLbls>
        <c:gapWidth val="100"/>
        <c:overlap val="100"/>
        <c:axId val="-2099279544"/>
        <c:axId val="-2099276488"/>
      </c:barChart>
      <c:catAx>
        <c:axId val="-2099279544"/>
        <c:scaling>
          <c:orientation val="maxMin"/>
        </c:scaling>
        <c:delete val="1"/>
        <c:axPos val="l"/>
        <c:numFmt formatCode="General" sourceLinked="0"/>
        <c:majorTickMark val="out"/>
        <c:minorTickMark val="none"/>
        <c:tickLblPos val="nextTo"/>
        <c:crossAx val="-2099276488"/>
        <c:crosses val="autoZero"/>
        <c:auto val="1"/>
        <c:lblAlgn val="ctr"/>
        <c:lblOffset val="100"/>
        <c:noMultiLvlLbl val="0"/>
      </c:catAx>
      <c:valAx>
        <c:axId val="-2099276488"/>
        <c:scaling>
          <c:orientation val="minMax"/>
          <c:max val="0.6"/>
          <c:min val="0"/>
        </c:scaling>
        <c:delete val="1"/>
        <c:axPos val="t"/>
        <c:numFmt formatCode="0%" sourceLinked="1"/>
        <c:majorTickMark val="out"/>
        <c:minorTickMark val="none"/>
        <c:tickLblPos val="nextTo"/>
        <c:crossAx val="-20992795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Feuil1!$B$1</c:f>
              <c:strCache>
                <c:ptCount val="1"/>
                <c:pt idx="0">
                  <c:v>Série 1</c:v>
                </c:pt>
              </c:strCache>
            </c:strRef>
          </c:tx>
          <c:spPr>
            <a:solidFill>
              <a:srgbClr val="D9D9D9"/>
            </a:solidFill>
          </c:spPr>
          <c:invertIfNegative val="0"/>
          <c:dPt>
            <c:idx val="1"/>
            <c:invertIfNegative val="0"/>
            <c:bubble3D val="0"/>
            <c:extLst>
              <c:ext xmlns:c16="http://schemas.microsoft.com/office/drawing/2014/chart" uri="{C3380CC4-5D6E-409C-BE32-E72D297353CC}">
                <c16:uniqueId val="{00000000-8C9B-44EC-A556-824D7C73BB19}"/>
              </c:ext>
            </c:extLst>
          </c:dPt>
          <c:dPt>
            <c:idx val="2"/>
            <c:invertIfNegative val="0"/>
            <c:bubble3D val="0"/>
            <c:extLst>
              <c:ext xmlns:c16="http://schemas.microsoft.com/office/drawing/2014/chart" uri="{C3380CC4-5D6E-409C-BE32-E72D297353CC}">
                <c16:uniqueId val="{00000001-8C9B-44EC-A556-824D7C73BB19}"/>
              </c:ext>
            </c:extLst>
          </c:dPt>
          <c:dPt>
            <c:idx val="3"/>
            <c:invertIfNegative val="0"/>
            <c:bubble3D val="0"/>
            <c:extLst>
              <c:ext xmlns:c16="http://schemas.microsoft.com/office/drawing/2014/chart" uri="{C3380CC4-5D6E-409C-BE32-E72D297353CC}">
                <c16:uniqueId val="{00000002-8C9B-44EC-A556-824D7C73BB19}"/>
              </c:ext>
            </c:extLst>
          </c:dPt>
          <c:dLbls>
            <c:spPr>
              <a:solidFill>
                <a:sysClr val="window" lastClr="FFFFFF">
                  <a:lumMod val="85000"/>
                </a:sysClr>
              </a:solidFill>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Meilleures</c:v>
                </c:pt>
                <c:pt idx="1">
                  <c:v>Similaires</c:v>
                </c:pt>
                <c:pt idx="2">
                  <c:v>Moins bonnes</c:v>
                </c:pt>
                <c:pt idx="3">
                  <c:v>Ne se prononce pas</c:v>
                </c:pt>
              </c:strCache>
            </c:strRef>
          </c:cat>
          <c:val>
            <c:numRef>
              <c:f>Feuil1!$B$2:$B$5</c:f>
              <c:numCache>
                <c:formatCode>0%</c:formatCode>
                <c:ptCount val="4"/>
                <c:pt idx="0">
                  <c:v>0.03</c:v>
                </c:pt>
                <c:pt idx="1">
                  <c:v>0.01</c:v>
                </c:pt>
                <c:pt idx="2">
                  <c:v>0.04</c:v>
                </c:pt>
              </c:numCache>
            </c:numRef>
          </c:val>
          <c:extLst>
            <c:ext xmlns:c16="http://schemas.microsoft.com/office/drawing/2014/chart" uri="{C3380CC4-5D6E-409C-BE32-E72D297353CC}">
              <c16:uniqueId val="{00000003-8C9B-44EC-A556-824D7C73BB19}"/>
            </c:ext>
          </c:extLst>
        </c:ser>
        <c:dLbls>
          <c:showLegendKey val="0"/>
          <c:showVal val="1"/>
          <c:showCatName val="0"/>
          <c:showSerName val="0"/>
          <c:showPercent val="0"/>
          <c:showBubbleSize val="0"/>
        </c:dLbls>
        <c:gapWidth val="100"/>
        <c:overlap val="100"/>
        <c:axId val="-2100029144"/>
        <c:axId val="-2100037272"/>
      </c:barChart>
      <c:catAx>
        <c:axId val="-2100029144"/>
        <c:scaling>
          <c:orientation val="maxMin"/>
        </c:scaling>
        <c:delete val="1"/>
        <c:axPos val="r"/>
        <c:numFmt formatCode="General" sourceLinked="0"/>
        <c:majorTickMark val="out"/>
        <c:minorTickMark val="none"/>
        <c:tickLblPos val="nextTo"/>
        <c:crossAx val="-2100037272"/>
        <c:crosses val="autoZero"/>
        <c:auto val="1"/>
        <c:lblAlgn val="ctr"/>
        <c:lblOffset val="100"/>
        <c:noMultiLvlLbl val="0"/>
      </c:catAx>
      <c:valAx>
        <c:axId val="-2100037272"/>
        <c:scaling>
          <c:orientation val="maxMin"/>
          <c:max val="0.8"/>
          <c:min val="0"/>
        </c:scaling>
        <c:delete val="1"/>
        <c:axPos val="t"/>
        <c:numFmt formatCode="0%" sourceLinked="1"/>
        <c:majorTickMark val="out"/>
        <c:minorTickMark val="none"/>
        <c:tickLblPos val="nextTo"/>
        <c:crossAx val="-21000291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8983-4DA6-B595-CDF42EA498DC}"/>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0.73</c:v>
                </c:pt>
                <c:pt idx="2" formatCode="0%">
                  <c:v>0.71</c:v>
                </c:pt>
              </c:numCache>
            </c:numRef>
          </c:val>
          <c:extLst>
            <c:ext xmlns:c16="http://schemas.microsoft.com/office/drawing/2014/chart" uri="{C3380CC4-5D6E-409C-BE32-E72D297353CC}">
              <c16:uniqueId val="{00000001-8983-4DA6-B595-CDF42EA498DC}"/>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0.12</c:v>
                </c:pt>
                <c:pt idx="2" formatCode="0%">
                  <c:v>0.14000000000000001</c:v>
                </c:pt>
              </c:numCache>
            </c:numRef>
          </c:val>
          <c:extLst>
            <c:ext xmlns:c16="http://schemas.microsoft.com/office/drawing/2014/chart" uri="{C3380CC4-5D6E-409C-BE32-E72D297353CC}">
              <c16:uniqueId val="{00000002-8983-4DA6-B595-CDF42EA498DC}"/>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8983-4DA6-B595-CDF42EA498DC}"/>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0.15</c:v>
                </c:pt>
                <c:pt idx="2" formatCode="0%">
                  <c:v>0.15</c:v>
                </c:pt>
              </c:numCache>
            </c:numRef>
          </c:val>
          <c:extLst>
            <c:ext xmlns:c16="http://schemas.microsoft.com/office/drawing/2014/chart" uri="{C3380CC4-5D6E-409C-BE32-E72D297353CC}">
              <c16:uniqueId val="{00000004-8983-4DA6-B595-CDF42EA498DC}"/>
            </c:ext>
          </c:extLst>
        </c:ser>
        <c:dLbls>
          <c:showLegendKey val="0"/>
          <c:showVal val="1"/>
          <c:showCatName val="0"/>
          <c:showSerName val="0"/>
          <c:showPercent val="0"/>
          <c:showBubbleSize val="0"/>
        </c:dLbls>
        <c:gapWidth val="95"/>
        <c:gapDepth val="0"/>
        <c:shape val="box"/>
        <c:axId val="-2099602520"/>
        <c:axId val="-2099599592"/>
        <c:axId val="0"/>
      </c:bar3DChart>
      <c:catAx>
        <c:axId val="-2099602520"/>
        <c:scaling>
          <c:orientation val="maxMin"/>
        </c:scaling>
        <c:delete val="1"/>
        <c:axPos val="l"/>
        <c:majorTickMark val="out"/>
        <c:minorTickMark val="none"/>
        <c:tickLblPos val="nextTo"/>
        <c:crossAx val="-2099599592"/>
        <c:crosses val="autoZero"/>
        <c:auto val="1"/>
        <c:lblAlgn val="ctr"/>
        <c:lblOffset val="100"/>
        <c:noMultiLvlLbl val="0"/>
      </c:catAx>
      <c:valAx>
        <c:axId val="-2099599592"/>
        <c:scaling>
          <c:orientation val="minMax"/>
          <c:max val="1"/>
          <c:min val="0"/>
        </c:scaling>
        <c:delete val="1"/>
        <c:axPos val="t"/>
        <c:numFmt formatCode="0%" sourceLinked="1"/>
        <c:majorTickMark val="out"/>
        <c:minorTickMark val="none"/>
        <c:tickLblPos val="nextTo"/>
        <c:crossAx val="-209960252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3348456133004503"/>
          <c:y val="8.35228409099327E-2"/>
          <c:w val="0.25112163407809801"/>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0.46</c:v>
                </c:pt>
                <c:pt idx="1">
                  <c:v>0.68</c:v>
                </c:pt>
                <c:pt idx="2">
                  <c:v>0.8</c:v>
                </c:pt>
                <c:pt idx="3">
                  <c:v>0.8</c:v>
                </c:pt>
                <c:pt idx="4">
                  <c:v>0.78</c:v>
                </c:pt>
              </c:numCache>
            </c:numRef>
          </c:val>
          <c:extLst>
            <c:ext xmlns:c16="http://schemas.microsoft.com/office/drawing/2014/chart" uri="{C3380CC4-5D6E-409C-BE32-E72D297353CC}">
              <c16:uniqueId val="{00000000-353C-46D6-AC55-A00713516B80}"/>
            </c:ext>
          </c:extLst>
        </c:ser>
        <c:dLbls>
          <c:showLegendKey val="0"/>
          <c:showVal val="0"/>
          <c:showCatName val="0"/>
          <c:showSerName val="0"/>
          <c:showPercent val="0"/>
          <c:showBubbleSize val="0"/>
        </c:dLbls>
        <c:gapWidth val="0"/>
        <c:axId val="-2099538792"/>
        <c:axId val="-2099535784"/>
      </c:barChart>
      <c:catAx>
        <c:axId val="-2099538792"/>
        <c:scaling>
          <c:orientation val="maxMin"/>
        </c:scaling>
        <c:delete val="0"/>
        <c:axPos val="l"/>
        <c:numFmt formatCode="General" sourceLinked="0"/>
        <c:majorTickMark val="none"/>
        <c:minorTickMark val="none"/>
        <c:tickLblPos val="nextTo"/>
        <c:txPr>
          <a:bodyPr/>
          <a:lstStyle/>
          <a:p>
            <a:pPr>
              <a:defRPr sz="900"/>
            </a:pPr>
            <a:endParaRPr lang="fr-FR"/>
          </a:p>
        </c:txPr>
        <c:crossAx val="-2099535784"/>
        <c:crosses val="autoZero"/>
        <c:auto val="1"/>
        <c:lblAlgn val="ctr"/>
        <c:lblOffset val="100"/>
        <c:noMultiLvlLbl val="0"/>
      </c:catAx>
      <c:valAx>
        <c:axId val="-2099535784"/>
        <c:scaling>
          <c:orientation val="minMax"/>
          <c:max val="1"/>
          <c:min val="0"/>
        </c:scaling>
        <c:delete val="1"/>
        <c:axPos val="t"/>
        <c:numFmt formatCode="0%" sourceLinked="1"/>
        <c:majorTickMark val="out"/>
        <c:minorTickMark val="none"/>
        <c:tickLblPos val="nextTo"/>
        <c:crossAx val="-209953879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0.76</c:v>
                </c:pt>
                <c:pt idx="1">
                  <c:v>0.74</c:v>
                </c:pt>
                <c:pt idx="2">
                  <c:v>0.65</c:v>
                </c:pt>
                <c:pt idx="3">
                  <c:v>0.72</c:v>
                </c:pt>
              </c:numCache>
            </c:numRef>
          </c:val>
          <c:extLst>
            <c:ext xmlns:c16="http://schemas.microsoft.com/office/drawing/2014/chart" uri="{C3380CC4-5D6E-409C-BE32-E72D297353CC}">
              <c16:uniqueId val="{00000000-F7C2-4CDD-8547-430817D7D7EC}"/>
            </c:ext>
          </c:extLst>
        </c:ser>
        <c:dLbls>
          <c:showLegendKey val="0"/>
          <c:showVal val="0"/>
          <c:showCatName val="0"/>
          <c:showSerName val="0"/>
          <c:showPercent val="0"/>
          <c:showBubbleSize val="0"/>
        </c:dLbls>
        <c:gapWidth val="0"/>
        <c:axId val="-2099496024"/>
        <c:axId val="-2099493016"/>
      </c:barChart>
      <c:catAx>
        <c:axId val="-2099496024"/>
        <c:scaling>
          <c:orientation val="maxMin"/>
        </c:scaling>
        <c:delete val="0"/>
        <c:axPos val="l"/>
        <c:numFmt formatCode="General" sourceLinked="0"/>
        <c:majorTickMark val="none"/>
        <c:minorTickMark val="none"/>
        <c:tickLblPos val="nextTo"/>
        <c:txPr>
          <a:bodyPr/>
          <a:lstStyle/>
          <a:p>
            <a:pPr>
              <a:defRPr sz="900"/>
            </a:pPr>
            <a:endParaRPr lang="fr-FR"/>
          </a:p>
        </c:txPr>
        <c:crossAx val="-2099493016"/>
        <c:crosses val="autoZero"/>
        <c:auto val="1"/>
        <c:lblAlgn val="ctr"/>
        <c:lblOffset val="100"/>
        <c:noMultiLvlLbl val="0"/>
      </c:catAx>
      <c:valAx>
        <c:axId val="-2099493016"/>
        <c:scaling>
          <c:orientation val="minMax"/>
          <c:max val="1"/>
          <c:min val="0"/>
        </c:scaling>
        <c:delete val="1"/>
        <c:axPos val="t"/>
        <c:numFmt formatCode="0%" sourceLinked="1"/>
        <c:majorTickMark val="out"/>
        <c:minorTickMark val="none"/>
        <c:tickLblPos val="nextTo"/>
        <c:crossAx val="-209949602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732626"/>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0.75</c:v>
                </c:pt>
                <c:pt idx="1">
                  <c:v>0.78</c:v>
                </c:pt>
                <c:pt idx="2">
                  <c:v>0.71</c:v>
                </c:pt>
                <c:pt idx="3">
                  <c:v>0.62</c:v>
                </c:pt>
              </c:numCache>
            </c:numRef>
          </c:val>
          <c:extLst>
            <c:ext xmlns:c16="http://schemas.microsoft.com/office/drawing/2014/chart" uri="{C3380CC4-5D6E-409C-BE32-E72D297353CC}">
              <c16:uniqueId val="{00000000-24E0-4E99-94F2-95EF53780691}"/>
            </c:ext>
          </c:extLst>
        </c:ser>
        <c:dLbls>
          <c:showLegendKey val="0"/>
          <c:showVal val="0"/>
          <c:showCatName val="0"/>
          <c:showSerName val="0"/>
          <c:showPercent val="0"/>
          <c:showBubbleSize val="0"/>
        </c:dLbls>
        <c:gapWidth val="0"/>
        <c:axId val="-2099449448"/>
        <c:axId val="-2099446440"/>
      </c:barChart>
      <c:catAx>
        <c:axId val="-2099449448"/>
        <c:scaling>
          <c:orientation val="maxMin"/>
        </c:scaling>
        <c:delete val="0"/>
        <c:axPos val="l"/>
        <c:numFmt formatCode="General" sourceLinked="0"/>
        <c:majorTickMark val="none"/>
        <c:minorTickMark val="none"/>
        <c:tickLblPos val="nextTo"/>
        <c:txPr>
          <a:bodyPr/>
          <a:lstStyle/>
          <a:p>
            <a:pPr>
              <a:defRPr sz="900"/>
            </a:pPr>
            <a:endParaRPr lang="fr-FR"/>
          </a:p>
        </c:txPr>
        <c:crossAx val="-2099446440"/>
        <c:crosses val="autoZero"/>
        <c:auto val="1"/>
        <c:lblAlgn val="ctr"/>
        <c:lblOffset val="100"/>
        <c:noMultiLvlLbl val="0"/>
      </c:catAx>
      <c:valAx>
        <c:axId val="-2099446440"/>
        <c:scaling>
          <c:orientation val="minMax"/>
          <c:max val="1"/>
          <c:min val="0"/>
        </c:scaling>
        <c:delete val="1"/>
        <c:axPos val="t"/>
        <c:numFmt formatCode="0%" sourceLinked="1"/>
        <c:majorTickMark val="out"/>
        <c:minorTickMark val="none"/>
        <c:tickLblPos val="nextTo"/>
        <c:crossAx val="-209944944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spPr>
              <a:solidFill>
                <a:srgbClr val="4B1818"/>
              </a:solidFill>
              <a:ln>
                <a:solidFill>
                  <a:srgbClr val="7F7F7F"/>
                </a:solidFill>
              </a:ln>
              <a:effectLst/>
            </c:spPr>
            <c:extLst>
              <c:ext xmlns:c16="http://schemas.microsoft.com/office/drawing/2014/chart" uri="{C3380CC4-5D6E-409C-BE32-E72D297353CC}">
                <c16:uniqueId val="{00000001-DC84-4002-8A50-586B908DE17D}"/>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0.48</c:v>
                </c:pt>
              </c:numCache>
            </c:numRef>
          </c:val>
          <c:extLst>
            <c:ext xmlns:c16="http://schemas.microsoft.com/office/drawing/2014/chart" uri="{C3380CC4-5D6E-409C-BE32-E72D297353CC}">
              <c16:uniqueId val="{00000002-DC84-4002-8A50-586B908DE17D}"/>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0.18</c:v>
                </c:pt>
              </c:numCache>
            </c:numRef>
          </c:val>
          <c:extLst>
            <c:ext xmlns:c16="http://schemas.microsoft.com/office/drawing/2014/chart" uri="{C3380CC4-5D6E-409C-BE32-E72D297353CC}">
              <c16:uniqueId val="{00000003-DC84-4002-8A50-586B908DE17D}"/>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4-DC84-4002-8A50-586B908DE17D}"/>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0.34</c:v>
                </c:pt>
              </c:numCache>
            </c:numRef>
          </c:val>
          <c:extLst>
            <c:ext xmlns:c16="http://schemas.microsoft.com/office/drawing/2014/chart" uri="{C3380CC4-5D6E-409C-BE32-E72D297353CC}">
              <c16:uniqueId val="{00000005-DC84-4002-8A50-586B908DE17D}"/>
            </c:ext>
          </c:extLst>
        </c:ser>
        <c:dLbls>
          <c:showLegendKey val="0"/>
          <c:showVal val="1"/>
          <c:showCatName val="0"/>
          <c:showSerName val="0"/>
          <c:showPercent val="0"/>
          <c:showBubbleSize val="0"/>
        </c:dLbls>
        <c:gapWidth val="95"/>
        <c:gapDepth val="0"/>
        <c:shape val="box"/>
        <c:axId val="-2099807944"/>
        <c:axId val="-2099805016"/>
        <c:axId val="0"/>
      </c:bar3DChart>
      <c:catAx>
        <c:axId val="-2099807944"/>
        <c:scaling>
          <c:orientation val="maxMin"/>
        </c:scaling>
        <c:delete val="1"/>
        <c:axPos val="l"/>
        <c:majorTickMark val="out"/>
        <c:minorTickMark val="none"/>
        <c:tickLblPos val="nextTo"/>
        <c:crossAx val="-2099805016"/>
        <c:crosses val="autoZero"/>
        <c:auto val="1"/>
        <c:lblAlgn val="ctr"/>
        <c:lblOffset val="100"/>
        <c:noMultiLvlLbl val="0"/>
      </c:catAx>
      <c:valAx>
        <c:axId val="-2099805016"/>
        <c:scaling>
          <c:orientation val="minMax"/>
          <c:max val="1"/>
          <c:min val="0"/>
        </c:scaling>
        <c:delete val="1"/>
        <c:axPos val="t"/>
        <c:numFmt formatCode="0%" sourceLinked="1"/>
        <c:majorTickMark val="out"/>
        <c:minorTickMark val="none"/>
        <c:tickLblPos val="nextTo"/>
        <c:crossAx val="-20998079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0.51</c:v>
                </c:pt>
                <c:pt idx="1">
                  <c:v>0.38</c:v>
                </c:pt>
                <c:pt idx="2">
                  <c:v>0.32</c:v>
                </c:pt>
                <c:pt idx="3">
                  <c:v>0.28999999999999998</c:v>
                </c:pt>
              </c:numCache>
            </c:numRef>
          </c:val>
          <c:extLst>
            <c:ext xmlns:c16="http://schemas.microsoft.com/office/drawing/2014/chart" uri="{C3380CC4-5D6E-409C-BE32-E72D297353CC}">
              <c16:uniqueId val="{00000000-EEA8-4373-AC5B-72E2E85FA43A}"/>
            </c:ext>
          </c:extLst>
        </c:ser>
        <c:dLbls>
          <c:showLegendKey val="0"/>
          <c:showVal val="0"/>
          <c:showCatName val="0"/>
          <c:showSerName val="0"/>
          <c:showPercent val="0"/>
          <c:showBubbleSize val="0"/>
        </c:dLbls>
        <c:gapWidth val="0"/>
        <c:axId val="-2099743192"/>
        <c:axId val="-2099740184"/>
      </c:barChart>
      <c:catAx>
        <c:axId val="-2099743192"/>
        <c:scaling>
          <c:orientation val="maxMin"/>
        </c:scaling>
        <c:delete val="0"/>
        <c:axPos val="l"/>
        <c:numFmt formatCode="General" sourceLinked="0"/>
        <c:majorTickMark val="none"/>
        <c:minorTickMark val="none"/>
        <c:tickLblPos val="nextTo"/>
        <c:txPr>
          <a:bodyPr/>
          <a:lstStyle/>
          <a:p>
            <a:pPr>
              <a:defRPr sz="900"/>
            </a:pPr>
            <a:endParaRPr lang="fr-FR"/>
          </a:p>
        </c:txPr>
        <c:crossAx val="-2099740184"/>
        <c:crosses val="autoZero"/>
        <c:auto val="1"/>
        <c:lblAlgn val="ctr"/>
        <c:lblOffset val="100"/>
        <c:noMultiLvlLbl val="0"/>
      </c:catAx>
      <c:valAx>
        <c:axId val="-2099740184"/>
        <c:scaling>
          <c:orientation val="minMax"/>
          <c:max val="1"/>
          <c:min val="0"/>
        </c:scaling>
        <c:delete val="1"/>
        <c:axPos val="t"/>
        <c:numFmt formatCode="0%" sourceLinked="1"/>
        <c:majorTickMark val="out"/>
        <c:minorTickMark val="none"/>
        <c:tickLblPos val="nextTo"/>
        <c:crossAx val="-209974319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976A-4DA4-9A66-E4FBAE2704C6}"/>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0.6</c:v>
                </c:pt>
                <c:pt idx="1">
                  <c:v>0.63</c:v>
                </c:pt>
              </c:numCache>
            </c:numRef>
          </c:val>
          <c:extLst>
            <c:ext xmlns:c16="http://schemas.microsoft.com/office/drawing/2014/chart" uri="{C3380CC4-5D6E-409C-BE32-E72D297353CC}">
              <c16:uniqueId val="{00000001-976A-4DA4-9A66-E4FBAE2704C6}"/>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0.21</c:v>
                </c:pt>
                <c:pt idx="1">
                  <c:v>0.18</c:v>
                </c:pt>
              </c:numCache>
            </c:numRef>
          </c:val>
          <c:extLst>
            <c:ext xmlns:c16="http://schemas.microsoft.com/office/drawing/2014/chart" uri="{C3380CC4-5D6E-409C-BE32-E72D297353CC}">
              <c16:uniqueId val="{00000002-976A-4DA4-9A66-E4FBAE2704C6}"/>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976A-4DA4-9A66-E4FBAE2704C6}"/>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0.19</c:v>
                </c:pt>
                <c:pt idx="1">
                  <c:v>0.19</c:v>
                </c:pt>
              </c:numCache>
            </c:numRef>
          </c:val>
          <c:extLst>
            <c:ext xmlns:c16="http://schemas.microsoft.com/office/drawing/2014/chart" uri="{C3380CC4-5D6E-409C-BE32-E72D297353CC}">
              <c16:uniqueId val="{00000004-976A-4DA4-9A66-E4FBAE2704C6}"/>
            </c:ext>
          </c:extLst>
        </c:ser>
        <c:dLbls>
          <c:showLegendKey val="0"/>
          <c:showVal val="1"/>
          <c:showCatName val="0"/>
          <c:showSerName val="0"/>
          <c:showPercent val="0"/>
          <c:showBubbleSize val="0"/>
        </c:dLbls>
        <c:gapWidth val="234"/>
        <c:gapDepth val="0"/>
        <c:shape val="box"/>
        <c:axId val="-2099179144"/>
        <c:axId val="-2099182088"/>
        <c:axId val="0"/>
      </c:bar3DChart>
      <c:catAx>
        <c:axId val="-2099179144"/>
        <c:scaling>
          <c:orientation val="maxMin"/>
        </c:scaling>
        <c:delete val="1"/>
        <c:axPos val="l"/>
        <c:majorTickMark val="out"/>
        <c:minorTickMark val="none"/>
        <c:tickLblPos val="nextTo"/>
        <c:crossAx val="-2099182088"/>
        <c:crosses val="autoZero"/>
        <c:auto val="1"/>
        <c:lblAlgn val="ctr"/>
        <c:lblOffset val="100"/>
        <c:noMultiLvlLbl val="0"/>
      </c:catAx>
      <c:valAx>
        <c:axId val="-2099182088"/>
        <c:scaling>
          <c:orientation val="minMax"/>
          <c:max val="1"/>
          <c:min val="0"/>
        </c:scaling>
        <c:delete val="1"/>
        <c:axPos val="t"/>
        <c:numFmt formatCode="0%" sourceLinked="1"/>
        <c:majorTickMark val="out"/>
        <c:minorTickMark val="none"/>
        <c:tickLblPos val="nextTo"/>
        <c:crossAx val="-20991791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0.5</c:v>
                </c:pt>
                <c:pt idx="1">
                  <c:v>0.47</c:v>
                </c:pt>
                <c:pt idx="2">
                  <c:v>0.4</c:v>
                </c:pt>
                <c:pt idx="3">
                  <c:v>0.22</c:v>
                </c:pt>
              </c:numCache>
            </c:numRef>
          </c:val>
          <c:extLst>
            <c:ext xmlns:c16="http://schemas.microsoft.com/office/drawing/2014/chart" uri="{C3380CC4-5D6E-409C-BE32-E72D297353CC}">
              <c16:uniqueId val="{00000000-BEE8-4DDF-BEC8-98F2754DC9BA}"/>
            </c:ext>
          </c:extLst>
        </c:ser>
        <c:dLbls>
          <c:showLegendKey val="0"/>
          <c:showVal val="0"/>
          <c:showCatName val="0"/>
          <c:showSerName val="0"/>
          <c:showPercent val="0"/>
          <c:showBubbleSize val="0"/>
        </c:dLbls>
        <c:gapWidth val="0"/>
        <c:axId val="-2099671896"/>
        <c:axId val="-2099668888"/>
      </c:barChart>
      <c:catAx>
        <c:axId val="-2099671896"/>
        <c:scaling>
          <c:orientation val="maxMin"/>
        </c:scaling>
        <c:delete val="0"/>
        <c:axPos val="l"/>
        <c:numFmt formatCode="General" sourceLinked="0"/>
        <c:majorTickMark val="none"/>
        <c:minorTickMark val="none"/>
        <c:tickLblPos val="nextTo"/>
        <c:txPr>
          <a:bodyPr/>
          <a:lstStyle/>
          <a:p>
            <a:pPr>
              <a:defRPr sz="900"/>
            </a:pPr>
            <a:endParaRPr lang="fr-FR"/>
          </a:p>
        </c:txPr>
        <c:crossAx val="-2099668888"/>
        <c:crosses val="autoZero"/>
        <c:auto val="1"/>
        <c:lblAlgn val="ctr"/>
        <c:lblOffset val="100"/>
        <c:noMultiLvlLbl val="0"/>
      </c:catAx>
      <c:valAx>
        <c:axId val="-2099668888"/>
        <c:scaling>
          <c:orientation val="minMax"/>
          <c:max val="1"/>
          <c:min val="0"/>
        </c:scaling>
        <c:delete val="1"/>
        <c:axPos val="t"/>
        <c:numFmt formatCode="0%" sourceLinked="1"/>
        <c:majorTickMark val="out"/>
        <c:minorTickMark val="none"/>
        <c:tickLblPos val="nextTo"/>
        <c:crossAx val="-209967189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18D-4DFF-AB90-A7EFBD0D5843}"/>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0.62</c:v>
                </c:pt>
                <c:pt idx="1">
                  <c:v>0.6</c:v>
                </c:pt>
                <c:pt idx="2">
                  <c:v>0.66</c:v>
                </c:pt>
              </c:numCache>
            </c:numRef>
          </c:val>
          <c:extLst>
            <c:ext xmlns:c16="http://schemas.microsoft.com/office/drawing/2014/chart" uri="{C3380CC4-5D6E-409C-BE32-E72D297353CC}">
              <c16:uniqueId val="{00000001-118D-4DFF-AB90-A7EFBD0D5843}"/>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0.18</c:v>
                </c:pt>
                <c:pt idx="1">
                  <c:v>0.18</c:v>
                </c:pt>
                <c:pt idx="2">
                  <c:v>0.13</c:v>
                </c:pt>
              </c:numCache>
            </c:numRef>
          </c:val>
          <c:extLst>
            <c:ext xmlns:c16="http://schemas.microsoft.com/office/drawing/2014/chart" uri="{C3380CC4-5D6E-409C-BE32-E72D297353CC}">
              <c16:uniqueId val="{00000002-118D-4DFF-AB90-A7EFBD0D5843}"/>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18D-4DFF-AB90-A7EFBD0D5843}"/>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0.2</c:v>
                </c:pt>
                <c:pt idx="1">
                  <c:v>0.22</c:v>
                </c:pt>
                <c:pt idx="2">
                  <c:v>0.21</c:v>
                </c:pt>
              </c:numCache>
            </c:numRef>
          </c:val>
          <c:extLst>
            <c:ext xmlns:c16="http://schemas.microsoft.com/office/drawing/2014/chart" uri="{C3380CC4-5D6E-409C-BE32-E72D297353CC}">
              <c16:uniqueId val="{00000004-118D-4DFF-AB90-A7EFBD0D5843}"/>
            </c:ext>
          </c:extLst>
        </c:ser>
        <c:dLbls>
          <c:showLegendKey val="0"/>
          <c:showVal val="1"/>
          <c:showCatName val="0"/>
          <c:showSerName val="0"/>
          <c:showPercent val="0"/>
          <c:showBubbleSize val="0"/>
        </c:dLbls>
        <c:gapWidth val="234"/>
        <c:gapDepth val="0"/>
        <c:shape val="box"/>
        <c:axId val="-2101301928"/>
        <c:axId val="-2101304872"/>
        <c:axId val="0"/>
      </c:bar3DChart>
      <c:catAx>
        <c:axId val="-2101301928"/>
        <c:scaling>
          <c:orientation val="maxMin"/>
        </c:scaling>
        <c:delete val="1"/>
        <c:axPos val="l"/>
        <c:majorTickMark val="out"/>
        <c:minorTickMark val="none"/>
        <c:tickLblPos val="nextTo"/>
        <c:crossAx val="-2101304872"/>
        <c:crosses val="autoZero"/>
        <c:auto val="1"/>
        <c:lblAlgn val="ctr"/>
        <c:lblOffset val="100"/>
        <c:noMultiLvlLbl val="0"/>
      </c:catAx>
      <c:valAx>
        <c:axId val="-2101304872"/>
        <c:scaling>
          <c:orientation val="minMax"/>
          <c:max val="1"/>
          <c:min val="0"/>
        </c:scaling>
        <c:delete val="1"/>
        <c:axPos val="t"/>
        <c:numFmt formatCode="0%" sourceLinked="1"/>
        <c:majorTickMark val="out"/>
        <c:minorTickMark val="none"/>
        <c:tickLblPos val="nextTo"/>
        <c:crossAx val="-21013019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0.68</c:v>
                </c:pt>
                <c:pt idx="1">
                  <c:v>0.59</c:v>
                </c:pt>
                <c:pt idx="2">
                  <c:v>0.57999999999999996</c:v>
                </c:pt>
                <c:pt idx="3">
                  <c:v>0.54</c:v>
                </c:pt>
              </c:numCache>
            </c:numRef>
          </c:val>
          <c:extLst>
            <c:ext xmlns:c16="http://schemas.microsoft.com/office/drawing/2014/chart" uri="{C3380CC4-5D6E-409C-BE32-E72D297353CC}">
              <c16:uniqueId val="{00000000-1335-4BD8-8569-0143297610F0}"/>
            </c:ext>
          </c:extLst>
        </c:ser>
        <c:dLbls>
          <c:showLegendKey val="0"/>
          <c:showVal val="0"/>
          <c:showCatName val="0"/>
          <c:showSerName val="0"/>
          <c:showPercent val="0"/>
          <c:showBubbleSize val="0"/>
        </c:dLbls>
        <c:gapWidth val="0"/>
        <c:axId val="-2100001496"/>
        <c:axId val="-2099998488"/>
      </c:barChart>
      <c:catAx>
        <c:axId val="-2100001496"/>
        <c:scaling>
          <c:orientation val="maxMin"/>
        </c:scaling>
        <c:delete val="0"/>
        <c:axPos val="l"/>
        <c:numFmt formatCode="General" sourceLinked="0"/>
        <c:majorTickMark val="none"/>
        <c:minorTickMark val="none"/>
        <c:tickLblPos val="nextTo"/>
        <c:txPr>
          <a:bodyPr/>
          <a:lstStyle/>
          <a:p>
            <a:pPr>
              <a:defRPr sz="900"/>
            </a:pPr>
            <a:endParaRPr lang="fr-FR"/>
          </a:p>
        </c:txPr>
        <c:crossAx val="-2099998488"/>
        <c:crosses val="autoZero"/>
        <c:auto val="1"/>
        <c:lblAlgn val="ctr"/>
        <c:lblOffset val="100"/>
        <c:noMultiLvlLbl val="0"/>
      </c:catAx>
      <c:valAx>
        <c:axId val="-2099998488"/>
        <c:scaling>
          <c:orientation val="minMax"/>
          <c:max val="1"/>
          <c:min val="0"/>
        </c:scaling>
        <c:delete val="1"/>
        <c:axPos val="t"/>
        <c:numFmt formatCode="0%" sourceLinked="1"/>
        <c:majorTickMark val="out"/>
        <c:minorTickMark val="none"/>
        <c:tickLblPos val="nextTo"/>
        <c:crossAx val="-210000149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0.63</c:v>
                </c:pt>
                <c:pt idx="1">
                  <c:v>0.62</c:v>
                </c:pt>
                <c:pt idx="2">
                  <c:v>0.56999999999999995</c:v>
                </c:pt>
                <c:pt idx="3">
                  <c:v>0.48</c:v>
                </c:pt>
              </c:numCache>
            </c:numRef>
          </c:val>
          <c:extLst>
            <c:ext xmlns:c16="http://schemas.microsoft.com/office/drawing/2014/chart" uri="{C3380CC4-5D6E-409C-BE32-E72D297353CC}">
              <c16:uniqueId val="{00000000-1CA0-4083-9210-AAFC05D9916C}"/>
            </c:ext>
          </c:extLst>
        </c:ser>
        <c:dLbls>
          <c:showLegendKey val="0"/>
          <c:showVal val="0"/>
          <c:showCatName val="0"/>
          <c:showSerName val="0"/>
          <c:showPercent val="0"/>
          <c:showBubbleSize val="0"/>
        </c:dLbls>
        <c:gapWidth val="0"/>
        <c:axId val="-2099950200"/>
        <c:axId val="-2099947192"/>
      </c:barChart>
      <c:catAx>
        <c:axId val="-2099950200"/>
        <c:scaling>
          <c:orientation val="maxMin"/>
        </c:scaling>
        <c:delete val="0"/>
        <c:axPos val="l"/>
        <c:numFmt formatCode="General" sourceLinked="0"/>
        <c:majorTickMark val="none"/>
        <c:minorTickMark val="none"/>
        <c:tickLblPos val="nextTo"/>
        <c:txPr>
          <a:bodyPr/>
          <a:lstStyle/>
          <a:p>
            <a:pPr>
              <a:defRPr sz="900"/>
            </a:pPr>
            <a:endParaRPr lang="fr-FR"/>
          </a:p>
        </c:txPr>
        <c:crossAx val="-2099947192"/>
        <c:crosses val="autoZero"/>
        <c:auto val="1"/>
        <c:lblAlgn val="ctr"/>
        <c:lblOffset val="100"/>
        <c:noMultiLvlLbl val="0"/>
      </c:catAx>
      <c:valAx>
        <c:axId val="-2099947192"/>
        <c:scaling>
          <c:orientation val="minMax"/>
          <c:max val="1"/>
          <c:min val="0"/>
        </c:scaling>
        <c:delete val="1"/>
        <c:axPos val="t"/>
        <c:numFmt formatCode="0%" sourceLinked="1"/>
        <c:majorTickMark val="out"/>
        <c:minorTickMark val="none"/>
        <c:tickLblPos val="nextTo"/>
        <c:crossAx val="-209995020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0.71</c:v>
                </c:pt>
                <c:pt idx="1">
                  <c:v>0.64</c:v>
                </c:pt>
                <c:pt idx="2">
                  <c:v>0.62</c:v>
                </c:pt>
                <c:pt idx="3">
                  <c:v>0.54</c:v>
                </c:pt>
              </c:numCache>
            </c:numRef>
          </c:val>
          <c:extLst>
            <c:ext xmlns:c16="http://schemas.microsoft.com/office/drawing/2014/chart" uri="{C3380CC4-5D6E-409C-BE32-E72D297353CC}">
              <c16:uniqueId val="{00000000-74F8-447E-AA79-61A9BAD2DD94}"/>
            </c:ext>
          </c:extLst>
        </c:ser>
        <c:dLbls>
          <c:showLegendKey val="0"/>
          <c:showVal val="0"/>
          <c:showCatName val="0"/>
          <c:showSerName val="0"/>
          <c:showPercent val="0"/>
          <c:showBubbleSize val="0"/>
        </c:dLbls>
        <c:gapWidth val="0"/>
        <c:axId val="-2099902040"/>
        <c:axId val="-2099899032"/>
      </c:barChart>
      <c:catAx>
        <c:axId val="-2099902040"/>
        <c:scaling>
          <c:orientation val="maxMin"/>
        </c:scaling>
        <c:delete val="0"/>
        <c:axPos val="l"/>
        <c:numFmt formatCode="General" sourceLinked="0"/>
        <c:majorTickMark val="none"/>
        <c:minorTickMark val="none"/>
        <c:tickLblPos val="nextTo"/>
        <c:txPr>
          <a:bodyPr/>
          <a:lstStyle/>
          <a:p>
            <a:pPr>
              <a:defRPr sz="900"/>
            </a:pPr>
            <a:endParaRPr lang="fr-FR"/>
          </a:p>
        </c:txPr>
        <c:crossAx val="-2099899032"/>
        <c:crosses val="autoZero"/>
        <c:auto val="1"/>
        <c:lblAlgn val="ctr"/>
        <c:lblOffset val="100"/>
        <c:noMultiLvlLbl val="0"/>
      </c:catAx>
      <c:valAx>
        <c:axId val="-2099899032"/>
        <c:scaling>
          <c:orientation val="minMax"/>
          <c:max val="1"/>
          <c:min val="0"/>
        </c:scaling>
        <c:delete val="1"/>
        <c:axPos val="t"/>
        <c:numFmt formatCode="0%" sourceLinked="1"/>
        <c:majorTickMark val="out"/>
        <c:minorTickMark val="none"/>
        <c:tickLblPos val="nextTo"/>
        <c:crossAx val="-20999020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B992-42FF-B65E-B4A3677A4F41}"/>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0.62</c:v>
                </c:pt>
              </c:numCache>
            </c:numRef>
          </c:val>
          <c:extLst>
            <c:ext xmlns:c16="http://schemas.microsoft.com/office/drawing/2014/chart" uri="{C3380CC4-5D6E-409C-BE32-E72D297353CC}">
              <c16:uniqueId val="{00000001-B992-42FF-B65E-B4A3677A4F41}"/>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0.17</c:v>
                </c:pt>
              </c:numCache>
            </c:numRef>
          </c:val>
          <c:extLst>
            <c:ext xmlns:c16="http://schemas.microsoft.com/office/drawing/2014/chart" uri="{C3380CC4-5D6E-409C-BE32-E72D297353CC}">
              <c16:uniqueId val="{00000002-B992-42FF-B65E-B4A3677A4F41}"/>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B992-42FF-B65E-B4A3677A4F41}"/>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0.21</c:v>
                </c:pt>
              </c:numCache>
            </c:numRef>
          </c:val>
          <c:extLst>
            <c:ext xmlns:c16="http://schemas.microsoft.com/office/drawing/2014/chart" uri="{C3380CC4-5D6E-409C-BE32-E72D297353CC}">
              <c16:uniqueId val="{00000004-B992-42FF-B65E-B4A3677A4F41}"/>
            </c:ext>
          </c:extLst>
        </c:ser>
        <c:dLbls>
          <c:showLegendKey val="0"/>
          <c:showVal val="1"/>
          <c:showCatName val="0"/>
          <c:showSerName val="0"/>
          <c:showPercent val="0"/>
          <c:showBubbleSize val="0"/>
        </c:dLbls>
        <c:gapWidth val="95"/>
        <c:gapDepth val="0"/>
        <c:shape val="box"/>
        <c:axId val="-2101120360"/>
        <c:axId val="-2101123304"/>
        <c:axId val="0"/>
      </c:bar3DChart>
      <c:catAx>
        <c:axId val="-2101120360"/>
        <c:scaling>
          <c:orientation val="maxMin"/>
        </c:scaling>
        <c:delete val="1"/>
        <c:axPos val="l"/>
        <c:majorTickMark val="out"/>
        <c:minorTickMark val="none"/>
        <c:tickLblPos val="nextTo"/>
        <c:crossAx val="-2101123304"/>
        <c:crosses val="autoZero"/>
        <c:auto val="1"/>
        <c:lblAlgn val="ctr"/>
        <c:lblOffset val="100"/>
        <c:noMultiLvlLbl val="0"/>
      </c:catAx>
      <c:valAx>
        <c:axId val="-2101123304"/>
        <c:scaling>
          <c:orientation val="minMax"/>
          <c:max val="1"/>
          <c:min val="0"/>
        </c:scaling>
        <c:delete val="1"/>
        <c:axPos val="t"/>
        <c:numFmt formatCode="0%" sourceLinked="1"/>
        <c:majorTickMark val="out"/>
        <c:minorTickMark val="none"/>
        <c:tickLblPos val="nextTo"/>
        <c:crossAx val="-210112036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0.66</c:v>
                </c:pt>
                <c:pt idx="1">
                  <c:v>0.57999999999999996</c:v>
                </c:pt>
                <c:pt idx="2">
                  <c:v>0.59</c:v>
                </c:pt>
                <c:pt idx="3">
                  <c:v>0.5</c:v>
                </c:pt>
              </c:numCache>
            </c:numRef>
          </c:val>
          <c:extLst>
            <c:ext xmlns:c16="http://schemas.microsoft.com/office/drawing/2014/chart" uri="{C3380CC4-5D6E-409C-BE32-E72D297353CC}">
              <c16:uniqueId val="{00000000-33F8-46BF-9C25-F4E6F1D0F2C4}"/>
            </c:ext>
          </c:extLst>
        </c:ser>
        <c:dLbls>
          <c:showLegendKey val="0"/>
          <c:showVal val="0"/>
          <c:showCatName val="0"/>
          <c:showSerName val="0"/>
          <c:showPercent val="0"/>
          <c:showBubbleSize val="0"/>
        </c:dLbls>
        <c:gapWidth val="0"/>
        <c:axId val="-2101185768"/>
        <c:axId val="-2101188792"/>
      </c:barChart>
      <c:catAx>
        <c:axId val="-2101185768"/>
        <c:scaling>
          <c:orientation val="maxMin"/>
        </c:scaling>
        <c:delete val="0"/>
        <c:axPos val="l"/>
        <c:numFmt formatCode="General" sourceLinked="0"/>
        <c:majorTickMark val="none"/>
        <c:minorTickMark val="none"/>
        <c:tickLblPos val="nextTo"/>
        <c:txPr>
          <a:bodyPr/>
          <a:lstStyle/>
          <a:p>
            <a:pPr>
              <a:defRPr sz="900"/>
            </a:pPr>
            <a:endParaRPr lang="fr-FR"/>
          </a:p>
        </c:txPr>
        <c:crossAx val="-2101188792"/>
        <c:crosses val="autoZero"/>
        <c:auto val="1"/>
        <c:lblAlgn val="ctr"/>
        <c:lblOffset val="100"/>
        <c:noMultiLvlLbl val="0"/>
      </c:catAx>
      <c:valAx>
        <c:axId val="-2101188792"/>
        <c:scaling>
          <c:orientation val="minMax"/>
          <c:max val="1"/>
          <c:min val="0"/>
        </c:scaling>
        <c:delete val="1"/>
        <c:axPos val="t"/>
        <c:numFmt formatCode="0%" sourceLinked="1"/>
        <c:majorTickMark val="out"/>
        <c:minorTickMark val="none"/>
        <c:tickLblPos val="nextTo"/>
        <c:crossAx val="-210118576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0.65</c:v>
                </c:pt>
                <c:pt idx="1">
                  <c:v>0.63</c:v>
                </c:pt>
                <c:pt idx="2">
                  <c:v>0.61</c:v>
                </c:pt>
                <c:pt idx="3">
                  <c:v>0.54</c:v>
                </c:pt>
              </c:numCache>
            </c:numRef>
          </c:val>
          <c:extLst>
            <c:ext xmlns:c16="http://schemas.microsoft.com/office/drawing/2014/chart" uri="{C3380CC4-5D6E-409C-BE32-E72D297353CC}">
              <c16:uniqueId val="{00000000-8484-4596-BD33-E50E79E60E60}"/>
            </c:ext>
          </c:extLst>
        </c:ser>
        <c:dLbls>
          <c:showLegendKey val="0"/>
          <c:showVal val="0"/>
          <c:showCatName val="0"/>
          <c:showSerName val="0"/>
          <c:showPercent val="0"/>
          <c:showBubbleSize val="0"/>
        </c:dLbls>
        <c:gapWidth val="0"/>
        <c:axId val="-2101227976"/>
        <c:axId val="-2101231000"/>
      </c:barChart>
      <c:catAx>
        <c:axId val="-2101227976"/>
        <c:scaling>
          <c:orientation val="maxMin"/>
        </c:scaling>
        <c:delete val="0"/>
        <c:axPos val="l"/>
        <c:numFmt formatCode="General" sourceLinked="0"/>
        <c:majorTickMark val="none"/>
        <c:minorTickMark val="none"/>
        <c:tickLblPos val="nextTo"/>
        <c:txPr>
          <a:bodyPr/>
          <a:lstStyle/>
          <a:p>
            <a:pPr>
              <a:defRPr sz="900"/>
            </a:pPr>
            <a:endParaRPr lang="fr-FR"/>
          </a:p>
        </c:txPr>
        <c:crossAx val="-2101231000"/>
        <c:crosses val="autoZero"/>
        <c:auto val="1"/>
        <c:lblAlgn val="ctr"/>
        <c:lblOffset val="100"/>
        <c:noMultiLvlLbl val="0"/>
      </c:catAx>
      <c:valAx>
        <c:axId val="-2101231000"/>
        <c:scaling>
          <c:orientation val="minMax"/>
          <c:max val="1"/>
          <c:min val="0"/>
        </c:scaling>
        <c:delete val="1"/>
        <c:axPos val="t"/>
        <c:numFmt formatCode="0%" sourceLinked="1"/>
        <c:majorTickMark val="out"/>
        <c:minorTickMark val="none"/>
        <c:tickLblPos val="nextTo"/>
        <c:crossAx val="-210122797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9763-4975-B06A-898F0D065DEA}"/>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0.65</c:v>
                </c:pt>
              </c:numCache>
            </c:numRef>
          </c:val>
          <c:extLst>
            <c:ext xmlns:c16="http://schemas.microsoft.com/office/drawing/2014/chart" uri="{C3380CC4-5D6E-409C-BE32-E72D297353CC}">
              <c16:uniqueId val="{00000001-9763-4975-B06A-898F0D065DEA}"/>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0.19</c:v>
                </c:pt>
              </c:numCache>
            </c:numRef>
          </c:val>
          <c:extLst>
            <c:ext xmlns:c16="http://schemas.microsoft.com/office/drawing/2014/chart" uri="{C3380CC4-5D6E-409C-BE32-E72D297353CC}">
              <c16:uniqueId val="{00000002-9763-4975-B06A-898F0D065DEA}"/>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9763-4975-B06A-898F0D065DEA}"/>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0.16</c:v>
                </c:pt>
              </c:numCache>
            </c:numRef>
          </c:val>
          <c:extLst>
            <c:ext xmlns:c16="http://schemas.microsoft.com/office/drawing/2014/chart" uri="{C3380CC4-5D6E-409C-BE32-E72D297353CC}">
              <c16:uniqueId val="{00000004-9763-4975-B06A-898F0D065DEA}"/>
            </c:ext>
          </c:extLst>
        </c:ser>
        <c:dLbls>
          <c:showLegendKey val="0"/>
          <c:showVal val="1"/>
          <c:showCatName val="0"/>
          <c:showSerName val="0"/>
          <c:showPercent val="0"/>
          <c:showBubbleSize val="0"/>
        </c:dLbls>
        <c:gapWidth val="95"/>
        <c:gapDepth val="0"/>
        <c:shape val="box"/>
        <c:axId val="-2100451848"/>
        <c:axId val="-2100448920"/>
        <c:axId val="0"/>
      </c:bar3DChart>
      <c:catAx>
        <c:axId val="-2100451848"/>
        <c:scaling>
          <c:orientation val="maxMin"/>
        </c:scaling>
        <c:delete val="1"/>
        <c:axPos val="l"/>
        <c:majorTickMark val="out"/>
        <c:minorTickMark val="none"/>
        <c:tickLblPos val="nextTo"/>
        <c:crossAx val="-2100448920"/>
        <c:crosses val="autoZero"/>
        <c:auto val="1"/>
        <c:lblAlgn val="ctr"/>
        <c:lblOffset val="100"/>
        <c:noMultiLvlLbl val="0"/>
      </c:catAx>
      <c:valAx>
        <c:axId val="-2100448920"/>
        <c:scaling>
          <c:orientation val="minMax"/>
          <c:max val="1"/>
          <c:min val="0"/>
        </c:scaling>
        <c:delete val="1"/>
        <c:axPos val="t"/>
        <c:numFmt formatCode="0%" sourceLinked="1"/>
        <c:majorTickMark val="out"/>
        <c:minorTickMark val="none"/>
        <c:tickLblPos val="nextTo"/>
        <c:crossAx val="-210045184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0.69</c:v>
                </c:pt>
                <c:pt idx="1">
                  <c:v>0.64</c:v>
                </c:pt>
                <c:pt idx="2">
                  <c:v>0.67</c:v>
                </c:pt>
                <c:pt idx="3">
                  <c:v>0.5</c:v>
                </c:pt>
              </c:numCache>
            </c:numRef>
          </c:val>
          <c:extLst>
            <c:ext xmlns:c16="http://schemas.microsoft.com/office/drawing/2014/chart" uri="{C3380CC4-5D6E-409C-BE32-E72D297353CC}">
              <c16:uniqueId val="{00000000-5BBE-4D73-B87A-3CE668D3F164}"/>
            </c:ext>
          </c:extLst>
        </c:ser>
        <c:dLbls>
          <c:showLegendKey val="0"/>
          <c:showVal val="0"/>
          <c:showCatName val="0"/>
          <c:showSerName val="0"/>
          <c:showPercent val="0"/>
          <c:showBubbleSize val="0"/>
        </c:dLbls>
        <c:gapWidth val="0"/>
        <c:axId val="-2100386488"/>
        <c:axId val="-2100383480"/>
      </c:barChart>
      <c:catAx>
        <c:axId val="-2100386488"/>
        <c:scaling>
          <c:orientation val="maxMin"/>
        </c:scaling>
        <c:delete val="0"/>
        <c:axPos val="l"/>
        <c:numFmt formatCode="General" sourceLinked="0"/>
        <c:majorTickMark val="none"/>
        <c:minorTickMark val="none"/>
        <c:tickLblPos val="nextTo"/>
        <c:txPr>
          <a:bodyPr/>
          <a:lstStyle/>
          <a:p>
            <a:pPr>
              <a:defRPr sz="900"/>
            </a:pPr>
            <a:endParaRPr lang="fr-FR"/>
          </a:p>
        </c:txPr>
        <c:crossAx val="-2100383480"/>
        <c:crosses val="autoZero"/>
        <c:auto val="1"/>
        <c:lblAlgn val="ctr"/>
        <c:lblOffset val="100"/>
        <c:noMultiLvlLbl val="0"/>
      </c:catAx>
      <c:valAx>
        <c:axId val="-2100383480"/>
        <c:scaling>
          <c:orientation val="minMax"/>
          <c:max val="1"/>
          <c:min val="0"/>
        </c:scaling>
        <c:delete val="1"/>
        <c:axPos val="t"/>
        <c:numFmt formatCode="0%" sourceLinked="1"/>
        <c:majorTickMark val="out"/>
        <c:minorTickMark val="none"/>
        <c:tickLblPos val="nextTo"/>
        <c:crossAx val="-210038648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0.65</c:v>
                </c:pt>
                <c:pt idx="1">
                  <c:v>0.61</c:v>
                </c:pt>
                <c:pt idx="2">
                  <c:v>0.56000000000000005</c:v>
                </c:pt>
                <c:pt idx="3">
                  <c:v>0.54</c:v>
                </c:pt>
              </c:numCache>
            </c:numRef>
          </c:val>
          <c:extLst>
            <c:ext xmlns:c16="http://schemas.microsoft.com/office/drawing/2014/chart" uri="{C3380CC4-5D6E-409C-BE32-E72D297353CC}">
              <c16:uniqueId val="{00000000-6A02-4A7C-83A5-9B953ED08CCF}"/>
            </c:ext>
          </c:extLst>
        </c:ser>
        <c:dLbls>
          <c:showLegendKey val="0"/>
          <c:showVal val="0"/>
          <c:showCatName val="0"/>
          <c:showSerName val="0"/>
          <c:showPercent val="0"/>
          <c:showBubbleSize val="0"/>
        </c:dLbls>
        <c:gapWidth val="0"/>
        <c:axId val="-2101706040"/>
        <c:axId val="-2101703032"/>
      </c:barChart>
      <c:catAx>
        <c:axId val="-2101706040"/>
        <c:scaling>
          <c:orientation val="maxMin"/>
        </c:scaling>
        <c:delete val="0"/>
        <c:axPos val="l"/>
        <c:numFmt formatCode="General" sourceLinked="0"/>
        <c:majorTickMark val="none"/>
        <c:minorTickMark val="none"/>
        <c:tickLblPos val="nextTo"/>
        <c:txPr>
          <a:bodyPr/>
          <a:lstStyle/>
          <a:p>
            <a:pPr>
              <a:defRPr sz="900"/>
            </a:pPr>
            <a:endParaRPr lang="fr-FR"/>
          </a:p>
        </c:txPr>
        <c:crossAx val="-2101703032"/>
        <c:crosses val="autoZero"/>
        <c:auto val="1"/>
        <c:lblAlgn val="ctr"/>
        <c:lblOffset val="100"/>
        <c:noMultiLvlLbl val="0"/>
      </c:catAx>
      <c:valAx>
        <c:axId val="-2101703032"/>
        <c:scaling>
          <c:orientation val="minMax"/>
          <c:max val="1"/>
          <c:min val="0"/>
        </c:scaling>
        <c:delete val="1"/>
        <c:axPos val="t"/>
        <c:numFmt formatCode="0%" sourceLinked="1"/>
        <c:majorTickMark val="out"/>
        <c:minorTickMark val="none"/>
        <c:tickLblPos val="nextTo"/>
        <c:crossAx val="-21017060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3348456133004503"/>
          <c:y val="8.35228409099327E-2"/>
          <c:w val="0.25112163407809801"/>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0.54</c:v>
                </c:pt>
                <c:pt idx="1">
                  <c:v>0.65</c:v>
                </c:pt>
                <c:pt idx="2">
                  <c:v>0.65</c:v>
                </c:pt>
                <c:pt idx="3">
                  <c:v>0.65</c:v>
                </c:pt>
                <c:pt idx="4">
                  <c:v>0.78</c:v>
                </c:pt>
              </c:numCache>
            </c:numRef>
          </c:val>
          <c:extLst>
            <c:ext xmlns:c16="http://schemas.microsoft.com/office/drawing/2014/chart" uri="{C3380CC4-5D6E-409C-BE32-E72D297353CC}">
              <c16:uniqueId val="{00000000-DA01-4FB7-BBFE-69FA676107A8}"/>
            </c:ext>
          </c:extLst>
        </c:ser>
        <c:dLbls>
          <c:showLegendKey val="0"/>
          <c:showVal val="0"/>
          <c:showCatName val="0"/>
          <c:showSerName val="0"/>
          <c:showPercent val="0"/>
          <c:showBubbleSize val="0"/>
        </c:dLbls>
        <c:gapWidth val="0"/>
        <c:axId val="-2100343496"/>
        <c:axId val="-2100340488"/>
      </c:barChart>
      <c:catAx>
        <c:axId val="-2100343496"/>
        <c:scaling>
          <c:orientation val="maxMin"/>
        </c:scaling>
        <c:delete val="0"/>
        <c:axPos val="l"/>
        <c:numFmt formatCode="General" sourceLinked="0"/>
        <c:majorTickMark val="none"/>
        <c:minorTickMark val="none"/>
        <c:tickLblPos val="nextTo"/>
        <c:txPr>
          <a:bodyPr/>
          <a:lstStyle/>
          <a:p>
            <a:pPr>
              <a:defRPr sz="900"/>
            </a:pPr>
            <a:endParaRPr lang="fr-FR"/>
          </a:p>
        </c:txPr>
        <c:crossAx val="-2100340488"/>
        <c:crosses val="autoZero"/>
        <c:auto val="1"/>
        <c:lblAlgn val="ctr"/>
        <c:lblOffset val="100"/>
        <c:noMultiLvlLbl val="0"/>
      </c:catAx>
      <c:valAx>
        <c:axId val="-2100340488"/>
        <c:scaling>
          <c:orientation val="minMax"/>
          <c:max val="1"/>
          <c:min val="0"/>
        </c:scaling>
        <c:delete val="1"/>
        <c:axPos val="t"/>
        <c:numFmt formatCode="0%" sourceLinked="1"/>
        <c:majorTickMark val="out"/>
        <c:minorTickMark val="none"/>
        <c:tickLblPos val="nextTo"/>
        <c:crossAx val="-210034349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06CA-42A0-A4B5-519FE8643131}"/>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0.64</c:v>
                </c:pt>
              </c:numCache>
            </c:numRef>
          </c:val>
          <c:extLst>
            <c:ext xmlns:c16="http://schemas.microsoft.com/office/drawing/2014/chart" uri="{C3380CC4-5D6E-409C-BE32-E72D297353CC}">
              <c16:uniqueId val="{00000001-06CA-42A0-A4B5-519FE8643131}"/>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0.17</c:v>
                </c:pt>
              </c:numCache>
            </c:numRef>
          </c:val>
          <c:extLst>
            <c:ext xmlns:c16="http://schemas.microsoft.com/office/drawing/2014/chart" uri="{C3380CC4-5D6E-409C-BE32-E72D297353CC}">
              <c16:uniqueId val="{00000002-06CA-42A0-A4B5-519FE8643131}"/>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06CA-42A0-A4B5-519FE8643131}"/>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0.19</c:v>
                </c:pt>
              </c:numCache>
            </c:numRef>
          </c:val>
          <c:extLst>
            <c:ext xmlns:c16="http://schemas.microsoft.com/office/drawing/2014/chart" uri="{C3380CC4-5D6E-409C-BE32-E72D297353CC}">
              <c16:uniqueId val="{00000004-06CA-42A0-A4B5-519FE8643131}"/>
            </c:ext>
          </c:extLst>
        </c:ser>
        <c:dLbls>
          <c:showLegendKey val="0"/>
          <c:showVal val="1"/>
          <c:showCatName val="0"/>
          <c:showSerName val="0"/>
          <c:showPercent val="0"/>
          <c:showBubbleSize val="0"/>
        </c:dLbls>
        <c:gapWidth val="95"/>
        <c:gapDepth val="0"/>
        <c:shape val="box"/>
        <c:axId val="-2100634728"/>
        <c:axId val="-2100631800"/>
        <c:axId val="0"/>
      </c:bar3DChart>
      <c:catAx>
        <c:axId val="-2100634728"/>
        <c:scaling>
          <c:orientation val="maxMin"/>
        </c:scaling>
        <c:delete val="1"/>
        <c:axPos val="l"/>
        <c:majorTickMark val="out"/>
        <c:minorTickMark val="none"/>
        <c:tickLblPos val="nextTo"/>
        <c:crossAx val="-2100631800"/>
        <c:crosses val="autoZero"/>
        <c:auto val="1"/>
        <c:lblAlgn val="ctr"/>
        <c:lblOffset val="100"/>
        <c:noMultiLvlLbl val="0"/>
      </c:catAx>
      <c:valAx>
        <c:axId val="-2100631800"/>
        <c:scaling>
          <c:orientation val="minMax"/>
          <c:max val="1"/>
          <c:min val="0"/>
        </c:scaling>
        <c:delete val="1"/>
        <c:axPos val="t"/>
        <c:numFmt formatCode="0%" sourceLinked="1"/>
        <c:majorTickMark val="out"/>
        <c:minorTickMark val="none"/>
        <c:tickLblPos val="nextTo"/>
        <c:crossAx val="-21006347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0.71</c:v>
                </c:pt>
                <c:pt idx="1">
                  <c:v>0.64</c:v>
                </c:pt>
                <c:pt idx="2">
                  <c:v>0.61</c:v>
                </c:pt>
                <c:pt idx="3">
                  <c:v>0.46</c:v>
                </c:pt>
              </c:numCache>
            </c:numRef>
          </c:val>
          <c:extLst>
            <c:ext xmlns:c16="http://schemas.microsoft.com/office/drawing/2014/chart" uri="{C3380CC4-5D6E-409C-BE32-E72D297353CC}">
              <c16:uniqueId val="{00000000-7268-4C67-9C86-7E2F81B5D246}"/>
            </c:ext>
          </c:extLst>
        </c:ser>
        <c:dLbls>
          <c:showLegendKey val="0"/>
          <c:showVal val="0"/>
          <c:showCatName val="0"/>
          <c:showSerName val="0"/>
          <c:showPercent val="0"/>
          <c:showBubbleSize val="0"/>
        </c:dLbls>
        <c:gapWidth val="0"/>
        <c:axId val="-2100570920"/>
        <c:axId val="-2100567912"/>
      </c:barChart>
      <c:catAx>
        <c:axId val="-2100570920"/>
        <c:scaling>
          <c:orientation val="maxMin"/>
        </c:scaling>
        <c:delete val="0"/>
        <c:axPos val="l"/>
        <c:numFmt formatCode="General" sourceLinked="0"/>
        <c:majorTickMark val="none"/>
        <c:minorTickMark val="none"/>
        <c:tickLblPos val="nextTo"/>
        <c:txPr>
          <a:bodyPr/>
          <a:lstStyle/>
          <a:p>
            <a:pPr>
              <a:defRPr sz="900"/>
            </a:pPr>
            <a:endParaRPr lang="fr-FR"/>
          </a:p>
        </c:txPr>
        <c:crossAx val="-2100567912"/>
        <c:crosses val="autoZero"/>
        <c:auto val="1"/>
        <c:lblAlgn val="ctr"/>
        <c:lblOffset val="100"/>
        <c:noMultiLvlLbl val="0"/>
      </c:catAx>
      <c:valAx>
        <c:axId val="-2100567912"/>
        <c:scaling>
          <c:orientation val="minMax"/>
          <c:max val="1"/>
          <c:min val="0"/>
        </c:scaling>
        <c:delete val="1"/>
        <c:axPos val="t"/>
        <c:numFmt formatCode="0%" sourceLinked="1"/>
        <c:majorTickMark val="out"/>
        <c:minorTickMark val="none"/>
        <c:tickLblPos val="nextTo"/>
        <c:crossAx val="-210057092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0.7</c:v>
                </c:pt>
                <c:pt idx="1">
                  <c:v>0.65</c:v>
                </c:pt>
                <c:pt idx="2">
                  <c:v>0.54</c:v>
                </c:pt>
                <c:pt idx="3">
                  <c:v>0.64</c:v>
                </c:pt>
              </c:numCache>
            </c:numRef>
          </c:val>
          <c:extLst>
            <c:ext xmlns:c16="http://schemas.microsoft.com/office/drawing/2014/chart" uri="{C3380CC4-5D6E-409C-BE32-E72D297353CC}">
              <c16:uniqueId val="{00000000-3B48-4652-8B75-CFCA8C494B6E}"/>
            </c:ext>
          </c:extLst>
        </c:ser>
        <c:dLbls>
          <c:showLegendKey val="0"/>
          <c:showVal val="0"/>
          <c:showCatName val="0"/>
          <c:showSerName val="0"/>
          <c:showPercent val="0"/>
          <c:showBubbleSize val="0"/>
        </c:dLbls>
        <c:gapWidth val="0"/>
        <c:axId val="-2100528088"/>
        <c:axId val="-2100525080"/>
      </c:barChart>
      <c:catAx>
        <c:axId val="-2100528088"/>
        <c:scaling>
          <c:orientation val="maxMin"/>
        </c:scaling>
        <c:delete val="0"/>
        <c:axPos val="l"/>
        <c:numFmt formatCode="General" sourceLinked="0"/>
        <c:majorTickMark val="none"/>
        <c:minorTickMark val="none"/>
        <c:tickLblPos val="nextTo"/>
        <c:txPr>
          <a:bodyPr/>
          <a:lstStyle/>
          <a:p>
            <a:pPr>
              <a:defRPr sz="900"/>
            </a:pPr>
            <a:endParaRPr lang="fr-FR"/>
          </a:p>
        </c:txPr>
        <c:crossAx val="-2100525080"/>
        <c:crosses val="autoZero"/>
        <c:auto val="1"/>
        <c:lblAlgn val="ctr"/>
        <c:lblOffset val="100"/>
        <c:noMultiLvlLbl val="0"/>
      </c:catAx>
      <c:valAx>
        <c:axId val="-2100525080"/>
        <c:scaling>
          <c:orientation val="minMax"/>
          <c:max val="1"/>
          <c:min val="0"/>
        </c:scaling>
        <c:delete val="1"/>
        <c:axPos val="t"/>
        <c:numFmt formatCode="0%" sourceLinked="1"/>
        <c:majorTickMark val="out"/>
        <c:minorTickMark val="none"/>
        <c:tickLblPos val="nextTo"/>
        <c:crossAx val="-210052808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90"/>
      <c:rotY val="0"/>
      <c:rAngAx val="0"/>
      <c:perspective val="5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spPr>
            <a:scene3d>
              <a:camera prst="orthographicFront"/>
              <a:lightRig rig="threePt" dir="t"/>
            </a:scene3d>
            <a:sp3d/>
          </c:spPr>
          <c:explosion val="9"/>
          <c:dPt>
            <c:idx val="0"/>
            <c:bubble3D val="0"/>
            <c:spPr>
              <a:solidFill>
                <a:schemeClr val="accent2">
                  <a:lumMod val="50000"/>
                  <a:lumOff val="50000"/>
                </a:schemeClr>
              </a:solidFill>
              <a:scene3d>
                <a:camera prst="orthographicFront"/>
                <a:lightRig rig="threePt" dir="t"/>
              </a:scene3d>
              <a:sp3d/>
            </c:spPr>
            <c:extLst>
              <c:ext xmlns:c16="http://schemas.microsoft.com/office/drawing/2014/chart" uri="{C3380CC4-5D6E-409C-BE32-E72D297353CC}">
                <c16:uniqueId val="{00000001-C53C-49D0-8B0C-13EE86D8D708}"/>
              </c:ext>
            </c:extLst>
          </c:dPt>
          <c:dPt>
            <c:idx val="1"/>
            <c:bubble3D val="0"/>
            <c:explosion val="10"/>
            <c:spPr>
              <a:solidFill>
                <a:schemeClr val="accent3">
                  <a:lumMod val="60000"/>
                  <a:lumOff val="40000"/>
                </a:schemeClr>
              </a:solidFill>
              <a:scene3d>
                <a:camera prst="orthographicFront"/>
                <a:lightRig rig="threePt" dir="t"/>
              </a:scene3d>
              <a:sp3d/>
            </c:spPr>
            <c:extLst>
              <c:ext xmlns:c16="http://schemas.microsoft.com/office/drawing/2014/chart" uri="{C3380CC4-5D6E-409C-BE32-E72D297353CC}">
                <c16:uniqueId val="{00000003-C53C-49D0-8B0C-13EE86D8D708}"/>
              </c:ext>
            </c:extLst>
          </c:dPt>
          <c:dPt>
            <c:idx val="2"/>
            <c:bubble3D val="0"/>
            <c:spPr>
              <a:solidFill>
                <a:schemeClr val="bg1">
                  <a:lumMod val="95000"/>
                </a:schemeClr>
              </a:solidFill>
              <a:scene3d>
                <a:camera prst="orthographicFront"/>
                <a:lightRig rig="threePt" dir="t"/>
              </a:scene3d>
              <a:sp3d/>
            </c:spPr>
            <c:extLst>
              <c:ext xmlns:c16="http://schemas.microsoft.com/office/drawing/2014/chart" uri="{C3380CC4-5D6E-409C-BE32-E72D297353CC}">
                <c16:uniqueId val="{00000005-C53C-49D0-8B0C-13EE86D8D708}"/>
              </c:ext>
            </c:extLst>
          </c:dPt>
          <c:dPt>
            <c:idx val="3"/>
            <c:bubble3D val="0"/>
            <c:spPr>
              <a:solidFill>
                <a:srgbClr val="B0C4DE"/>
              </a:solidFill>
              <a:scene3d>
                <a:camera prst="orthographicFront"/>
                <a:lightRig rig="threePt" dir="t"/>
              </a:scene3d>
              <a:sp3d/>
            </c:spPr>
            <c:extLst>
              <c:ext xmlns:c16="http://schemas.microsoft.com/office/drawing/2014/chart" uri="{C3380CC4-5D6E-409C-BE32-E72D297353CC}">
                <c16:uniqueId val="{00000007-C53C-49D0-8B0C-13EE86D8D708}"/>
              </c:ext>
            </c:extLst>
          </c:dPt>
          <c:cat>
            <c:strRef>
              <c:f>Feuil1!$A$2:$A$4</c:f>
              <c:strCache>
                <c:ptCount val="3"/>
                <c:pt idx="0">
                  <c:v>Crise</c:v>
                </c:pt>
                <c:pt idx="1">
                  <c:v>Pas Crise</c:v>
                </c:pt>
                <c:pt idx="2">
                  <c:v>NSP</c:v>
                </c:pt>
              </c:strCache>
            </c:strRef>
          </c:cat>
          <c:val>
            <c:numRef>
              <c:f>Feuil1!$B$2:$B$4</c:f>
              <c:numCache>
                <c:formatCode>0%</c:formatCode>
                <c:ptCount val="3"/>
                <c:pt idx="0">
                  <c:v>0.37</c:v>
                </c:pt>
                <c:pt idx="1">
                  <c:v>0.49</c:v>
                </c:pt>
                <c:pt idx="2">
                  <c:v>0.14000000000000001</c:v>
                </c:pt>
              </c:numCache>
            </c:numRef>
          </c:val>
          <c:extLst>
            <c:ext xmlns:c16="http://schemas.microsoft.com/office/drawing/2014/chart" uri="{C3380CC4-5D6E-409C-BE32-E72D297353CC}">
              <c16:uniqueId val="{00000008-C53C-49D0-8B0C-13EE86D8D708}"/>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lumMod val="60000"/>
                <a:lumOff val="4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0.45</c:v>
                </c:pt>
                <c:pt idx="1">
                  <c:v>0.41</c:v>
                </c:pt>
                <c:pt idx="2">
                  <c:v>0.61</c:v>
                </c:pt>
                <c:pt idx="3">
                  <c:v>0.62</c:v>
                </c:pt>
              </c:numCache>
            </c:numRef>
          </c:val>
          <c:extLst>
            <c:ext xmlns:c16="http://schemas.microsoft.com/office/drawing/2014/chart" uri="{C3380CC4-5D6E-409C-BE32-E72D297353CC}">
              <c16:uniqueId val="{00000000-BEB4-49E5-8D97-94CFE797C830}"/>
            </c:ext>
          </c:extLst>
        </c:ser>
        <c:dLbls>
          <c:showLegendKey val="0"/>
          <c:showVal val="0"/>
          <c:showCatName val="0"/>
          <c:showSerName val="0"/>
          <c:showPercent val="0"/>
          <c:showBubbleSize val="0"/>
        </c:dLbls>
        <c:gapWidth val="0"/>
        <c:axId val="-2100730376"/>
        <c:axId val="-2100727368"/>
      </c:barChart>
      <c:catAx>
        <c:axId val="-2100730376"/>
        <c:scaling>
          <c:orientation val="maxMin"/>
        </c:scaling>
        <c:delete val="0"/>
        <c:axPos val="l"/>
        <c:numFmt formatCode="General" sourceLinked="0"/>
        <c:majorTickMark val="none"/>
        <c:minorTickMark val="none"/>
        <c:tickLblPos val="nextTo"/>
        <c:txPr>
          <a:bodyPr/>
          <a:lstStyle/>
          <a:p>
            <a:pPr>
              <a:defRPr sz="900"/>
            </a:pPr>
            <a:endParaRPr lang="fr-FR"/>
          </a:p>
        </c:txPr>
        <c:crossAx val="-2100727368"/>
        <c:crosses val="autoZero"/>
        <c:auto val="1"/>
        <c:lblAlgn val="ctr"/>
        <c:lblOffset val="100"/>
        <c:noMultiLvlLbl val="0"/>
      </c:catAx>
      <c:valAx>
        <c:axId val="-2100727368"/>
        <c:scaling>
          <c:orientation val="minMax"/>
          <c:max val="1"/>
          <c:min val="0"/>
        </c:scaling>
        <c:delete val="1"/>
        <c:axPos val="t"/>
        <c:numFmt formatCode="0%" sourceLinked="1"/>
        <c:majorTickMark val="out"/>
        <c:minorTickMark val="none"/>
        <c:tickLblPos val="nextTo"/>
        <c:crossAx val="-210073037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Feuil1!$B$1</c:f>
              <c:strCache>
                <c:ptCount val="1"/>
                <c:pt idx="0">
                  <c:v>Série 1</c:v>
                </c:pt>
              </c:strCache>
            </c:strRef>
          </c:tx>
          <c:spPr>
            <a:solidFill>
              <a:schemeClr val="accent3">
                <a:lumMod val="50000"/>
              </a:schemeClr>
            </a:solidFill>
            <a:ln w="3175" cmpd="sng">
              <a:solidFill>
                <a:schemeClr val="bg1">
                  <a:lumMod val="50000"/>
                </a:schemeClr>
              </a:solidFill>
            </a:ln>
            <a:effectLst/>
          </c:spPr>
          <c:invertIfNegative val="0"/>
          <c:dLbls>
            <c:spPr>
              <a:noFill/>
            </c:spPr>
            <c:txPr>
              <a:bodyPr/>
              <a:lstStyle/>
              <a:p>
                <a:pPr>
                  <a:defRPr sz="9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Feuil1!$A$2:$A$20</c:f>
              <c:strCache>
                <c:ptCount val="19"/>
                <c:pt idx="0">
                  <c:v>1. Ma famille</c:v>
                </c:pt>
                <c:pt idx="1">
                  <c:v>2. Les femmes – Base : 100% = les femmes –</c:v>
                </c:pt>
                <c:pt idx="2">
                  <c:v>3. La nation belge</c:v>
                </c:pt>
                <c:pt idx="3">
                  <c:v>4. Ma ville, mon quartier, mon village</c:v>
                </c:pt>
                <c:pt idx="4">
                  <c:v>5. Les hommes – Base : 100% = les hommes –</c:v>
                </c:pt>
                <c:pt idx="5">
                  <c:v>6. Le terroir où je suis né</c:v>
                </c:pt>
                <c:pt idx="6">
                  <c:v>7. L'entreprise, l'administration où je travaille</c:v>
                </c:pt>
                <c:pt idx="7">
                  <c:v>. Ma Région (Flandre, Wallonie, Bruxelles)</c:v>
                </c:pt>
                <c:pt idx="8">
                  <c:v>. Les gens de mon âge</c:v>
                </c:pt>
                <c:pt idx="9">
                  <c:v>. Les gens qui font le même métier que moi</c:v>
                </c:pt>
                <c:pt idx="10">
                  <c:v>10. Mon milieu social</c:v>
                </c:pt>
                <c:pt idx="11">
                  <c:v>. L'Europe</c:v>
                </c:pt>
                <c:pt idx="12">
                  <c:v>12. Mes collègues de travail</c:v>
                </c:pt>
                <c:pt idx="13">
                  <c:v>15. Les gens qui ont la même religion que moi</c:v>
                </c:pt>
                <c:pt idx="14">
                  <c:v>17. Une communauté d'internautes basée sur des affinités</c:v>
                </c:pt>
                <c:pt idx="15">
                  <c:v>14. Un club sportif (foot, etc.)</c:v>
                </c:pt>
                <c:pt idx="16">
                  <c:v>. Les anciens de mon école / université</c:v>
                </c:pt>
                <c:pt idx="17">
                  <c:v>18. Les gens qui ont les mêmes idées politiques que moi</c:v>
                </c:pt>
                <c:pt idx="18">
                  <c:v>19. Les consommateurs de telle ou telle marque</c:v>
                </c:pt>
              </c:strCache>
            </c:strRef>
          </c:cat>
          <c:val>
            <c:numRef>
              <c:f>Feuil1!$B$2:$B$20</c:f>
              <c:numCache>
                <c:formatCode>0%</c:formatCode>
                <c:ptCount val="19"/>
                <c:pt idx="0">
                  <c:v>0.53</c:v>
                </c:pt>
                <c:pt idx="1">
                  <c:v>0.25</c:v>
                </c:pt>
                <c:pt idx="2">
                  <c:v>0.25</c:v>
                </c:pt>
                <c:pt idx="3">
                  <c:v>0.22</c:v>
                </c:pt>
                <c:pt idx="4">
                  <c:v>0.22</c:v>
                </c:pt>
                <c:pt idx="5">
                  <c:v>0.15</c:v>
                </c:pt>
                <c:pt idx="6">
                  <c:v>0.14000000000000001</c:v>
                </c:pt>
                <c:pt idx="7">
                  <c:v>0.14000000000000001</c:v>
                </c:pt>
                <c:pt idx="8">
                  <c:v>0.13</c:v>
                </c:pt>
                <c:pt idx="9">
                  <c:v>0.13</c:v>
                </c:pt>
                <c:pt idx="10">
                  <c:v>0.12</c:v>
                </c:pt>
                <c:pt idx="11">
                  <c:v>0.11</c:v>
                </c:pt>
                <c:pt idx="12">
                  <c:v>0.11</c:v>
                </c:pt>
                <c:pt idx="13">
                  <c:v>0.1</c:v>
                </c:pt>
                <c:pt idx="14">
                  <c:v>0.1</c:v>
                </c:pt>
                <c:pt idx="15">
                  <c:v>0.09</c:v>
                </c:pt>
                <c:pt idx="16">
                  <c:v>0.09</c:v>
                </c:pt>
                <c:pt idx="17">
                  <c:v>7.0000000000000007E-2</c:v>
                </c:pt>
                <c:pt idx="18">
                  <c:v>0.04</c:v>
                </c:pt>
              </c:numCache>
            </c:numRef>
          </c:val>
          <c:extLst>
            <c:ext xmlns:c16="http://schemas.microsoft.com/office/drawing/2014/chart" uri="{C3380CC4-5D6E-409C-BE32-E72D297353CC}">
              <c16:uniqueId val="{00000000-C550-4CD4-85BD-715166B5DFE8}"/>
            </c:ext>
          </c:extLst>
        </c:ser>
        <c:dLbls>
          <c:showLegendKey val="0"/>
          <c:showVal val="0"/>
          <c:showCatName val="0"/>
          <c:showSerName val="0"/>
          <c:showPercent val="0"/>
          <c:showBubbleSize val="0"/>
        </c:dLbls>
        <c:gapWidth val="0"/>
        <c:axId val="-2100979560"/>
        <c:axId val="-2100976520"/>
      </c:barChart>
      <c:catAx>
        <c:axId val="-2100979560"/>
        <c:scaling>
          <c:orientation val="maxMin"/>
        </c:scaling>
        <c:delete val="1"/>
        <c:axPos val="l"/>
        <c:numFmt formatCode="General" sourceLinked="1"/>
        <c:majorTickMark val="out"/>
        <c:minorTickMark val="none"/>
        <c:tickLblPos val="nextTo"/>
        <c:crossAx val="-2100976520"/>
        <c:crosses val="autoZero"/>
        <c:auto val="1"/>
        <c:lblAlgn val="ctr"/>
        <c:lblOffset val="100"/>
        <c:noMultiLvlLbl val="0"/>
      </c:catAx>
      <c:valAx>
        <c:axId val="-2100976520"/>
        <c:scaling>
          <c:orientation val="minMax"/>
          <c:max val="1"/>
          <c:min val="0"/>
        </c:scaling>
        <c:delete val="1"/>
        <c:axPos val="t"/>
        <c:numFmt formatCode="0%" sourceLinked="1"/>
        <c:majorTickMark val="out"/>
        <c:minorTickMark val="none"/>
        <c:tickLblPos val="nextTo"/>
        <c:crossAx val="-210097956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16 à 25 ans</c:v>
                </c:pt>
                <c:pt idx="1">
                  <c:v>26 à 35 ans</c:v>
                </c:pt>
                <c:pt idx="2">
                  <c:v>36 à 45 ans</c:v>
                </c:pt>
                <c:pt idx="3">
                  <c:v>46 à 55 ans</c:v>
                </c:pt>
                <c:pt idx="4">
                  <c:v>56 à 65 ans</c:v>
                </c:pt>
                <c:pt idx="5">
                  <c:v>Plus de 65 ans</c:v>
                </c:pt>
              </c:strCache>
            </c:strRef>
          </c:cat>
          <c:val>
            <c:numRef>
              <c:f>Feuil1!$B$2:$B$7</c:f>
              <c:numCache>
                <c:formatCode>0%</c:formatCode>
                <c:ptCount val="6"/>
                <c:pt idx="0">
                  <c:v>0.12</c:v>
                </c:pt>
                <c:pt idx="1">
                  <c:v>0.11</c:v>
                </c:pt>
                <c:pt idx="2">
                  <c:v>0.13</c:v>
                </c:pt>
                <c:pt idx="3">
                  <c:v>0.09</c:v>
                </c:pt>
                <c:pt idx="4">
                  <c:v>0.14000000000000001</c:v>
                </c:pt>
                <c:pt idx="5">
                  <c:v>0.25</c:v>
                </c:pt>
              </c:numCache>
            </c:numRef>
          </c:val>
          <c:extLst>
            <c:ext xmlns:c16="http://schemas.microsoft.com/office/drawing/2014/chart" uri="{C3380CC4-5D6E-409C-BE32-E72D297353CC}">
              <c16:uniqueId val="{00000000-951C-4F4A-92E8-9D837AD794C4}"/>
            </c:ext>
          </c:extLst>
        </c:ser>
        <c:dLbls>
          <c:showLegendKey val="0"/>
          <c:showVal val="0"/>
          <c:showCatName val="0"/>
          <c:showSerName val="0"/>
          <c:showPercent val="0"/>
          <c:showBubbleSize val="0"/>
        </c:dLbls>
        <c:gapWidth val="0"/>
        <c:axId val="-2100885736"/>
        <c:axId val="-2100882728"/>
      </c:barChart>
      <c:catAx>
        <c:axId val="-2100885736"/>
        <c:scaling>
          <c:orientation val="maxMin"/>
        </c:scaling>
        <c:delete val="0"/>
        <c:axPos val="l"/>
        <c:numFmt formatCode="General" sourceLinked="0"/>
        <c:majorTickMark val="none"/>
        <c:minorTickMark val="none"/>
        <c:tickLblPos val="nextTo"/>
        <c:txPr>
          <a:bodyPr/>
          <a:lstStyle/>
          <a:p>
            <a:pPr>
              <a:defRPr sz="900"/>
            </a:pPr>
            <a:endParaRPr lang="fr-FR"/>
          </a:p>
        </c:txPr>
        <c:crossAx val="-2100882728"/>
        <c:crosses val="autoZero"/>
        <c:auto val="1"/>
        <c:lblAlgn val="ctr"/>
        <c:lblOffset val="100"/>
        <c:noMultiLvlLbl val="0"/>
      </c:catAx>
      <c:valAx>
        <c:axId val="-2100882728"/>
        <c:scaling>
          <c:orientation val="minMax"/>
          <c:max val="1"/>
          <c:min val="0"/>
        </c:scaling>
        <c:delete val="1"/>
        <c:axPos val="t"/>
        <c:numFmt formatCode="0%" sourceLinked="1"/>
        <c:majorTickMark val="out"/>
        <c:minorTickMark val="none"/>
        <c:tickLblPos val="nextTo"/>
        <c:crossAx val="-210088573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lumMod val="75000"/>
                <a:lumOff val="25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C094-4C84-8585-4865DEB4E8A2}"/>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Feuil1!$B$2:$B$6</c:f>
              <c:numCache>
                <c:formatCode>General</c:formatCode>
                <c:ptCount val="5"/>
                <c:pt idx="0" formatCode="0%">
                  <c:v>0.35</c:v>
                </c:pt>
                <c:pt idx="2" formatCode="0%">
                  <c:v>0.12</c:v>
                </c:pt>
                <c:pt idx="3" formatCode="0%">
                  <c:v>0.11</c:v>
                </c:pt>
                <c:pt idx="4" formatCode="0%">
                  <c:v>0.12</c:v>
                </c:pt>
              </c:numCache>
            </c:numRef>
          </c:val>
          <c:extLst>
            <c:ext xmlns:c16="http://schemas.microsoft.com/office/drawing/2014/chart" uri="{C3380CC4-5D6E-409C-BE32-E72D297353CC}">
              <c16:uniqueId val="{00000001-C094-4C84-8585-4865DEB4E8A2}"/>
            </c:ext>
          </c:extLst>
        </c:ser>
        <c:ser>
          <c:idx val="1"/>
          <c:order val="1"/>
          <c:spPr>
            <a:solidFill>
              <a:srgbClr val="F79646"/>
            </a:solidFill>
            <a:ln>
              <a:solidFill>
                <a:srgbClr val="7F7F7F"/>
              </a:solidFill>
            </a:ln>
            <a:effectLst/>
          </c:spPr>
          <c:invertIfNegative val="0"/>
          <c:dLbls>
            <c:spPr>
              <a:solidFill>
                <a:srgbClr val="F79646"/>
              </a:solidFill>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Feuil1!$C$2:$C$6</c:f>
              <c:numCache>
                <c:formatCode>General</c:formatCode>
                <c:ptCount val="5"/>
                <c:pt idx="0" formatCode="0%">
                  <c:v>0.3</c:v>
                </c:pt>
                <c:pt idx="2" formatCode="0%">
                  <c:v>7.0000000000000007E-2</c:v>
                </c:pt>
                <c:pt idx="3" formatCode="0%">
                  <c:v>0.2</c:v>
                </c:pt>
                <c:pt idx="4" formatCode="0%">
                  <c:v>0.03</c:v>
                </c:pt>
              </c:numCache>
            </c:numRef>
          </c:val>
          <c:extLst>
            <c:ext xmlns:c16="http://schemas.microsoft.com/office/drawing/2014/chart" uri="{C3380CC4-5D6E-409C-BE32-E72D297353CC}">
              <c16:uniqueId val="{00000002-C094-4C84-8585-4865DEB4E8A2}"/>
            </c:ext>
          </c:extLst>
        </c:ser>
        <c:ser>
          <c:idx val="2"/>
          <c:order val="2"/>
          <c:spPr>
            <a:solidFill>
              <a:srgbClr val="1F497D">
                <a:lumMod val="75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C094-4C84-8585-4865DEB4E8A2}"/>
              </c:ext>
            </c:extLst>
          </c:dPt>
          <c:dLbls>
            <c:dLbl>
              <c:idx val="4"/>
              <c:layout>
                <c:manualLayout>
                  <c:x val="1.6789212494717001E-2"/>
                  <c:y val="1.2393617150650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4-4C84-8585-4865DEB4E8A2}"/>
                </c:ext>
              </c:extLst>
            </c:dLbl>
            <c:spPr>
              <a:solidFill>
                <a:srgbClr val="4F81BD">
                  <a:lumMod val="50000"/>
                </a:srgbClr>
              </a:solidFill>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Feuil1!$D$2:$D$6</c:f>
              <c:numCache>
                <c:formatCode>General</c:formatCode>
                <c:ptCount val="5"/>
                <c:pt idx="0" formatCode="0%">
                  <c:v>0.06</c:v>
                </c:pt>
                <c:pt idx="2" formatCode="0%">
                  <c:v>0.01</c:v>
                </c:pt>
                <c:pt idx="3" formatCode="0%">
                  <c:v>0.02</c:v>
                </c:pt>
                <c:pt idx="4" formatCode="0%">
                  <c:v>0.02</c:v>
                </c:pt>
              </c:numCache>
            </c:numRef>
          </c:val>
          <c:extLst>
            <c:ext xmlns:c16="http://schemas.microsoft.com/office/drawing/2014/chart" uri="{C3380CC4-5D6E-409C-BE32-E72D297353CC}">
              <c16:uniqueId val="{00000005-C094-4C84-8585-4865DEB4E8A2}"/>
            </c:ext>
          </c:extLst>
        </c:ser>
        <c:ser>
          <c:idx val="3"/>
          <c:order val="3"/>
          <c:spPr>
            <a:solidFill>
              <a:sysClr val="window" lastClr="FFFFFF"/>
            </a:solidFill>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Feuil1!$E$2:$E$6</c:f>
              <c:numCache>
                <c:formatCode>General</c:formatCode>
                <c:ptCount val="5"/>
                <c:pt idx="0" formatCode="0%">
                  <c:v>0.28999999999999998</c:v>
                </c:pt>
                <c:pt idx="2" formatCode="0%">
                  <c:v>0.8</c:v>
                </c:pt>
                <c:pt idx="3" formatCode="0%">
                  <c:v>0.67</c:v>
                </c:pt>
                <c:pt idx="4" formatCode="0%">
                  <c:v>0.83</c:v>
                </c:pt>
              </c:numCache>
            </c:numRef>
          </c:val>
          <c:extLst>
            <c:ext xmlns:c16="http://schemas.microsoft.com/office/drawing/2014/chart" uri="{C3380CC4-5D6E-409C-BE32-E72D297353CC}">
              <c16:uniqueId val="{00000006-C094-4C84-8585-4865DEB4E8A2}"/>
            </c:ext>
          </c:extLst>
        </c:ser>
        <c:dLbls>
          <c:showLegendKey val="0"/>
          <c:showVal val="1"/>
          <c:showCatName val="0"/>
          <c:showSerName val="0"/>
          <c:showPercent val="0"/>
          <c:showBubbleSize val="0"/>
        </c:dLbls>
        <c:gapWidth val="50"/>
        <c:gapDepth val="0"/>
        <c:shape val="box"/>
        <c:axId val="-2103430952"/>
        <c:axId val="-2103433944"/>
        <c:axId val="0"/>
      </c:bar3DChart>
      <c:catAx>
        <c:axId val="-2103430952"/>
        <c:scaling>
          <c:orientation val="maxMin"/>
        </c:scaling>
        <c:delete val="1"/>
        <c:axPos val="l"/>
        <c:majorTickMark val="out"/>
        <c:minorTickMark val="none"/>
        <c:tickLblPos val="nextTo"/>
        <c:crossAx val="-2103433944"/>
        <c:crosses val="autoZero"/>
        <c:auto val="1"/>
        <c:lblAlgn val="ctr"/>
        <c:lblOffset val="100"/>
        <c:noMultiLvlLbl val="0"/>
      </c:catAx>
      <c:valAx>
        <c:axId val="-2103433944"/>
        <c:scaling>
          <c:orientation val="minMax"/>
          <c:max val="1"/>
          <c:min val="0"/>
        </c:scaling>
        <c:delete val="1"/>
        <c:axPos val="t"/>
        <c:numFmt formatCode="0%" sourceLinked="1"/>
        <c:majorTickMark val="out"/>
        <c:minorTickMark val="none"/>
        <c:tickLblPos val="nextTo"/>
        <c:crossAx val="-210343095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0"/>
      <c:rotY val="15"/>
      <c:depthPercent val="100"/>
      <c:rAngAx val="1"/>
    </c:view3D>
    <c:floor>
      <c:thickness val="0"/>
      <c:spPr>
        <a:noFill/>
        <a:ln>
          <a:noFill/>
        </a:ln>
      </c:spPr>
    </c:floor>
    <c:sideWall>
      <c:thickness val="0"/>
      <c:spPr>
        <a:noFill/>
        <a:scene3d>
          <a:camera prst="orthographicFront"/>
          <a:lightRig rig="threePt" dir="t"/>
        </a:scene3d>
        <a:sp3d/>
      </c:spPr>
    </c:sideWall>
    <c:backWall>
      <c:thickness val="0"/>
    </c:backWall>
    <c:plotArea>
      <c:layout>
        <c:manualLayout>
          <c:layoutTarget val="inner"/>
          <c:xMode val="edge"/>
          <c:yMode val="edge"/>
          <c:x val="1.8207282913165299E-2"/>
          <c:y val="3.7499997160811802E-2"/>
          <c:w val="0.97198879551820705"/>
          <c:h val="0.86821192699788596"/>
        </c:manualLayout>
      </c:layout>
      <c:bar3DChart>
        <c:barDir val="col"/>
        <c:grouping val="clustered"/>
        <c:varyColors val="0"/>
        <c:ser>
          <c:idx val="0"/>
          <c:order val="0"/>
          <c:tx>
            <c:strRef>
              <c:f>Feuil1!$B$1</c:f>
              <c:strCache>
                <c:ptCount val="1"/>
                <c:pt idx="0">
                  <c:v>Série 1</c:v>
                </c:pt>
              </c:strCache>
            </c:strRef>
          </c:tx>
          <c:spPr>
            <a:solidFill>
              <a:schemeClr val="tx2"/>
            </a:solidFill>
            <a:effectLst>
              <a:outerShdw blurRad="28575" dist="495300" dir="1680000" sx="109000" sy="109000" algn="tl" rotWithShape="0">
                <a:srgbClr val="000000">
                  <a:alpha val="23000"/>
                </a:srgbClr>
              </a:outerShdw>
            </a:effectLst>
          </c:spPr>
          <c:invertIfNegative val="0"/>
          <c:dPt>
            <c:idx val="0"/>
            <c:invertIfNegative val="0"/>
            <c:bubble3D val="0"/>
            <c:extLst>
              <c:ext xmlns:c16="http://schemas.microsoft.com/office/drawing/2014/chart" uri="{C3380CC4-5D6E-409C-BE32-E72D297353CC}">
                <c16:uniqueId val="{00000000-4D0C-4E97-9EC1-3C41D45854B8}"/>
              </c:ext>
            </c:extLst>
          </c:dPt>
          <c:dPt>
            <c:idx val="1"/>
            <c:invertIfNegative val="0"/>
            <c:bubble3D val="0"/>
            <c:spPr>
              <a:solidFill>
                <a:schemeClr val="tx2">
                  <a:lumMod val="60000"/>
                  <a:lumOff val="40000"/>
                </a:scheme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2-4D0C-4E97-9EC1-3C41D45854B8}"/>
              </c:ext>
            </c:extLst>
          </c:dPt>
          <c:dPt>
            <c:idx val="2"/>
            <c:invertIfNegative val="0"/>
            <c:bubble3D val="0"/>
            <c:spPr>
              <a:solidFill>
                <a:schemeClr val="accent1">
                  <a:lumMod val="40000"/>
                  <a:lumOff val="60000"/>
                </a:scheme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4-4D0C-4E97-9EC1-3C41D45854B8}"/>
              </c:ext>
            </c:extLst>
          </c:dPt>
          <c:dPt>
            <c:idx val="3"/>
            <c:invertIfNegative val="0"/>
            <c:bubble3D val="0"/>
            <c:spPr>
              <a:solidFill>
                <a:schemeClr val="accent2">
                  <a:lumMod val="25000"/>
                  <a:lumOff val="75000"/>
                </a:scheme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6-4D0C-4E97-9EC1-3C41D45854B8}"/>
              </c:ext>
            </c:extLst>
          </c:dPt>
          <c:dPt>
            <c:idx val="4"/>
            <c:invertIfNegative val="0"/>
            <c:bubble3D val="0"/>
            <c:spPr>
              <a:solidFill>
                <a:schemeClr val="accent2">
                  <a:lumMod val="50000"/>
                  <a:lumOff val="50000"/>
                </a:scheme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8-4D0C-4E97-9EC1-3C41D45854B8}"/>
              </c:ext>
            </c:extLst>
          </c:dPt>
          <c:dPt>
            <c:idx val="5"/>
            <c:invertIfNegative val="0"/>
            <c:bubble3D val="0"/>
            <c:spPr>
              <a:solidFill>
                <a:schemeClr val="accent2">
                  <a:lumMod val="75000"/>
                  <a:lumOff val="25000"/>
                </a:scheme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A-4D0C-4E97-9EC1-3C41D45854B8}"/>
              </c:ext>
            </c:extLst>
          </c:dPt>
          <c:dLbls>
            <c:dLbl>
              <c:idx val="0"/>
              <c:layout>
                <c:manualLayout>
                  <c:x val="1.1204371512384501E-2"/>
                  <c:y val="-1.73076909972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0C-4E97-9EC1-3C41D45854B8}"/>
                </c:ext>
              </c:extLst>
            </c:dLbl>
            <c:dLbl>
              <c:idx val="1"/>
              <c:layout>
                <c:manualLayout>
                  <c:x val="1.1204481792717E-2"/>
                  <c:y val="-1.4423302966133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0C-4E97-9EC1-3C41D45854B8}"/>
                </c:ext>
              </c:extLst>
            </c:dLbl>
            <c:dLbl>
              <c:idx val="2"/>
              <c:layout>
                <c:manualLayout>
                  <c:x val="8.4033613445378096E-3"/>
                  <c:y val="-1.15384606648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0C-4E97-9EC1-3C41D45854B8}"/>
                </c:ext>
              </c:extLst>
            </c:dLbl>
            <c:dLbl>
              <c:idx val="3"/>
              <c:layout>
                <c:manualLayout>
                  <c:x val="9.8039215686274508E-3"/>
                  <c:y val="-1.15384606648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0C-4E97-9EC1-3C41D45854B8}"/>
                </c:ext>
              </c:extLst>
            </c:dLbl>
            <c:dLbl>
              <c:idx val="4"/>
              <c:layout>
                <c:manualLayout>
                  <c:x val="8.4032510642052093E-3"/>
                  <c:y val="-1.4423075831081499E-2"/>
                </c:manualLayout>
              </c:layout>
              <c:tx>
                <c:rich>
                  <a:bodyPr/>
                  <a:lstStyle/>
                  <a:p>
                    <a:r>
                      <a:rPr lang="fr-FR" dirty="0" smtClean="0"/>
                      <a:t>8%</a:t>
                    </a:r>
                    <a:endParaRPr lang="fr-FR"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0C-4E97-9EC1-3C41D45854B8}"/>
                </c:ext>
              </c:extLst>
            </c:dLbl>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Extrême droite</c:v>
                </c:pt>
                <c:pt idx="1">
                  <c:v>Droite</c:v>
                </c:pt>
                <c:pt idx="2">
                  <c:v>Centre droit</c:v>
                </c:pt>
                <c:pt idx="3">
                  <c:v>Centre gauche</c:v>
                </c:pt>
                <c:pt idx="4">
                  <c:v>Gauche</c:v>
                </c:pt>
                <c:pt idx="5">
                  <c:v>Extrême gauche</c:v>
                </c:pt>
              </c:strCache>
            </c:strRef>
          </c:cat>
          <c:val>
            <c:numRef>
              <c:f>Feuil1!$B$2:$B$7</c:f>
              <c:numCache>
                <c:formatCode>0%</c:formatCode>
                <c:ptCount val="6"/>
                <c:pt idx="0">
                  <c:v>0.04</c:v>
                </c:pt>
                <c:pt idx="1">
                  <c:v>0.12</c:v>
                </c:pt>
                <c:pt idx="2">
                  <c:v>0.18</c:v>
                </c:pt>
                <c:pt idx="3">
                  <c:v>0.08</c:v>
                </c:pt>
                <c:pt idx="4">
                  <c:v>0.08</c:v>
                </c:pt>
                <c:pt idx="5">
                  <c:v>0.03</c:v>
                </c:pt>
              </c:numCache>
            </c:numRef>
          </c:val>
          <c:extLst>
            <c:ext xmlns:c16="http://schemas.microsoft.com/office/drawing/2014/chart" uri="{C3380CC4-5D6E-409C-BE32-E72D297353CC}">
              <c16:uniqueId val="{0000000B-4D0C-4E97-9EC1-3C41D45854B8}"/>
            </c:ext>
          </c:extLst>
        </c:ser>
        <c:dLbls>
          <c:showLegendKey val="0"/>
          <c:showVal val="0"/>
          <c:showCatName val="0"/>
          <c:showSerName val="0"/>
          <c:showPercent val="0"/>
          <c:showBubbleSize val="0"/>
        </c:dLbls>
        <c:gapWidth val="176"/>
        <c:gapDepth val="20"/>
        <c:shape val="cylinder"/>
        <c:axId val="-2103284616"/>
        <c:axId val="-2103287960"/>
        <c:axId val="0"/>
      </c:bar3DChart>
      <c:catAx>
        <c:axId val="-2103284616"/>
        <c:scaling>
          <c:orientation val="minMax"/>
        </c:scaling>
        <c:delete val="0"/>
        <c:axPos val="b"/>
        <c:numFmt formatCode="General" sourceLinked="0"/>
        <c:majorTickMark val="none"/>
        <c:minorTickMark val="none"/>
        <c:tickLblPos val="nextTo"/>
        <c:spPr>
          <a:ln>
            <a:noFill/>
          </a:ln>
        </c:spPr>
        <c:txPr>
          <a:bodyPr/>
          <a:lstStyle/>
          <a:p>
            <a:pPr>
              <a:defRPr sz="1200"/>
            </a:pPr>
            <a:endParaRPr lang="fr-FR"/>
          </a:p>
        </c:txPr>
        <c:crossAx val="-2103287960"/>
        <c:crosses val="autoZero"/>
        <c:auto val="1"/>
        <c:lblAlgn val="ctr"/>
        <c:lblOffset val="100"/>
        <c:noMultiLvlLbl val="0"/>
      </c:catAx>
      <c:valAx>
        <c:axId val="-2103287960"/>
        <c:scaling>
          <c:orientation val="minMax"/>
          <c:max val="0.6"/>
          <c:min val="0"/>
        </c:scaling>
        <c:delete val="1"/>
        <c:axPos val="l"/>
        <c:numFmt formatCode="0%" sourceLinked="1"/>
        <c:majorTickMark val="out"/>
        <c:minorTickMark val="none"/>
        <c:tickLblPos val="nextTo"/>
        <c:crossAx val="-21032846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0.65</c:v>
                </c:pt>
                <c:pt idx="1">
                  <c:v>0.62</c:v>
                </c:pt>
                <c:pt idx="2">
                  <c:v>0.6</c:v>
                </c:pt>
                <c:pt idx="3">
                  <c:v>0.54</c:v>
                </c:pt>
              </c:numCache>
            </c:numRef>
          </c:val>
          <c:extLst>
            <c:ext xmlns:c16="http://schemas.microsoft.com/office/drawing/2014/chart" uri="{C3380CC4-5D6E-409C-BE32-E72D297353CC}">
              <c16:uniqueId val="{00000000-2C2F-4C47-BFE2-8569423B1DAC}"/>
            </c:ext>
          </c:extLst>
        </c:ser>
        <c:dLbls>
          <c:showLegendKey val="0"/>
          <c:showVal val="0"/>
          <c:showCatName val="0"/>
          <c:showSerName val="0"/>
          <c:showPercent val="0"/>
          <c:showBubbleSize val="0"/>
        </c:dLbls>
        <c:gapWidth val="0"/>
        <c:axId val="-2097909432"/>
        <c:axId val="-2097906424"/>
      </c:barChart>
      <c:catAx>
        <c:axId val="-2097909432"/>
        <c:scaling>
          <c:orientation val="maxMin"/>
        </c:scaling>
        <c:delete val="0"/>
        <c:axPos val="l"/>
        <c:numFmt formatCode="General" sourceLinked="0"/>
        <c:majorTickMark val="none"/>
        <c:minorTickMark val="none"/>
        <c:tickLblPos val="nextTo"/>
        <c:txPr>
          <a:bodyPr/>
          <a:lstStyle/>
          <a:p>
            <a:pPr>
              <a:defRPr sz="900"/>
            </a:pPr>
            <a:endParaRPr lang="fr-FR"/>
          </a:p>
        </c:txPr>
        <c:crossAx val="-2097906424"/>
        <c:crosses val="autoZero"/>
        <c:auto val="1"/>
        <c:lblAlgn val="ctr"/>
        <c:lblOffset val="100"/>
        <c:noMultiLvlLbl val="0"/>
      </c:catAx>
      <c:valAx>
        <c:axId val="-2097906424"/>
        <c:scaling>
          <c:orientation val="minMax"/>
          <c:max val="1"/>
          <c:min val="0"/>
        </c:scaling>
        <c:delete val="1"/>
        <c:axPos val="t"/>
        <c:numFmt formatCode="0%" sourceLinked="1"/>
        <c:majorTickMark val="out"/>
        <c:minorTickMark val="none"/>
        <c:tickLblPos val="nextTo"/>
        <c:crossAx val="-20979094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ysClr val="window" lastClr="FFFFFF">
                <a:lumMod val="50000"/>
              </a:sys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3078-48D8-8F56-6EFF6D8E5A51}"/>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0.5</c:v>
                </c:pt>
              </c:numCache>
            </c:numRef>
          </c:val>
          <c:extLst>
            <c:ext xmlns:c16="http://schemas.microsoft.com/office/drawing/2014/chart" uri="{C3380CC4-5D6E-409C-BE32-E72D297353CC}">
              <c16:uniqueId val="{00000001-3078-48D8-8F56-6EFF6D8E5A51}"/>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0.25</c:v>
                </c:pt>
              </c:numCache>
            </c:numRef>
          </c:val>
          <c:extLst>
            <c:ext xmlns:c16="http://schemas.microsoft.com/office/drawing/2014/chart" uri="{C3380CC4-5D6E-409C-BE32-E72D297353CC}">
              <c16:uniqueId val="{00000002-3078-48D8-8F56-6EFF6D8E5A51}"/>
            </c:ext>
          </c:extLst>
        </c:ser>
        <c:ser>
          <c:idx val="2"/>
          <c:order val="2"/>
          <c:spPr>
            <a:pattFill prst="wdDnDiag">
              <a:fgClr>
                <a:sysClr val="window" lastClr="FFFFFF">
                  <a:lumMod val="50000"/>
                </a:sysClr>
              </a:fgClr>
              <a:bgClr>
                <a:prstClr val="white"/>
              </a:bgClr>
            </a:pattFill>
            <a:ln>
              <a:solidFill>
                <a:srgbClr val="7F7F7F"/>
              </a:solidFill>
            </a:ln>
            <a:effectLst/>
          </c:spPr>
          <c:invertIfNegative val="0"/>
          <c:dPt>
            <c:idx val="0"/>
            <c:invertIfNegative val="0"/>
            <c:bubble3D val="0"/>
            <c:extLst>
              <c:ext xmlns:c16="http://schemas.microsoft.com/office/drawing/2014/chart" uri="{C3380CC4-5D6E-409C-BE32-E72D297353CC}">
                <c16:uniqueId val="{00000003-3078-48D8-8F56-6EFF6D8E5A51}"/>
              </c:ext>
            </c:extLst>
          </c:dPt>
          <c:dLbls>
            <c:spPr>
              <a:solidFill>
                <a:sysClr val="window" lastClr="FFFFFF"/>
              </a:solidFill>
            </c:spPr>
            <c:txPr>
              <a:bodyPr/>
              <a:lstStyle/>
              <a:p>
                <a:pPr>
                  <a:defRPr sz="1200">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0.25</c:v>
                </c:pt>
              </c:numCache>
            </c:numRef>
          </c:val>
          <c:extLst>
            <c:ext xmlns:c16="http://schemas.microsoft.com/office/drawing/2014/chart" uri="{C3380CC4-5D6E-409C-BE32-E72D297353CC}">
              <c16:uniqueId val="{00000004-3078-48D8-8F56-6EFF6D8E5A51}"/>
            </c:ext>
          </c:extLst>
        </c:ser>
        <c:dLbls>
          <c:showLegendKey val="0"/>
          <c:showVal val="1"/>
          <c:showCatName val="0"/>
          <c:showSerName val="0"/>
          <c:showPercent val="0"/>
          <c:showBubbleSize val="0"/>
        </c:dLbls>
        <c:gapWidth val="95"/>
        <c:gapDepth val="0"/>
        <c:shape val="box"/>
        <c:axId val="-2103340728"/>
        <c:axId val="-2103343672"/>
        <c:axId val="0"/>
      </c:bar3DChart>
      <c:catAx>
        <c:axId val="-2103340728"/>
        <c:scaling>
          <c:orientation val="maxMin"/>
        </c:scaling>
        <c:delete val="1"/>
        <c:axPos val="l"/>
        <c:majorTickMark val="out"/>
        <c:minorTickMark val="none"/>
        <c:tickLblPos val="nextTo"/>
        <c:crossAx val="-2103343672"/>
        <c:crosses val="autoZero"/>
        <c:auto val="1"/>
        <c:lblAlgn val="ctr"/>
        <c:lblOffset val="100"/>
        <c:noMultiLvlLbl val="0"/>
      </c:catAx>
      <c:valAx>
        <c:axId val="-2103343672"/>
        <c:scaling>
          <c:orientation val="minMax"/>
          <c:max val="1"/>
          <c:min val="0"/>
        </c:scaling>
        <c:delete val="1"/>
        <c:axPos val="t"/>
        <c:numFmt formatCode="0%" sourceLinked="1"/>
        <c:majorTickMark val="out"/>
        <c:minorTickMark val="none"/>
        <c:tickLblPos val="nextTo"/>
        <c:crossAx val="-21033407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bg2">
                <a:lumMod val="50000"/>
              </a:schemeClr>
            </a:solidFill>
          </c:spPr>
          <c:invertIfNegative val="0"/>
          <c:dPt>
            <c:idx val="2"/>
            <c:invertIfNegative val="0"/>
            <c:bubble3D val="0"/>
            <c:spPr>
              <a:solidFill>
                <a:srgbClr val="7E7548"/>
              </a:solidFill>
            </c:spPr>
            <c:extLst>
              <c:ext xmlns:c16="http://schemas.microsoft.com/office/drawing/2014/chart" uri="{C3380CC4-5D6E-409C-BE32-E72D297353CC}">
                <c16:uniqueId val="{00000001-1C5A-4D83-B9C5-222B990AF72F}"/>
              </c:ext>
            </c:extLst>
          </c:dPt>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pt idx="0">
                  <c:v>1995</c:v>
                </c:pt>
                <c:pt idx="1">
                  <c:v>1997</c:v>
                </c:pt>
                <c:pt idx="2">
                  <c:v>2016</c:v>
                </c:pt>
              </c:numCache>
            </c:numRef>
          </c:cat>
          <c:val>
            <c:numRef>
              <c:f>Feuil1!$B$2:$B$4</c:f>
              <c:numCache>
                <c:formatCode>0%</c:formatCode>
                <c:ptCount val="3"/>
                <c:pt idx="0">
                  <c:v>0.28999999999999998</c:v>
                </c:pt>
                <c:pt idx="1">
                  <c:v>0.42</c:v>
                </c:pt>
                <c:pt idx="2">
                  <c:v>0.47</c:v>
                </c:pt>
              </c:numCache>
            </c:numRef>
          </c:val>
          <c:extLst>
            <c:ext xmlns:c16="http://schemas.microsoft.com/office/drawing/2014/chart" uri="{C3380CC4-5D6E-409C-BE32-E72D297353CC}">
              <c16:uniqueId val="{00000002-1C5A-4D83-B9C5-222B990AF72F}"/>
            </c:ext>
          </c:extLst>
        </c:ser>
        <c:dLbls>
          <c:showLegendKey val="0"/>
          <c:showVal val="0"/>
          <c:showCatName val="0"/>
          <c:showSerName val="0"/>
          <c:showPercent val="0"/>
          <c:showBubbleSize val="0"/>
        </c:dLbls>
        <c:gapWidth val="40"/>
        <c:axId val="-2102067448"/>
        <c:axId val="-2102064408"/>
      </c:barChart>
      <c:catAx>
        <c:axId val="-2102067448"/>
        <c:scaling>
          <c:orientation val="maxMin"/>
        </c:scaling>
        <c:delete val="1"/>
        <c:axPos val="l"/>
        <c:numFmt formatCode="General" sourceLinked="1"/>
        <c:majorTickMark val="out"/>
        <c:minorTickMark val="none"/>
        <c:tickLblPos val="nextTo"/>
        <c:crossAx val="-2102064408"/>
        <c:crosses val="autoZero"/>
        <c:auto val="1"/>
        <c:lblAlgn val="ctr"/>
        <c:lblOffset val="100"/>
        <c:noMultiLvlLbl val="0"/>
      </c:catAx>
      <c:valAx>
        <c:axId val="-2102064408"/>
        <c:scaling>
          <c:orientation val="minMax"/>
          <c:max val="1"/>
          <c:min val="0"/>
        </c:scaling>
        <c:delete val="1"/>
        <c:axPos val="t"/>
        <c:numFmt formatCode="0%" sourceLinked="1"/>
        <c:majorTickMark val="out"/>
        <c:minorTickMark val="none"/>
        <c:tickLblPos val="nextTo"/>
        <c:crossAx val="-21020674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65000"/>
              </a:sys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0.55000000000000004</c:v>
                </c:pt>
                <c:pt idx="1">
                  <c:v>0.53</c:v>
                </c:pt>
                <c:pt idx="2">
                  <c:v>0.48</c:v>
                </c:pt>
                <c:pt idx="3">
                  <c:v>0.41</c:v>
                </c:pt>
              </c:numCache>
            </c:numRef>
          </c:val>
          <c:extLst>
            <c:ext xmlns:c16="http://schemas.microsoft.com/office/drawing/2014/chart" uri="{C3380CC4-5D6E-409C-BE32-E72D297353CC}">
              <c16:uniqueId val="{00000000-7522-4C28-8273-A7FA5C777539}"/>
            </c:ext>
          </c:extLst>
        </c:ser>
        <c:dLbls>
          <c:showLegendKey val="0"/>
          <c:showVal val="0"/>
          <c:showCatName val="0"/>
          <c:showSerName val="0"/>
          <c:showPercent val="0"/>
          <c:showBubbleSize val="0"/>
        </c:dLbls>
        <c:gapWidth val="0"/>
        <c:axId val="-2102000888"/>
        <c:axId val="-2101997880"/>
      </c:barChart>
      <c:catAx>
        <c:axId val="-2102000888"/>
        <c:scaling>
          <c:orientation val="maxMin"/>
        </c:scaling>
        <c:delete val="0"/>
        <c:axPos val="l"/>
        <c:numFmt formatCode="General" sourceLinked="0"/>
        <c:majorTickMark val="none"/>
        <c:minorTickMark val="none"/>
        <c:tickLblPos val="nextTo"/>
        <c:txPr>
          <a:bodyPr/>
          <a:lstStyle/>
          <a:p>
            <a:pPr>
              <a:defRPr sz="900"/>
            </a:pPr>
            <a:endParaRPr lang="fr-FR"/>
          </a:p>
        </c:txPr>
        <c:crossAx val="-2101997880"/>
        <c:crosses val="autoZero"/>
        <c:auto val="1"/>
        <c:lblAlgn val="ctr"/>
        <c:lblOffset val="100"/>
        <c:noMultiLvlLbl val="0"/>
      </c:catAx>
      <c:valAx>
        <c:axId val="-2101997880"/>
        <c:scaling>
          <c:orientation val="minMax"/>
          <c:max val="1"/>
          <c:min val="0"/>
        </c:scaling>
        <c:delete val="1"/>
        <c:axPos val="t"/>
        <c:numFmt formatCode="0%" sourceLinked="1"/>
        <c:majorTickMark val="out"/>
        <c:minorTickMark val="none"/>
        <c:tickLblPos val="nextTo"/>
        <c:crossAx val="-210200088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5271-4732-BD06-ECEC893985FD}"/>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0.66</c:v>
                </c:pt>
                <c:pt idx="2" formatCode="0%">
                  <c:v>0.62</c:v>
                </c:pt>
              </c:numCache>
            </c:numRef>
          </c:val>
          <c:extLst>
            <c:ext xmlns:c16="http://schemas.microsoft.com/office/drawing/2014/chart" uri="{C3380CC4-5D6E-409C-BE32-E72D297353CC}">
              <c16:uniqueId val="{00000001-5271-4732-BD06-ECEC893985FD}"/>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0.11</c:v>
                </c:pt>
                <c:pt idx="2" formatCode="0%">
                  <c:v>0.14000000000000001</c:v>
                </c:pt>
              </c:numCache>
            </c:numRef>
          </c:val>
          <c:extLst>
            <c:ext xmlns:c16="http://schemas.microsoft.com/office/drawing/2014/chart" uri="{C3380CC4-5D6E-409C-BE32-E72D297353CC}">
              <c16:uniqueId val="{00000002-5271-4732-BD06-ECEC893985FD}"/>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5271-4732-BD06-ECEC893985FD}"/>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0.23</c:v>
                </c:pt>
                <c:pt idx="2" formatCode="0%">
                  <c:v>0.24</c:v>
                </c:pt>
              </c:numCache>
            </c:numRef>
          </c:val>
          <c:extLst>
            <c:ext xmlns:c16="http://schemas.microsoft.com/office/drawing/2014/chart" uri="{C3380CC4-5D6E-409C-BE32-E72D297353CC}">
              <c16:uniqueId val="{00000004-5271-4732-BD06-ECEC893985FD}"/>
            </c:ext>
          </c:extLst>
        </c:ser>
        <c:dLbls>
          <c:showLegendKey val="0"/>
          <c:showVal val="1"/>
          <c:showCatName val="0"/>
          <c:showSerName val="0"/>
          <c:showPercent val="0"/>
          <c:showBubbleSize val="0"/>
        </c:dLbls>
        <c:gapWidth val="100"/>
        <c:gapDepth val="0"/>
        <c:shape val="box"/>
        <c:axId val="-2102469096"/>
        <c:axId val="-2102466168"/>
        <c:axId val="0"/>
      </c:bar3DChart>
      <c:catAx>
        <c:axId val="-2102469096"/>
        <c:scaling>
          <c:orientation val="maxMin"/>
        </c:scaling>
        <c:delete val="1"/>
        <c:axPos val="l"/>
        <c:majorTickMark val="out"/>
        <c:minorTickMark val="none"/>
        <c:tickLblPos val="nextTo"/>
        <c:crossAx val="-2102466168"/>
        <c:crosses val="autoZero"/>
        <c:auto val="1"/>
        <c:lblAlgn val="ctr"/>
        <c:lblOffset val="100"/>
        <c:noMultiLvlLbl val="0"/>
      </c:catAx>
      <c:valAx>
        <c:axId val="-2102466168"/>
        <c:scaling>
          <c:orientation val="minMax"/>
          <c:max val="1"/>
          <c:min val="0"/>
        </c:scaling>
        <c:delete val="1"/>
        <c:axPos val="t"/>
        <c:numFmt formatCode="0%" sourceLinked="1"/>
        <c:majorTickMark val="out"/>
        <c:minorTickMark val="none"/>
        <c:tickLblPos val="nextTo"/>
        <c:crossAx val="-210246909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0.61</c:v>
                </c:pt>
                <c:pt idx="1">
                  <c:v>0.62</c:v>
                </c:pt>
                <c:pt idx="2">
                  <c:v>0.67</c:v>
                </c:pt>
                <c:pt idx="3">
                  <c:v>0.78</c:v>
                </c:pt>
              </c:numCache>
            </c:numRef>
          </c:val>
          <c:extLst>
            <c:ext xmlns:c16="http://schemas.microsoft.com/office/drawing/2014/chart" uri="{C3380CC4-5D6E-409C-BE32-E72D297353CC}">
              <c16:uniqueId val="{00000000-C421-4580-9D39-800A9CE3DFAF}"/>
            </c:ext>
          </c:extLst>
        </c:ser>
        <c:dLbls>
          <c:showLegendKey val="0"/>
          <c:showVal val="0"/>
          <c:showCatName val="0"/>
          <c:showSerName val="0"/>
          <c:showPercent val="0"/>
          <c:showBubbleSize val="0"/>
        </c:dLbls>
        <c:gapWidth val="0"/>
        <c:axId val="-2115954952"/>
        <c:axId val="-2115956392"/>
      </c:barChart>
      <c:catAx>
        <c:axId val="-2115954952"/>
        <c:scaling>
          <c:orientation val="maxMin"/>
        </c:scaling>
        <c:delete val="0"/>
        <c:axPos val="l"/>
        <c:numFmt formatCode="General" sourceLinked="0"/>
        <c:majorTickMark val="none"/>
        <c:minorTickMark val="none"/>
        <c:tickLblPos val="nextTo"/>
        <c:txPr>
          <a:bodyPr/>
          <a:lstStyle/>
          <a:p>
            <a:pPr>
              <a:defRPr sz="900"/>
            </a:pPr>
            <a:endParaRPr lang="fr-FR"/>
          </a:p>
        </c:txPr>
        <c:crossAx val="-2115956392"/>
        <c:crosses val="autoZero"/>
        <c:auto val="1"/>
        <c:lblAlgn val="ctr"/>
        <c:lblOffset val="100"/>
        <c:noMultiLvlLbl val="0"/>
      </c:catAx>
      <c:valAx>
        <c:axId val="-2115956392"/>
        <c:scaling>
          <c:orientation val="minMax"/>
          <c:max val="1"/>
          <c:min val="0"/>
        </c:scaling>
        <c:delete val="1"/>
        <c:axPos val="t"/>
        <c:numFmt formatCode="0%" sourceLinked="1"/>
        <c:majorTickMark val="out"/>
        <c:minorTickMark val="none"/>
        <c:tickLblPos val="nextTo"/>
        <c:crossAx val="-21159549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c:v>
                </c:pt>
                <c:pt idx="1">
                  <c:v>0.62</c:v>
                </c:pt>
                <c:pt idx="2">
                  <c:v>0.63</c:v>
                </c:pt>
                <c:pt idx="3">
                  <c:v>0.68</c:v>
                </c:pt>
              </c:numCache>
            </c:numRef>
          </c:val>
          <c:extLst>
            <c:ext xmlns:c16="http://schemas.microsoft.com/office/drawing/2014/chart" uri="{C3380CC4-5D6E-409C-BE32-E72D297353CC}">
              <c16:uniqueId val="{00000000-DD02-445E-8012-FEBAA77BE7C4}"/>
            </c:ext>
          </c:extLst>
        </c:ser>
        <c:dLbls>
          <c:showLegendKey val="0"/>
          <c:showVal val="0"/>
          <c:showCatName val="0"/>
          <c:showSerName val="0"/>
          <c:showPercent val="0"/>
          <c:showBubbleSize val="0"/>
        </c:dLbls>
        <c:gapWidth val="0"/>
        <c:axId val="-2103201128"/>
        <c:axId val="-2103204152"/>
      </c:barChart>
      <c:catAx>
        <c:axId val="-2103201128"/>
        <c:scaling>
          <c:orientation val="maxMin"/>
        </c:scaling>
        <c:delete val="0"/>
        <c:axPos val="l"/>
        <c:numFmt formatCode="General" sourceLinked="0"/>
        <c:majorTickMark val="none"/>
        <c:minorTickMark val="none"/>
        <c:tickLblPos val="nextTo"/>
        <c:txPr>
          <a:bodyPr/>
          <a:lstStyle/>
          <a:p>
            <a:pPr>
              <a:defRPr sz="900"/>
            </a:pPr>
            <a:endParaRPr lang="fr-FR"/>
          </a:p>
        </c:txPr>
        <c:crossAx val="-2103204152"/>
        <c:crosses val="autoZero"/>
        <c:auto val="1"/>
        <c:lblAlgn val="ctr"/>
        <c:lblOffset val="100"/>
        <c:noMultiLvlLbl val="0"/>
      </c:catAx>
      <c:valAx>
        <c:axId val="-2103204152"/>
        <c:scaling>
          <c:orientation val="minMax"/>
          <c:max val="1"/>
          <c:min val="0"/>
        </c:scaling>
        <c:delete val="1"/>
        <c:axPos val="t"/>
        <c:numFmt formatCode="0%" sourceLinked="1"/>
        <c:majorTickMark val="out"/>
        <c:minorTickMark val="none"/>
        <c:tickLblPos val="nextTo"/>
        <c:crossAx val="-210320112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A2C2-4D80-A515-F51CAD6CE931}"/>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0.75</c:v>
                </c:pt>
                <c:pt idx="2" formatCode="0%">
                  <c:v>0.64</c:v>
                </c:pt>
              </c:numCache>
            </c:numRef>
          </c:val>
          <c:extLst>
            <c:ext xmlns:c16="http://schemas.microsoft.com/office/drawing/2014/chart" uri="{C3380CC4-5D6E-409C-BE32-E72D297353CC}">
              <c16:uniqueId val="{00000001-A2C2-4D80-A515-F51CAD6CE931}"/>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0.13</c:v>
                </c:pt>
                <c:pt idx="2" formatCode="0%">
                  <c:v>0.16</c:v>
                </c:pt>
              </c:numCache>
            </c:numRef>
          </c:val>
          <c:extLst>
            <c:ext xmlns:c16="http://schemas.microsoft.com/office/drawing/2014/chart" uri="{C3380CC4-5D6E-409C-BE32-E72D297353CC}">
              <c16:uniqueId val="{00000002-A2C2-4D80-A515-F51CAD6CE931}"/>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A2C2-4D80-A515-F51CAD6CE931}"/>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0.12</c:v>
                </c:pt>
                <c:pt idx="2" formatCode="0%">
                  <c:v>0.2</c:v>
                </c:pt>
              </c:numCache>
            </c:numRef>
          </c:val>
          <c:extLst>
            <c:ext xmlns:c16="http://schemas.microsoft.com/office/drawing/2014/chart" uri="{C3380CC4-5D6E-409C-BE32-E72D297353CC}">
              <c16:uniqueId val="{00000004-A2C2-4D80-A515-F51CAD6CE931}"/>
            </c:ext>
          </c:extLst>
        </c:ser>
        <c:dLbls>
          <c:showLegendKey val="0"/>
          <c:showVal val="1"/>
          <c:showCatName val="0"/>
          <c:showSerName val="0"/>
          <c:showPercent val="0"/>
          <c:showBubbleSize val="0"/>
        </c:dLbls>
        <c:gapWidth val="100"/>
        <c:gapDepth val="0"/>
        <c:shape val="box"/>
        <c:axId val="-2102769320"/>
        <c:axId val="-2102880952"/>
        <c:axId val="0"/>
      </c:bar3DChart>
      <c:catAx>
        <c:axId val="-2102769320"/>
        <c:scaling>
          <c:orientation val="maxMin"/>
        </c:scaling>
        <c:delete val="1"/>
        <c:axPos val="l"/>
        <c:majorTickMark val="out"/>
        <c:minorTickMark val="none"/>
        <c:tickLblPos val="nextTo"/>
        <c:crossAx val="-2102880952"/>
        <c:crosses val="autoZero"/>
        <c:auto val="1"/>
        <c:lblAlgn val="ctr"/>
        <c:lblOffset val="100"/>
        <c:noMultiLvlLbl val="0"/>
      </c:catAx>
      <c:valAx>
        <c:axId val="-2102880952"/>
        <c:scaling>
          <c:orientation val="minMax"/>
          <c:max val="1"/>
          <c:min val="0"/>
        </c:scaling>
        <c:delete val="1"/>
        <c:axPos val="t"/>
        <c:numFmt formatCode="0%" sourceLinked="1"/>
        <c:majorTickMark val="out"/>
        <c:minorTickMark val="none"/>
        <c:tickLblPos val="nextTo"/>
        <c:crossAx val="-210276932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c:v>
                </c:pt>
                <c:pt idx="1">
                  <c:v>0.73</c:v>
                </c:pt>
                <c:pt idx="2">
                  <c:v>0.79</c:v>
                </c:pt>
                <c:pt idx="3">
                  <c:v>0.8</c:v>
                </c:pt>
              </c:numCache>
            </c:numRef>
          </c:val>
          <c:extLst>
            <c:ext xmlns:c16="http://schemas.microsoft.com/office/drawing/2014/chart" uri="{C3380CC4-5D6E-409C-BE32-E72D297353CC}">
              <c16:uniqueId val="{00000000-1D48-4F7D-9F52-FF75CCBF4C49}"/>
            </c:ext>
          </c:extLst>
        </c:ser>
        <c:dLbls>
          <c:showLegendKey val="0"/>
          <c:showVal val="0"/>
          <c:showCatName val="0"/>
          <c:showSerName val="0"/>
          <c:showPercent val="0"/>
          <c:showBubbleSize val="0"/>
        </c:dLbls>
        <c:gapWidth val="0"/>
        <c:axId val="-2102654280"/>
        <c:axId val="-2102651272"/>
      </c:barChart>
      <c:catAx>
        <c:axId val="-2102654280"/>
        <c:scaling>
          <c:orientation val="maxMin"/>
        </c:scaling>
        <c:delete val="0"/>
        <c:axPos val="l"/>
        <c:numFmt formatCode="General" sourceLinked="0"/>
        <c:majorTickMark val="none"/>
        <c:minorTickMark val="none"/>
        <c:tickLblPos val="nextTo"/>
        <c:txPr>
          <a:bodyPr/>
          <a:lstStyle/>
          <a:p>
            <a:pPr>
              <a:defRPr sz="900"/>
            </a:pPr>
            <a:endParaRPr lang="fr-FR"/>
          </a:p>
        </c:txPr>
        <c:crossAx val="-2102651272"/>
        <c:crosses val="autoZero"/>
        <c:auto val="1"/>
        <c:lblAlgn val="ctr"/>
        <c:lblOffset val="100"/>
        <c:noMultiLvlLbl val="0"/>
      </c:catAx>
      <c:valAx>
        <c:axId val="-2102651272"/>
        <c:scaling>
          <c:orientation val="minMax"/>
          <c:max val="1"/>
          <c:min val="0"/>
        </c:scaling>
        <c:delete val="1"/>
        <c:axPos val="t"/>
        <c:numFmt formatCode="0%" sourceLinked="1"/>
        <c:majorTickMark val="out"/>
        <c:minorTickMark val="none"/>
        <c:tickLblPos val="nextTo"/>
        <c:crossAx val="-210265428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0.7</c:v>
                </c:pt>
                <c:pt idx="1">
                  <c:v>0.73</c:v>
                </c:pt>
                <c:pt idx="2">
                  <c:v>0.76</c:v>
                </c:pt>
                <c:pt idx="3">
                  <c:v>0.93</c:v>
                </c:pt>
              </c:numCache>
            </c:numRef>
          </c:val>
          <c:extLst>
            <c:ext xmlns:c16="http://schemas.microsoft.com/office/drawing/2014/chart" uri="{C3380CC4-5D6E-409C-BE32-E72D297353CC}">
              <c16:uniqueId val="{00000000-E9D2-40C6-96DE-AC77197D767D}"/>
            </c:ext>
          </c:extLst>
        </c:ser>
        <c:dLbls>
          <c:showLegendKey val="0"/>
          <c:showVal val="0"/>
          <c:showCatName val="0"/>
          <c:showSerName val="0"/>
          <c:showPercent val="0"/>
          <c:showBubbleSize val="0"/>
        </c:dLbls>
        <c:gapWidth val="0"/>
        <c:axId val="-2102609656"/>
        <c:axId val="-2102606648"/>
      </c:barChart>
      <c:catAx>
        <c:axId val="-2102609656"/>
        <c:scaling>
          <c:orientation val="maxMin"/>
        </c:scaling>
        <c:delete val="0"/>
        <c:axPos val="l"/>
        <c:numFmt formatCode="General" sourceLinked="0"/>
        <c:majorTickMark val="none"/>
        <c:minorTickMark val="none"/>
        <c:tickLblPos val="nextTo"/>
        <c:txPr>
          <a:bodyPr/>
          <a:lstStyle/>
          <a:p>
            <a:pPr>
              <a:defRPr sz="900"/>
            </a:pPr>
            <a:endParaRPr lang="fr-FR"/>
          </a:p>
        </c:txPr>
        <c:crossAx val="-2102606648"/>
        <c:crosses val="autoZero"/>
        <c:auto val="1"/>
        <c:lblAlgn val="ctr"/>
        <c:lblOffset val="100"/>
        <c:noMultiLvlLbl val="0"/>
      </c:catAx>
      <c:valAx>
        <c:axId val="-2102606648"/>
        <c:scaling>
          <c:orientation val="minMax"/>
          <c:max val="1"/>
          <c:min val="0"/>
        </c:scaling>
        <c:delete val="1"/>
        <c:axPos val="t"/>
        <c:numFmt formatCode="0%" sourceLinked="1"/>
        <c:majorTickMark val="out"/>
        <c:minorTickMark val="none"/>
        <c:tickLblPos val="nextTo"/>
        <c:crossAx val="-210260965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46 à 55 ans</c:v>
                </c:pt>
                <c:pt idx="1">
                  <c:v>56 à 65 ans</c:v>
                </c:pt>
                <c:pt idx="2">
                  <c:v>Plus de 65 ans</c:v>
                </c:pt>
              </c:strCache>
            </c:strRef>
          </c:cat>
          <c:val>
            <c:numRef>
              <c:f>Feuil1!$B$2:$B$4</c:f>
              <c:numCache>
                <c:formatCode>0%</c:formatCode>
                <c:ptCount val="3"/>
                <c:pt idx="0">
                  <c:v>0.69</c:v>
                </c:pt>
                <c:pt idx="1">
                  <c:v>0.73</c:v>
                </c:pt>
                <c:pt idx="2">
                  <c:v>0.89</c:v>
                </c:pt>
              </c:numCache>
            </c:numRef>
          </c:val>
          <c:extLst>
            <c:ext xmlns:c16="http://schemas.microsoft.com/office/drawing/2014/chart" uri="{C3380CC4-5D6E-409C-BE32-E72D297353CC}">
              <c16:uniqueId val="{00000000-FF78-420B-B479-B68074E03B62}"/>
            </c:ext>
          </c:extLst>
        </c:ser>
        <c:dLbls>
          <c:showLegendKey val="0"/>
          <c:showVal val="0"/>
          <c:showCatName val="0"/>
          <c:showSerName val="0"/>
          <c:showPercent val="0"/>
          <c:showBubbleSize val="0"/>
        </c:dLbls>
        <c:gapWidth val="0"/>
        <c:axId val="-2102556536"/>
        <c:axId val="-2102553528"/>
      </c:barChart>
      <c:catAx>
        <c:axId val="-2102556536"/>
        <c:scaling>
          <c:orientation val="maxMin"/>
        </c:scaling>
        <c:delete val="0"/>
        <c:axPos val="l"/>
        <c:numFmt formatCode="General" sourceLinked="0"/>
        <c:majorTickMark val="none"/>
        <c:minorTickMark val="none"/>
        <c:tickLblPos val="nextTo"/>
        <c:txPr>
          <a:bodyPr/>
          <a:lstStyle/>
          <a:p>
            <a:pPr>
              <a:defRPr sz="900"/>
            </a:pPr>
            <a:endParaRPr lang="fr-FR"/>
          </a:p>
        </c:txPr>
        <c:crossAx val="-2102553528"/>
        <c:crosses val="autoZero"/>
        <c:auto val="1"/>
        <c:lblAlgn val="ctr"/>
        <c:lblOffset val="100"/>
        <c:noMultiLvlLbl val="0"/>
      </c:catAx>
      <c:valAx>
        <c:axId val="-2102553528"/>
        <c:scaling>
          <c:orientation val="minMax"/>
          <c:max val="1"/>
          <c:min val="0"/>
        </c:scaling>
        <c:delete val="1"/>
        <c:axPos val="t"/>
        <c:numFmt formatCode="0%" sourceLinked="1"/>
        <c:majorTickMark val="out"/>
        <c:minorTickMark val="none"/>
        <c:tickLblPos val="nextTo"/>
        <c:crossAx val="-210255653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8F30-4B77-B2E8-A36F7C2EAF2A}"/>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0.66</c:v>
                </c:pt>
              </c:numCache>
            </c:numRef>
          </c:val>
          <c:extLst>
            <c:ext xmlns:c16="http://schemas.microsoft.com/office/drawing/2014/chart" uri="{C3380CC4-5D6E-409C-BE32-E72D297353CC}">
              <c16:uniqueId val="{00000001-8F30-4B77-B2E8-A36F7C2EAF2A}"/>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0.18</c:v>
                </c:pt>
              </c:numCache>
            </c:numRef>
          </c:val>
          <c:extLst>
            <c:ext xmlns:c16="http://schemas.microsoft.com/office/drawing/2014/chart" uri="{C3380CC4-5D6E-409C-BE32-E72D297353CC}">
              <c16:uniqueId val="{00000002-8F30-4B77-B2E8-A36F7C2EAF2A}"/>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8F30-4B77-B2E8-A36F7C2EAF2A}"/>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0.16</c:v>
                </c:pt>
              </c:numCache>
            </c:numRef>
          </c:val>
          <c:extLst>
            <c:ext xmlns:c16="http://schemas.microsoft.com/office/drawing/2014/chart" uri="{C3380CC4-5D6E-409C-BE32-E72D297353CC}">
              <c16:uniqueId val="{00000004-8F30-4B77-B2E8-A36F7C2EAF2A}"/>
            </c:ext>
          </c:extLst>
        </c:ser>
        <c:dLbls>
          <c:showLegendKey val="0"/>
          <c:showVal val="1"/>
          <c:showCatName val="0"/>
          <c:showSerName val="0"/>
          <c:showPercent val="0"/>
          <c:showBubbleSize val="0"/>
        </c:dLbls>
        <c:gapWidth val="95"/>
        <c:gapDepth val="0"/>
        <c:shape val="box"/>
        <c:axId val="-2098998360"/>
        <c:axId val="-2098995240"/>
        <c:axId val="0"/>
      </c:bar3DChart>
      <c:catAx>
        <c:axId val="-2098998360"/>
        <c:scaling>
          <c:orientation val="maxMin"/>
        </c:scaling>
        <c:delete val="1"/>
        <c:axPos val="l"/>
        <c:majorTickMark val="out"/>
        <c:minorTickMark val="none"/>
        <c:tickLblPos val="nextTo"/>
        <c:crossAx val="-2098995240"/>
        <c:crosses val="autoZero"/>
        <c:auto val="1"/>
        <c:lblAlgn val="ctr"/>
        <c:lblOffset val="100"/>
        <c:noMultiLvlLbl val="0"/>
      </c:catAx>
      <c:valAx>
        <c:axId val="-2098995240"/>
        <c:scaling>
          <c:orientation val="minMax"/>
          <c:max val="1"/>
          <c:min val="0"/>
        </c:scaling>
        <c:delete val="1"/>
        <c:axPos val="t"/>
        <c:numFmt formatCode="0%" sourceLinked="1"/>
        <c:majorTickMark val="out"/>
        <c:minorTickMark val="none"/>
        <c:tickLblPos val="nextTo"/>
        <c:crossAx val="-209899836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74FD-4C65-BD6E-377FBE106BF6}"/>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0.46</c:v>
                </c:pt>
                <c:pt idx="2" formatCode="0%">
                  <c:v>0.49</c:v>
                </c:pt>
              </c:numCache>
            </c:numRef>
          </c:val>
          <c:extLst>
            <c:ext xmlns:c16="http://schemas.microsoft.com/office/drawing/2014/chart" uri="{C3380CC4-5D6E-409C-BE32-E72D297353CC}">
              <c16:uniqueId val="{00000001-74FD-4C65-BD6E-377FBE106BF6}"/>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0.17</c:v>
                </c:pt>
                <c:pt idx="2" formatCode="0%">
                  <c:v>0.22</c:v>
                </c:pt>
              </c:numCache>
            </c:numRef>
          </c:val>
          <c:extLst>
            <c:ext xmlns:c16="http://schemas.microsoft.com/office/drawing/2014/chart" uri="{C3380CC4-5D6E-409C-BE32-E72D297353CC}">
              <c16:uniqueId val="{00000002-74FD-4C65-BD6E-377FBE106BF6}"/>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74FD-4C65-BD6E-377FBE106BF6}"/>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0.37</c:v>
                </c:pt>
                <c:pt idx="2" formatCode="0%">
                  <c:v>0.28999999999999998</c:v>
                </c:pt>
              </c:numCache>
            </c:numRef>
          </c:val>
          <c:extLst>
            <c:ext xmlns:c16="http://schemas.microsoft.com/office/drawing/2014/chart" uri="{C3380CC4-5D6E-409C-BE32-E72D297353CC}">
              <c16:uniqueId val="{00000004-74FD-4C65-BD6E-377FBE106BF6}"/>
            </c:ext>
          </c:extLst>
        </c:ser>
        <c:dLbls>
          <c:showLegendKey val="0"/>
          <c:showVal val="1"/>
          <c:showCatName val="0"/>
          <c:showSerName val="0"/>
          <c:showPercent val="0"/>
          <c:showBubbleSize val="0"/>
        </c:dLbls>
        <c:gapWidth val="100"/>
        <c:gapDepth val="0"/>
        <c:shape val="box"/>
        <c:axId val="-2102841352"/>
        <c:axId val="-2102838424"/>
        <c:axId val="0"/>
      </c:bar3DChart>
      <c:catAx>
        <c:axId val="-2102841352"/>
        <c:scaling>
          <c:orientation val="maxMin"/>
        </c:scaling>
        <c:delete val="1"/>
        <c:axPos val="l"/>
        <c:majorTickMark val="out"/>
        <c:minorTickMark val="none"/>
        <c:tickLblPos val="nextTo"/>
        <c:crossAx val="-2102838424"/>
        <c:crosses val="autoZero"/>
        <c:auto val="1"/>
        <c:lblAlgn val="ctr"/>
        <c:lblOffset val="100"/>
        <c:noMultiLvlLbl val="0"/>
      </c:catAx>
      <c:valAx>
        <c:axId val="-2102838424"/>
        <c:scaling>
          <c:orientation val="minMax"/>
          <c:max val="1"/>
          <c:min val="0"/>
        </c:scaling>
        <c:delete val="1"/>
        <c:axPos val="t"/>
        <c:numFmt formatCode="0%" sourceLinked="1"/>
        <c:majorTickMark val="out"/>
        <c:minorTickMark val="none"/>
        <c:tickLblPos val="nextTo"/>
        <c:crossAx val="-210284135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0.47</c:v>
                </c:pt>
                <c:pt idx="1">
                  <c:v>0.47</c:v>
                </c:pt>
                <c:pt idx="2">
                  <c:v>0.5</c:v>
                </c:pt>
                <c:pt idx="3">
                  <c:v>0.55000000000000004</c:v>
                </c:pt>
              </c:numCache>
            </c:numRef>
          </c:val>
          <c:extLst>
            <c:ext xmlns:c16="http://schemas.microsoft.com/office/drawing/2014/chart" uri="{C3380CC4-5D6E-409C-BE32-E72D297353CC}">
              <c16:uniqueId val="{00000000-6F1C-40F6-80D8-53BF6907B83A}"/>
            </c:ext>
          </c:extLst>
        </c:ser>
        <c:dLbls>
          <c:showLegendKey val="0"/>
          <c:showVal val="0"/>
          <c:showCatName val="0"/>
          <c:showSerName val="0"/>
          <c:showPercent val="0"/>
          <c:showBubbleSize val="0"/>
        </c:dLbls>
        <c:gapWidth val="0"/>
        <c:axId val="-2102780360"/>
        <c:axId val="-2102777352"/>
      </c:barChart>
      <c:catAx>
        <c:axId val="-2102780360"/>
        <c:scaling>
          <c:orientation val="maxMin"/>
        </c:scaling>
        <c:delete val="0"/>
        <c:axPos val="l"/>
        <c:numFmt formatCode="General" sourceLinked="0"/>
        <c:majorTickMark val="none"/>
        <c:minorTickMark val="none"/>
        <c:tickLblPos val="nextTo"/>
        <c:txPr>
          <a:bodyPr/>
          <a:lstStyle/>
          <a:p>
            <a:pPr>
              <a:defRPr sz="900"/>
            </a:pPr>
            <a:endParaRPr lang="fr-FR"/>
          </a:p>
        </c:txPr>
        <c:crossAx val="-2102777352"/>
        <c:crosses val="autoZero"/>
        <c:auto val="1"/>
        <c:lblAlgn val="ctr"/>
        <c:lblOffset val="100"/>
        <c:noMultiLvlLbl val="0"/>
      </c:catAx>
      <c:valAx>
        <c:axId val="-2102777352"/>
        <c:scaling>
          <c:orientation val="minMax"/>
          <c:max val="1"/>
          <c:min val="0"/>
        </c:scaling>
        <c:delete val="1"/>
        <c:axPos val="t"/>
        <c:numFmt formatCode="0%" sourceLinked="1"/>
        <c:majorTickMark val="out"/>
        <c:minorTickMark val="none"/>
        <c:tickLblPos val="nextTo"/>
        <c:crossAx val="-210278036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56 à 65 ans</c:v>
                </c:pt>
                <c:pt idx="1">
                  <c:v>Plus de 65 ans</c:v>
                </c:pt>
              </c:strCache>
            </c:strRef>
          </c:cat>
          <c:val>
            <c:numRef>
              <c:f>Feuil1!$B$2:$B$3</c:f>
              <c:numCache>
                <c:formatCode>0%</c:formatCode>
                <c:ptCount val="2"/>
                <c:pt idx="0">
                  <c:v>0.53</c:v>
                </c:pt>
                <c:pt idx="1">
                  <c:v>0.61</c:v>
                </c:pt>
              </c:numCache>
            </c:numRef>
          </c:val>
          <c:extLst>
            <c:ext xmlns:c16="http://schemas.microsoft.com/office/drawing/2014/chart" uri="{C3380CC4-5D6E-409C-BE32-E72D297353CC}">
              <c16:uniqueId val="{00000000-3CD4-4F9B-889C-2A03614B08D7}"/>
            </c:ext>
          </c:extLst>
        </c:ser>
        <c:dLbls>
          <c:showLegendKey val="0"/>
          <c:showVal val="0"/>
          <c:showCatName val="0"/>
          <c:showSerName val="0"/>
          <c:showPercent val="0"/>
          <c:showBubbleSize val="0"/>
        </c:dLbls>
        <c:gapWidth val="0"/>
        <c:axId val="-2102713032"/>
        <c:axId val="-2102710024"/>
      </c:barChart>
      <c:catAx>
        <c:axId val="-2102713032"/>
        <c:scaling>
          <c:orientation val="maxMin"/>
        </c:scaling>
        <c:delete val="0"/>
        <c:axPos val="l"/>
        <c:numFmt formatCode="General" sourceLinked="0"/>
        <c:majorTickMark val="none"/>
        <c:minorTickMark val="none"/>
        <c:tickLblPos val="nextTo"/>
        <c:txPr>
          <a:bodyPr/>
          <a:lstStyle/>
          <a:p>
            <a:pPr>
              <a:defRPr sz="900"/>
            </a:pPr>
            <a:endParaRPr lang="fr-FR"/>
          </a:p>
        </c:txPr>
        <c:crossAx val="-2102710024"/>
        <c:crosses val="autoZero"/>
        <c:auto val="1"/>
        <c:lblAlgn val="ctr"/>
        <c:lblOffset val="100"/>
        <c:noMultiLvlLbl val="0"/>
      </c:catAx>
      <c:valAx>
        <c:axId val="-2102710024"/>
        <c:scaling>
          <c:orientation val="minMax"/>
          <c:max val="1"/>
          <c:min val="0"/>
        </c:scaling>
        <c:delete val="1"/>
        <c:axPos val="t"/>
        <c:numFmt formatCode="0%" sourceLinked="1"/>
        <c:majorTickMark val="out"/>
        <c:minorTickMark val="none"/>
        <c:tickLblPos val="nextTo"/>
        <c:crossAx val="-21027130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ysClr val="window" lastClr="FFFFFF">
                <a:lumMod val="65000"/>
              </a:sys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2333-49E2-9A7E-0F108DF9DBDB}"/>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0.15</c:v>
                </c:pt>
                <c:pt idx="1">
                  <c:v>0.26</c:v>
                </c:pt>
              </c:numCache>
            </c:numRef>
          </c:val>
          <c:extLst>
            <c:ext xmlns:c16="http://schemas.microsoft.com/office/drawing/2014/chart" uri="{C3380CC4-5D6E-409C-BE32-E72D297353CC}">
              <c16:uniqueId val="{00000001-2333-49E2-9A7E-0F108DF9DBDB}"/>
            </c:ext>
          </c:extLst>
        </c:ser>
        <c:ser>
          <c:idx val="1"/>
          <c:order val="1"/>
          <c:spPr>
            <a:solidFill>
              <a:sysClr val="window" lastClr="FFFFFF">
                <a:lumMod val="95000"/>
              </a:sysClr>
            </a:solidFill>
            <a:ln>
              <a:solidFill>
                <a:srgbClr val="7F7F7F"/>
              </a:solidFill>
            </a:ln>
            <a:effectLst/>
          </c:spPr>
          <c:invertIfNegative val="0"/>
          <c:dLbls>
            <c:spPr>
              <a:solidFill>
                <a:sysClr val="window" lastClr="FFFFFF">
                  <a:lumMod val="95000"/>
                </a:sysClr>
              </a:solidFill>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0.15</c:v>
                </c:pt>
                <c:pt idx="1">
                  <c:v>0.03</c:v>
                </c:pt>
              </c:numCache>
            </c:numRef>
          </c:val>
          <c:extLst>
            <c:ext xmlns:c16="http://schemas.microsoft.com/office/drawing/2014/chart" uri="{C3380CC4-5D6E-409C-BE32-E72D297353CC}">
              <c16:uniqueId val="{00000002-2333-49E2-9A7E-0F108DF9DBDB}"/>
            </c:ext>
          </c:extLst>
        </c:ser>
        <c:ser>
          <c:idx val="2"/>
          <c:order val="2"/>
          <c:spPr>
            <a:pattFill prst="wdDnDiag">
              <a:fgClr>
                <a:sysClr val="window" lastClr="FFFFFF">
                  <a:lumMod val="65000"/>
                </a:sysClr>
              </a:fgClr>
              <a:bgClr>
                <a:prstClr val="white"/>
              </a:bgClr>
            </a:pattFill>
            <a:ln>
              <a:solidFill>
                <a:srgbClr val="7F7F7F"/>
              </a:solidFill>
            </a:ln>
            <a:effectLst/>
          </c:spPr>
          <c:invertIfNegative val="0"/>
          <c:dPt>
            <c:idx val="0"/>
            <c:invertIfNegative val="0"/>
            <c:bubble3D val="0"/>
            <c:extLst>
              <c:ext xmlns:c16="http://schemas.microsoft.com/office/drawing/2014/chart" uri="{C3380CC4-5D6E-409C-BE32-E72D297353CC}">
                <c16:uniqueId val="{00000003-2333-49E2-9A7E-0F108DF9DBDB}"/>
              </c:ext>
            </c:extLst>
          </c:dPt>
          <c:dLbls>
            <c:spPr>
              <a:solidFill>
                <a:sysClr val="window" lastClr="FFFFFF"/>
              </a:solidFill>
            </c:spPr>
            <c:txPr>
              <a:bodyPr/>
              <a:lstStyle/>
              <a:p>
                <a:pPr>
                  <a:defRPr sz="1200">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0.7</c:v>
                </c:pt>
                <c:pt idx="1">
                  <c:v>0.71</c:v>
                </c:pt>
              </c:numCache>
            </c:numRef>
          </c:val>
          <c:extLst>
            <c:ext xmlns:c16="http://schemas.microsoft.com/office/drawing/2014/chart" uri="{C3380CC4-5D6E-409C-BE32-E72D297353CC}">
              <c16:uniqueId val="{00000004-2333-49E2-9A7E-0F108DF9DBDB}"/>
            </c:ext>
          </c:extLst>
        </c:ser>
        <c:dLbls>
          <c:showLegendKey val="0"/>
          <c:showVal val="1"/>
          <c:showCatName val="0"/>
          <c:showSerName val="0"/>
          <c:showPercent val="0"/>
          <c:showBubbleSize val="0"/>
        </c:dLbls>
        <c:gapWidth val="100"/>
        <c:gapDepth val="0"/>
        <c:shape val="box"/>
        <c:axId val="-2115854344"/>
        <c:axId val="-2115857288"/>
        <c:axId val="0"/>
      </c:bar3DChart>
      <c:catAx>
        <c:axId val="-2115854344"/>
        <c:scaling>
          <c:orientation val="maxMin"/>
        </c:scaling>
        <c:delete val="1"/>
        <c:axPos val="l"/>
        <c:majorTickMark val="out"/>
        <c:minorTickMark val="none"/>
        <c:tickLblPos val="nextTo"/>
        <c:crossAx val="-2115857288"/>
        <c:crosses val="autoZero"/>
        <c:auto val="1"/>
        <c:lblAlgn val="ctr"/>
        <c:lblOffset val="100"/>
        <c:noMultiLvlLbl val="0"/>
      </c:catAx>
      <c:valAx>
        <c:axId val="-2115857288"/>
        <c:scaling>
          <c:orientation val="minMax"/>
          <c:max val="1"/>
          <c:min val="0"/>
        </c:scaling>
        <c:delete val="1"/>
        <c:axPos val="t"/>
        <c:numFmt formatCode="0%" sourceLinked="1"/>
        <c:majorTickMark val="out"/>
        <c:minorTickMark val="none"/>
        <c:tickLblPos val="nextTo"/>
        <c:crossAx val="-21158543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BFBFBF"/>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0.33</c:v>
                </c:pt>
                <c:pt idx="1">
                  <c:v>0.23</c:v>
                </c:pt>
                <c:pt idx="2">
                  <c:v>0.24</c:v>
                </c:pt>
                <c:pt idx="3">
                  <c:v>0.16</c:v>
                </c:pt>
              </c:numCache>
            </c:numRef>
          </c:val>
          <c:extLst>
            <c:ext xmlns:c16="http://schemas.microsoft.com/office/drawing/2014/chart" uri="{C3380CC4-5D6E-409C-BE32-E72D297353CC}">
              <c16:uniqueId val="{00000000-5981-480B-8CAC-4543253E3369}"/>
            </c:ext>
          </c:extLst>
        </c:ser>
        <c:dLbls>
          <c:showLegendKey val="0"/>
          <c:showVal val="0"/>
          <c:showCatName val="0"/>
          <c:showSerName val="0"/>
          <c:showPercent val="0"/>
          <c:showBubbleSize val="0"/>
        </c:dLbls>
        <c:gapWidth val="0"/>
        <c:axId val="-2115871864"/>
        <c:axId val="-2115874888"/>
      </c:barChart>
      <c:catAx>
        <c:axId val="-2115871864"/>
        <c:scaling>
          <c:orientation val="maxMin"/>
        </c:scaling>
        <c:delete val="0"/>
        <c:axPos val="l"/>
        <c:numFmt formatCode="General" sourceLinked="0"/>
        <c:majorTickMark val="none"/>
        <c:minorTickMark val="none"/>
        <c:tickLblPos val="nextTo"/>
        <c:txPr>
          <a:bodyPr/>
          <a:lstStyle/>
          <a:p>
            <a:pPr>
              <a:defRPr sz="900"/>
            </a:pPr>
            <a:endParaRPr lang="fr-FR"/>
          </a:p>
        </c:txPr>
        <c:crossAx val="-2115874888"/>
        <c:crosses val="autoZero"/>
        <c:auto val="1"/>
        <c:lblAlgn val="ctr"/>
        <c:lblOffset val="100"/>
        <c:noMultiLvlLbl val="0"/>
      </c:catAx>
      <c:valAx>
        <c:axId val="-2115874888"/>
        <c:scaling>
          <c:orientation val="minMax"/>
          <c:max val="1"/>
          <c:min val="0"/>
        </c:scaling>
        <c:delete val="1"/>
        <c:axPos val="t"/>
        <c:numFmt formatCode="0%" sourceLinked="1"/>
        <c:majorTickMark val="out"/>
        <c:minorTickMark val="none"/>
        <c:tickLblPos val="nextTo"/>
        <c:crossAx val="-211587186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40DB-4101-9320-DFA8CBECE993}"/>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0.64</c:v>
                </c:pt>
                <c:pt idx="2" formatCode="0%">
                  <c:v>0.63</c:v>
                </c:pt>
              </c:numCache>
            </c:numRef>
          </c:val>
          <c:extLst>
            <c:ext xmlns:c16="http://schemas.microsoft.com/office/drawing/2014/chart" uri="{C3380CC4-5D6E-409C-BE32-E72D297353CC}">
              <c16:uniqueId val="{00000001-40DB-4101-9320-DFA8CBECE993}"/>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0.14000000000000001</c:v>
                </c:pt>
                <c:pt idx="2" formatCode="0%">
                  <c:v>0.12</c:v>
                </c:pt>
              </c:numCache>
            </c:numRef>
          </c:val>
          <c:extLst>
            <c:ext xmlns:c16="http://schemas.microsoft.com/office/drawing/2014/chart" uri="{C3380CC4-5D6E-409C-BE32-E72D297353CC}">
              <c16:uniqueId val="{00000002-40DB-4101-9320-DFA8CBECE993}"/>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40DB-4101-9320-DFA8CBECE993}"/>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0.22</c:v>
                </c:pt>
                <c:pt idx="2" formatCode="0%">
                  <c:v>0.25</c:v>
                </c:pt>
              </c:numCache>
            </c:numRef>
          </c:val>
          <c:extLst>
            <c:ext xmlns:c16="http://schemas.microsoft.com/office/drawing/2014/chart" uri="{C3380CC4-5D6E-409C-BE32-E72D297353CC}">
              <c16:uniqueId val="{00000004-40DB-4101-9320-DFA8CBECE993}"/>
            </c:ext>
          </c:extLst>
        </c:ser>
        <c:dLbls>
          <c:showLegendKey val="0"/>
          <c:showVal val="1"/>
          <c:showCatName val="0"/>
          <c:showSerName val="0"/>
          <c:showPercent val="0"/>
          <c:showBubbleSize val="0"/>
        </c:dLbls>
        <c:gapWidth val="100"/>
        <c:gapDepth val="0"/>
        <c:shape val="box"/>
        <c:axId val="-2115071048"/>
        <c:axId val="-2115068120"/>
        <c:axId val="0"/>
      </c:bar3DChart>
      <c:catAx>
        <c:axId val="-2115071048"/>
        <c:scaling>
          <c:orientation val="maxMin"/>
        </c:scaling>
        <c:delete val="1"/>
        <c:axPos val="l"/>
        <c:majorTickMark val="out"/>
        <c:minorTickMark val="none"/>
        <c:tickLblPos val="nextTo"/>
        <c:crossAx val="-2115068120"/>
        <c:crosses val="autoZero"/>
        <c:auto val="1"/>
        <c:lblAlgn val="ctr"/>
        <c:lblOffset val="100"/>
        <c:noMultiLvlLbl val="0"/>
      </c:catAx>
      <c:valAx>
        <c:axId val="-2115068120"/>
        <c:scaling>
          <c:orientation val="minMax"/>
          <c:max val="1"/>
          <c:min val="0"/>
        </c:scaling>
        <c:delete val="1"/>
        <c:axPos val="t"/>
        <c:numFmt formatCode="0%" sourceLinked="1"/>
        <c:majorTickMark val="out"/>
        <c:minorTickMark val="none"/>
        <c:tickLblPos val="nextTo"/>
        <c:crossAx val="-211507104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c:v>
                </c:pt>
                <c:pt idx="1">
                  <c:v>0.66</c:v>
                </c:pt>
                <c:pt idx="2">
                  <c:v>0.7</c:v>
                </c:pt>
                <c:pt idx="3">
                  <c:v>0.69</c:v>
                </c:pt>
              </c:numCache>
            </c:numRef>
          </c:val>
          <c:extLst>
            <c:ext xmlns:c16="http://schemas.microsoft.com/office/drawing/2014/chart" uri="{C3380CC4-5D6E-409C-BE32-E72D297353CC}">
              <c16:uniqueId val="{00000000-784B-4513-8CC5-AFF79DB8422E}"/>
            </c:ext>
          </c:extLst>
        </c:ser>
        <c:dLbls>
          <c:showLegendKey val="0"/>
          <c:showVal val="0"/>
          <c:showCatName val="0"/>
          <c:showSerName val="0"/>
          <c:showPercent val="0"/>
          <c:showBubbleSize val="0"/>
        </c:dLbls>
        <c:gapWidth val="0"/>
        <c:axId val="-2115049336"/>
        <c:axId val="-2115046328"/>
      </c:barChart>
      <c:catAx>
        <c:axId val="-2115049336"/>
        <c:scaling>
          <c:orientation val="maxMin"/>
        </c:scaling>
        <c:delete val="0"/>
        <c:axPos val="l"/>
        <c:numFmt formatCode="General" sourceLinked="0"/>
        <c:majorTickMark val="none"/>
        <c:minorTickMark val="none"/>
        <c:tickLblPos val="nextTo"/>
        <c:txPr>
          <a:bodyPr/>
          <a:lstStyle/>
          <a:p>
            <a:pPr>
              <a:defRPr sz="900"/>
            </a:pPr>
            <a:endParaRPr lang="fr-FR"/>
          </a:p>
        </c:txPr>
        <c:crossAx val="-2115046328"/>
        <c:crosses val="autoZero"/>
        <c:auto val="1"/>
        <c:lblAlgn val="ctr"/>
        <c:lblOffset val="100"/>
        <c:noMultiLvlLbl val="0"/>
      </c:catAx>
      <c:valAx>
        <c:axId val="-2115046328"/>
        <c:scaling>
          <c:orientation val="minMax"/>
          <c:max val="1"/>
          <c:min val="0"/>
        </c:scaling>
        <c:delete val="1"/>
        <c:axPos val="t"/>
        <c:numFmt formatCode="0%" sourceLinked="1"/>
        <c:majorTickMark val="out"/>
        <c:minorTickMark val="none"/>
        <c:tickLblPos val="nextTo"/>
        <c:crossAx val="-211504933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53732D"/>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56 à 65 ans</c:v>
                </c:pt>
                <c:pt idx="1">
                  <c:v>Plus de 65 ans </c:v>
                </c:pt>
              </c:strCache>
            </c:strRef>
          </c:cat>
          <c:val>
            <c:numRef>
              <c:f>Feuil1!$B$2:$B$3</c:f>
              <c:numCache>
                <c:formatCode>0%</c:formatCode>
                <c:ptCount val="2"/>
                <c:pt idx="0">
                  <c:v>0.69</c:v>
                </c:pt>
                <c:pt idx="1">
                  <c:v>0.71</c:v>
                </c:pt>
              </c:numCache>
            </c:numRef>
          </c:val>
          <c:extLst>
            <c:ext xmlns:c16="http://schemas.microsoft.com/office/drawing/2014/chart" uri="{C3380CC4-5D6E-409C-BE32-E72D297353CC}">
              <c16:uniqueId val="{00000000-F1E0-469D-BA75-86A9F6112BA6}"/>
            </c:ext>
          </c:extLst>
        </c:ser>
        <c:dLbls>
          <c:showLegendKey val="0"/>
          <c:showVal val="0"/>
          <c:showCatName val="0"/>
          <c:showSerName val="0"/>
          <c:showPercent val="0"/>
          <c:showBubbleSize val="0"/>
        </c:dLbls>
        <c:gapWidth val="0"/>
        <c:axId val="-2115757784"/>
        <c:axId val="-2115760808"/>
      </c:barChart>
      <c:catAx>
        <c:axId val="-2115757784"/>
        <c:scaling>
          <c:orientation val="maxMin"/>
        </c:scaling>
        <c:delete val="0"/>
        <c:axPos val="l"/>
        <c:numFmt formatCode="General" sourceLinked="0"/>
        <c:majorTickMark val="none"/>
        <c:minorTickMark val="none"/>
        <c:tickLblPos val="nextTo"/>
        <c:txPr>
          <a:bodyPr/>
          <a:lstStyle/>
          <a:p>
            <a:pPr>
              <a:defRPr sz="900"/>
            </a:pPr>
            <a:endParaRPr lang="fr-FR"/>
          </a:p>
        </c:txPr>
        <c:crossAx val="-2115760808"/>
        <c:crosses val="autoZero"/>
        <c:auto val="1"/>
        <c:lblAlgn val="ctr"/>
        <c:lblOffset val="100"/>
        <c:noMultiLvlLbl val="0"/>
      </c:catAx>
      <c:valAx>
        <c:axId val="-2115760808"/>
        <c:scaling>
          <c:orientation val="minMax"/>
          <c:max val="1"/>
          <c:min val="0"/>
        </c:scaling>
        <c:delete val="1"/>
        <c:axPos val="t"/>
        <c:numFmt formatCode="0%" sourceLinked="1"/>
        <c:majorTickMark val="out"/>
        <c:minorTickMark val="none"/>
        <c:tickLblPos val="nextTo"/>
        <c:crossAx val="-211575778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3356-4236-B2F5-24F391DA3866}"/>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0.12</c:v>
                </c:pt>
              </c:numCache>
            </c:numRef>
          </c:val>
          <c:extLst>
            <c:ext xmlns:c16="http://schemas.microsoft.com/office/drawing/2014/chart" uri="{C3380CC4-5D6E-409C-BE32-E72D297353CC}">
              <c16:uniqueId val="{00000001-3356-4236-B2F5-24F391DA3866}"/>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0.22</c:v>
                </c:pt>
              </c:numCache>
            </c:numRef>
          </c:val>
          <c:extLst>
            <c:ext xmlns:c16="http://schemas.microsoft.com/office/drawing/2014/chart" uri="{C3380CC4-5D6E-409C-BE32-E72D297353CC}">
              <c16:uniqueId val="{00000002-3356-4236-B2F5-24F391DA3866}"/>
            </c:ext>
          </c:extLst>
        </c:ser>
        <c:ser>
          <c:idx val="2"/>
          <c:order val="2"/>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3356-4236-B2F5-24F391DA3866}"/>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0.66</c:v>
                </c:pt>
              </c:numCache>
            </c:numRef>
          </c:val>
          <c:extLst>
            <c:ext xmlns:c16="http://schemas.microsoft.com/office/drawing/2014/chart" uri="{C3380CC4-5D6E-409C-BE32-E72D297353CC}">
              <c16:uniqueId val="{00000004-3356-4236-B2F5-24F391DA3866}"/>
            </c:ext>
          </c:extLst>
        </c:ser>
        <c:dLbls>
          <c:showLegendKey val="0"/>
          <c:showVal val="1"/>
          <c:showCatName val="0"/>
          <c:showSerName val="0"/>
          <c:showPercent val="0"/>
          <c:showBubbleSize val="0"/>
        </c:dLbls>
        <c:gapWidth val="95"/>
        <c:gapDepth val="0"/>
        <c:shape val="box"/>
        <c:axId val="-2103009416"/>
        <c:axId val="-2103006488"/>
        <c:axId val="0"/>
      </c:bar3DChart>
      <c:catAx>
        <c:axId val="-2103009416"/>
        <c:scaling>
          <c:orientation val="maxMin"/>
        </c:scaling>
        <c:delete val="1"/>
        <c:axPos val="l"/>
        <c:majorTickMark val="out"/>
        <c:minorTickMark val="none"/>
        <c:tickLblPos val="nextTo"/>
        <c:crossAx val="-2103006488"/>
        <c:crosses val="autoZero"/>
        <c:auto val="1"/>
        <c:lblAlgn val="ctr"/>
        <c:lblOffset val="100"/>
        <c:noMultiLvlLbl val="0"/>
      </c:catAx>
      <c:valAx>
        <c:axId val="-2103006488"/>
        <c:scaling>
          <c:orientation val="minMax"/>
          <c:max val="1"/>
          <c:min val="0"/>
        </c:scaling>
        <c:delete val="1"/>
        <c:axPos val="t"/>
        <c:numFmt formatCode="0%" sourceLinked="1"/>
        <c:majorTickMark val="out"/>
        <c:minorTickMark val="none"/>
        <c:tickLblPos val="nextTo"/>
        <c:crossAx val="-21030094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0.71</c:v>
                </c:pt>
                <c:pt idx="1">
                  <c:v>0.62</c:v>
                </c:pt>
                <c:pt idx="2">
                  <c:v>0.53</c:v>
                </c:pt>
                <c:pt idx="3">
                  <c:v>0.52</c:v>
                </c:pt>
              </c:numCache>
            </c:numRef>
          </c:val>
          <c:extLst>
            <c:ext xmlns:c16="http://schemas.microsoft.com/office/drawing/2014/chart" uri="{C3380CC4-5D6E-409C-BE32-E72D297353CC}">
              <c16:uniqueId val="{00000000-89B1-467E-B1C5-C1B24E34FDE2}"/>
            </c:ext>
          </c:extLst>
        </c:ser>
        <c:dLbls>
          <c:showLegendKey val="0"/>
          <c:showVal val="0"/>
          <c:showCatName val="0"/>
          <c:showSerName val="0"/>
          <c:showPercent val="0"/>
          <c:showBubbleSize val="0"/>
        </c:dLbls>
        <c:gapWidth val="0"/>
        <c:axId val="-2115178440"/>
        <c:axId val="-2115175432"/>
      </c:barChart>
      <c:catAx>
        <c:axId val="-2115178440"/>
        <c:scaling>
          <c:orientation val="maxMin"/>
        </c:scaling>
        <c:delete val="0"/>
        <c:axPos val="l"/>
        <c:numFmt formatCode="General" sourceLinked="0"/>
        <c:majorTickMark val="none"/>
        <c:minorTickMark val="none"/>
        <c:tickLblPos val="nextTo"/>
        <c:txPr>
          <a:bodyPr/>
          <a:lstStyle/>
          <a:p>
            <a:pPr>
              <a:defRPr sz="900"/>
            </a:pPr>
            <a:endParaRPr lang="fr-FR"/>
          </a:p>
        </c:txPr>
        <c:crossAx val="-2115175432"/>
        <c:crosses val="autoZero"/>
        <c:auto val="1"/>
        <c:lblAlgn val="ctr"/>
        <c:lblOffset val="100"/>
        <c:noMultiLvlLbl val="0"/>
      </c:catAx>
      <c:valAx>
        <c:axId val="-2115175432"/>
        <c:scaling>
          <c:orientation val="minMax"/>
          <c:max val="1"/>
          <c:min val="0"/>
        </c:scaling>
        <c:delete val="1"/>
        <c:axPos val="t"/>
        <c:numFmt formatCode="0%" sourceLinked="1"/>
        <c:majorTickMark val="out"/>
        <c:minorTickMark val="none"/>
        <c:tickLblPos val="nextTo"/>
        <c:crossAx val="-21151784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3348456133004503"/>
          <c:y val="8.35228409099327E-2"/>
          <c:w val="0.25112163407809801"/>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0.52</c:v>
                </c:pt>
                <c:pt idx="1">
                  <c:v>0.64</c:v>
                </c:pt>
                <c:pt idx="2">
                  <c:v>0.67</c:v>
                </c:pt>
                <c:pt idx="3">
                  <c:v>0.72</c:v>
                </c:pt>
                <c:pt idx="4">
                  <c:v>0.86</c:v>
                </c:pt>
              </c:numCache>
            </c:numRef>
          </c:val>
          <c:extLst>
            <c:ext xmlns:c16="http://schemas.microsoft.com/office/drawing/2014/chart" uri="{C3380CC4-5D6E-409C-BE32-E72D297353CC}">
              <c16:uniqueId val="{00000000-DD0C-4723-A3F2-828ECCEE7EF4}"/>
            </c:ext>
          </c:extLst>
        </c:ser>
        <c:dLbls>
          <c:showLegendKey val="0"/>
          <c:showVal val="0"/>
          <c:showCatName val="0"/>
          <c:showSerName val="0"/>
          <c:showPercent val="0"/>
          <c:showBubbleSize val="0"/>
        </c:dLbls>
        <c:gapWidth val="0"/>
        <c:axId val="-2099070312"/>
        <c:axId val="-2099073336"/>
      </c:barChart>
      <c:catAx>
        <c:axId val="-2099070312"/>
        <c:scaling>
          <c:orientation val="maxMin"/>
        </c:scaling>
        <c:delete val="0"/>
        <c:axPos val="l"/>
        <c:numFmt formatCode="General" sourceLinked="0"/>
        <c:majorTickMark val="none"/>
        <c:minorTickMark val="none"/>
        <c:tickLblPos val="nextTo"/>
        <c:txPr>
          <a:bodyPr/>
          <a:lstStyle/>
          <a:p>
            <a:pPr>
              <a:defRPr sz="900"/>
            </a:pPr>
            <a:endParaRPr lang="fr-FR"/>
          </a:p>
        </c:txPr>
        <c:crossAx val="-2099073336"/>
        <c:crosses val="autoZero"/>
        <c:auto val="1"/>
        <c:lblAlgn val="ctr"/>
        <c:lblOffset val="100"/>
        <c:noMultiLvlLbl val="0"/>
      </c:catAx>
      <c:valAx>
        <c:axId val="-2099073336"/>
        <c:scaling>
          <c:orientation val="minMax"/>
          <c:max val="1"/>
          <c:min val="0"/>
        </c:scaling>
        <c:delete val="1"/>
        <c:axPos val="t"/>
        <c:numFmt formatCode="0%" sourceLinked="1"/>
        <c:majorTickMark val="out"/>
        <c:minorTickMark val="none"/>
        <c:tickLblPos val="nextTo"/>
        <c:crossAx val="-209907031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3348456133004503"/>
          <c:y val="8.35228409099327E-2"/>
          <c:w val="0.25112163407809801"/>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Beaucoup d'argent de côté</c:v>
                </c:pt>
                <c:pt idx="1">
                  <c:v>Un peu d'argent de côté</c:v>
                </c:pt>
                <c:pt idx="2">
                  <c:v>Juste boucler mon budget</c:v>
                </c:pt>
                <c:pt idx="3">
                  <c:v>Ne boucle pas budget sans être à découvert</c:v>
                </c:pt>
                <c:pt idx="4">
                  <c:v>S'en sort difficilement, risque de précarité</c:v>
                </c:pt>
              </c:strCache>
            </c:strRef>
          </c:cat>
          <c:val>
            <c:numRef>
              <c:f>Feuil1!$B$2:$B$6</c:f>
              <c:numCache>
                <c:formatCode>0%</c:formatCode>
                <c:ptCount val="5"/>
                <c:pt idx="0">
                  <c:v>0.44</c:v>
                </c:pt>
                <c:pt idx="1">
                  <c:v>0.61</c:v>
                </c:pt>
                <c:pt idx="2">
                  <c:v>0.68</c:v>
                </c:pt>
                <c:pt idx="3">
                  <c:v>0.77</c:v>
                </c:pt>
                <c:pt idx="4">
                  <c:v>0.83</c:v>
                </c:pt>
              </c:numCache>
            </c:numRef>
          </c:val>
          <c:extLst>
            <c:ext xmlns:c16="http://schemas.microsoft.com/office/drawing/2014/chart" uri="{C3380CC4-5D6E-409C-BE32-E72D297353CC}">
              <c16:uniqueId val="{00000000-4A01-4BE9-ACB9-AD7E821AA25B}"/>
            </c:ext>
          </c:extLst>
        </c:ser>
        <c:dLbls>
          <c:showLegendKey val="0"/>
          <c:showVal val="0"/>
          <c:showCatName val="0"/>
          <c:showSerName val="0"/>
          <c:showPercent val="0"/>
          <c:showBubbleSize val="0"/>
        </c:dLbls>
        <c:gapWidth val="0"/>
        <c:axId val="-2115158072"/>
        <c:axId val="-2115155064"/>
      </c:barChart>
      <c:catAx>
        <c:axId val="-2115158072"/>
        <c:scaling>
          <c:orientation val="maxMin"/>
        </c:scaling>
        <c:delete val="0"/>
        <c:axPos val="l"/>
        <c:numFmt formatCode="General" sourceLinked="0"/>
        <c:majorTickMark val="none"/>
        <c:minorTickMark val="none"/>
        <c:tickLblPos val="nextTo"/>
        <c:txPr>
          <a:bodyPr/>
          <a:lstStyle/>
          <a:p>
            <a:pPr>
              <a:defRPr sz="900"/>
            </a:pPr>
            <a:endParaRPr lang="fr-FR"/>
          </a:p>
        </c:txPr>
        <c:crossAx val="-2115155064"/>
        <c:crosses val="autoZero"/>
        <c:auto val="1"/>
        <c:lblAlgn val="ctr"/>
        <c:lblOffset val="100"/>
        <c:noMultiLvlLbl val="0"/>
      </c:catAx>
      <c:valAx>
        <c:axId val="-2115155064"/>
        <c:scaling>
          <c:orientation val="minMax"/>
          <c:max val="1"/>
          <c:min val="0"/>
        </c:scaling>
        <c:delete val="1"/>
        <c:axPos val="t"/>
        <c:numFmt formatCode="0%" sourceLinked="1"/>
        <c:majorTickMark val="out"/>
        <c:minorTickMark val="none"/>
        <c:tickLblPos val="nextTo"/>
        <c:crossAx val="-211515807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19BB-403E-A0A3-D361F372FAEA}"/>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0.76</c:v>
                </c:pt>
                <c:pt idx="1">
                  <c:v>0.64</c:v>
                </c:pt>
                <c:pt idx="2">
                  <c:v>0.56000000000000005</c:v>
                </c:pt>
              </c:numCache>
            </c:numRef>
          </c:val>
          <c:extLst>
            <c:ext xmlns:c16="http://schemas.microsoft.com/office/drawing/2014/chart" uri="{C3380CC4-5D6E-409C-BE32-E72D297353CC}">
              <c16:uniqueId val="{00000001-19BB-403E-A0A3-D361F372FAEA}"/>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0.12</c:v>
                </c:pt>
                <c:pt idx="1">
                  <c:v>0.17</c:v>
                </c:pt>
                <c:pt idx="2">
                  <c:v>0.2</c:v>
                </c:pt>
              </c:numCache>
            </c:numRef>
          </c:val>
          <c:extLst>
            <c:ext xmlns:c16="http://schemas.microsoft.com/office/drawing/2014/chart" uri="{C3380CC4-5D6E-409C-BE32-E72D297353CC}">
              <c16:uniqueId val="{00000002-19BB-403E-A0A3-D361F372FAEA}"/>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19BB-403E-A0A3-D361F372FAEA}"/>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0.12</c:v>
                </c:pt>
                <c:pt idx="1">
                  <c:v>0.19</c:v>
                </c:pt>
                <c:pt idx="2">
                  <c:v>0.24</c:v>
                </c:pt>
              </c:numCache>
            </c:numRef>
          </c:val>
          <c:extLst>
            <c:ext xmlns:c16="http://schemas.microsoft.com/office/drawing/2014/chart" uri="{C3380CC4-5D6E-409C-BE32-E72D297353CC}">
              <c16:uniqueId val="{00000004-19BB-403E-A0A3-D361F372FAEA}"/>
            </c:ext>
          </c:extLst>
        </c:ser>
        <c:dLbls>
          <c:showLegendKey val="0"/>
          <c:showVal val="1"/>
          <c:showCatName val="0"/>
          <c:showSerName val="0"/>
          <c:showPercent val="0"/>
          <c:showBubbleSize val="0"/>
        </c:dLbls>
        <c:gapWidth val="230"/>
        <c:gapDepth val="0"/>
        <c:shape val="box"/>
        <c:axId val="-2104356184"/>
        <c:axId val="-2104359128"/>
        <c:axId val="0"/>
      </c:bar3DChart>
      <c:catAx>
        <c:axId val="-2104356184"/>
        <c:scaling>
          <c:orientation val="maxMin"/>
        </c:scaling>
        <c:delete val="1"/>
        <c:axPos val="l"/>
        <c:majorTickMark val="out"/>
        <c:minorTickMark val="none"/>
        <c:tickLblPos val="nextTo"/>
        <c:crossAx val="-2104359128"/>
        <c:crosses val="autoZero"/>
        <c:auto val="1"/>
        <c:lblAlgn val="ctr"/>
        <c:lblOffset val="100"/>
        <c:noMultiLvlLbl val="0"/>
      </c:catAx>
      <c:valAx>
        <c:axId val="-2104359128"/>
        <c:scaling>
          <c:orientation val="minMax"/>
          <c:max val="1"/>
          <c:min val="0"/>
        </c:scaling>
        <c:delete val="1"/>
        <c:axPos val="t"/>
        <c:numFmt formatCode="0%" sourceLinked="1"/>
        <c:majorTickMark val="out"/>
        <c:minorTickMark val="none"/>
        <c:tickLblPos val="nextTo"/>
        <c:crossAx val="-210435618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0.79</c:v>
                </c:pt>
                <c:pt idx="1">
                  <c:v>0.76</c:v>
                </c:pt>
                <c:pt idx="2">
                  <c:v>0.75</c:v>
                </c:pt>
                <c:pt idx="3">
                  <c:v>0.7</c:v>
                </c:pt>
              </c:numCache>
            </c:numRef>
          </c:val>
          <c:extLst>
            <c:ext xmlns:c16="http://schemas.microsoft.com/office/drawing/2014/chart" uri="{C3380CC4-5D6E-409C-BE32-E72D297353CC}">
              <c16:uniqueId val="{00000000-8430-4129-846F-8C87E7BB68C5}"/>
            </c:ext>
          </c:extLst>
        </c:ser>
        <c:dLbls>
          <c:showLegendKey val="0"/>
          <c:showVal val="0"/>
          <c:showCatName val="0"/>
          <c:showSerName val="0"/>
          <c:showPercent val="0"/>
          <c:showBubbleSize val="0"/>
        </c:dLbls>
        <c:gapWidth val="0"/>
        <c:axId val="-2104419976"/>
        <c:axId val="-2104423000"/>
      </c:barChart>
      <c:catAx>
        <c:axId val="-2104419976"/>
        <c:scaling>
          <c:orientation val="maxMin"/>
        </c:scaling>
        <c:delete val="0"/>
        <c:axPos val="l"/>
        <c:numFmt formatCode="General" sourceLinked="0"/>
        <c:majorTickMark val="none"/>
        <c:minorTickMark val="none"/>
        <c:tickLblPos val="nextTo"/>
        <c:txPr>
          <a:bodyPr/>
          <a:lstStyle/>
          <a:p>
            <a:pPr>
              <a:defRPr sz="900"/>
            </a:pPr>
            <a:endParaRPr lang="fr-FR"/>
          </a:p>
        </c:txPr>
        <c:crossAx val="-2104423000"/>
        <c:crosses val="autoZero"/>
        <c:auto val="1"/>
        <c:lblAlgn val="ctr"/>
        <c:lblOffset val="100"/>
        <c:noMultiLvlLbl val="0"/>
      </c:catAx>
      <c:valAx>
        <c:axId val="-2104423000"/>
        <c:scaling>
          <c:orientation val="minMax"/>
          <c:max val="1"/>
          <c:min val="0"/>
        </c:scaling>
        <c:delete val="1"/>
        <c:axPos val="t"/>
        <c:numFmt formatCode="0%" sourceLinked="1"/>
        <c:majorTickMark val="out"/>
        <c:minorTickMark val="none"/>
        <c:tickLblPos val="nextTo"/>
        <c:crossAx val="-210441997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0.79</c:v>
                </c:pt>
                <c:pt idx="1">
                  <c:v>0.79</c:v>
                </c:pt>
                <c:pt idx="2">
                  <c:v>0.72</c:v>
                </c:pt>
                <c:pt idx="3">
                  <c:v>0.65</c:v>
                </c:pt>
              </c:numCache>
            </c:numRef>
          </c:val>
          <c:extLst>
            <c:ext xmlns:c16="http://schemas.microsoft.com/office/drawing/2014/chart" uri="{C3380CC4-5D6E-409C-BE32-E72D297353CC}">
              <c16:uniqueId val="{00000000-FA26-416F-9653-311AB65663DA}"/>
            </c:ext>
          </c:extLst>
        </c:ser>
        <c:dLbls>
          <c:showLegendKey val="0"/>
          <c:showVal val="0"/>
          <c:showCatName val="0"/>
          <c:showSerName val="0"/>
          <c:showPercent val="0"/>
          <c:showBubbleSize val="0"/>
        </c:dLbls>
        <c:gapWidth val="0"/>
        <c:axId val="-2104464616"/>
        <c:axId val="-2104467640"/>
      </c:barChart>
      <c:catAx>
        <c:axId val="-2104464616"/>
        <c:scaling>
          <c:orientation val="maxMin"/>
        </c:scaling>
        <c:delete val="0"/>
        <c:axPos val="l"/>
        <c:numFmt formatCode="General" sourceLinked="0"/>
        <c:majorTickMark val="none"/>
        <c:minorTickMark val="none"/>
        <c:tickLblPos val="nextTo"/>
        <c:txPr>
          <a:bodyPr/>
          <a:lstStyle/>
          <a:p>
            <a:pPr>
              <a:defRPr sz="900"/>
            </a:pPr>
            <a:endParaRPr lang="fr-FR"/>
          </a:p>
        </c:txPr>
        <c:crossAx val="-2104467640"/>
        <c:crosses val="autoZero"/>
        <c:auto val="1"/>
        <c:lblAlgn val="ctr"/>
        <c:lblOffset val="100"/>
        <c:noMultiLvlLbl val="0"/>
      </c:catAx>
      <c:valAx>
        <c:axId val="-2104467640"/>
        <c:scaling>
          <c:orientation val="minMax"/>
          <c:max val="1"/>
          <c:min val="0"/>
        </c:scaling>
        <c:delete val="1"/>
        <c:axPos val="t"/>
        <c:numFmt formatCode="0%" sourceLinked="1"/>
        <c:majorTickMark val="out"/>
        <c:minorTickMark val="none"/>
        <c:tickLblPos val="nextTo"/>
        <c:crossAx val="-210446461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0.65</c:v>
                </c:pt>
                <c:pt idx="1">
                  <c:v>0.6</c:v>
                </c:pt>
                <c:pt idx="2">
                  <c:v>0.59</c:v>
                </c:pt>
                <c:pt idx="3">
                  <c:v>0.54</c:v>
                </c:pt>
              </c:numCache>
            </c:numRef>
          </c:val>
          <c:extLst>
            <c:ext xmlns:c16="http://schemas.microsoft.com/office/drawing/2014/chart" uri="{C3380CC4-5D6E-409C-BE32-E72D297353CC}">
              <c16:uniqueId val="{00000000-23CF-467D-82B2-CB2EACEF4B85}"/>
            </c:ext>
          </c:extLst>
        </c:ser>
        <c:dLbls>
          <c:showLegendKey val="0"/>
          <c:showVal val="0"/>
          <c:showCatName val="0"/>
          <c:showSerName val="0"/>
          <c:showPercent val="0"/>
          <c:showBubbleSize val="0"/>
        </c:dLbls>
        <c:gapWidth val="0"/>
        <c:axId val="-2103144136"/>
        <c:axId val="-2103141128"/>
      </c:barChart>
      <c:catAx>
        <c:axId val="-2103144136"/>
        <c:scaling>
          <c:orientation val="maxMin"/>
        </c:scaling>
        <c:delete val="0"/>
        <c:axPos val="l"/>
        <c:numFmt formatCode="General" sourceLinked="0"/>
        <c:majorTickMark val="none"/>
        <c:minorTickMark val="none"/>
        <c:tickLblPos val="nextTo"/>
        <c:txPr>
          <a:bodyPr/>
          <a:lstStyle/>
          <a:p>
            <a:pPr>
              <a:defRPr sz="900"/>
            </a:pPr>
            <a:endParaRPr lang="fr-FR"/>
          </a:p>
        </c:txPr>
        <c:crossAx val="-2103141128"/>
        <c:crosses val="autoZero"/>
        <c:auto val="1"/>
        <c:lblAlgn val="ctr"/>
        <c:lblOffset val="100"/>
        <c:noMultiLvlLbl val="0"/>
      </c:catAx>
      <c:valAx>
        <c:axId val="-2103141128"/>
        <c:scaling>
          <c:orientation val="minMax"/>
          <c:max val="1"/>
          <c:min val="0"/>
        </c:scaling>
        <c:delete val="1"/>
        <c:axPos val="t"/>
        <c:numFmt formatCode="0%" sourceLinked="1"/>
        <c:majorTickMark val="out"/>
        <c:minorTickMark val="none"/>
        <c:tickLblPos val="nextTo"/>
        <c:crossAx val="-210314413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46 à 55 ans</c:v>
                </c:pt>
                <c:pt idx="1">
                  <c:v>56 à 65 ans</c:v>
                </c:pt>
                <c:pt idx="2">
                  <c:v>Plus de 65 ans</c:v>
                </c:pt>
              </c:strCache>
            </c:strRef>
          </c:cat>
          <c:val>
            <c:numRef>
              <c:f>Feuil1!$B$2:$B$4</c:f>
              <c:numCache>
                <c:formatCode>0%</c:formatCode>
                <c:ptCount val="3"/>
                <c:pt idx="0">
                  <c:v>0.67</c:v>
                </c:pt>
                <c:pt idx="1">
                  <c:v>0.75</c:v>
                </c:pt>
                <c:pt idx="2">
                  <c:v>0.8</c:v>
                </c:pt>
              </c:numCache>
            </c:numRef>
          </c:val>
          <c:extLst>
            <c:ext xmlns:c16="http://schemas.microsoft.com/office/drawing/2014/chart" uri="{C3380CC4-5D6E-409C-BE32-E72D297353CC}">
              <c16:uniqueId val="{00000000-8BA7-4F7B-AE7D-10D7DEBF3BCC}"/>
            </c:ext>
          </c:extLst>
        </c:ser>
        <c:dLbls>
          <c:showLegendKey val="0"/>
          <c:showVal val="0"/>
          <c:showCatName val="0"/>
          <c:showSerName val="0"/>
          <c:showPercent val="0"/>
          <c:showBubbleSize val="0"/>
        </c:dLbls>
        <c:gapWidth val="0"/>
        <c:axId val="-2103099560"/>
        <c:axId val="-2103096552"/>
      </c:barChart>
      <c:catAx>
        <c:axId val="-2103099560"/>
        <c:scaling>
          <c:orientation val="maxMin"/>
        </c:scaling>
        <c:delete val="0"/>
        <c:axPos val="l"/>
        <c:numFmt formatCode="General" sourceLinked="0"/>
        <c:majorTickMark val="none"/>
        <c:minorTickMark val="none"/>
        <c:tickLblPos val="nextTo"/>
        <c:txPr>
          <a:bodyPr/>
          <a:lstStyle/>
          <a:p>
            <a:pPr>
              <a:defRPr sz="900"/>
            </a:pPr>
            <a:endParaRPr lang="fr-FR"/>
          </a:p>
        </c:txPr>
        <c:crossAx val="-2103096552"/>
        <c:crosses val="autoZero"/>
        <c:auto val="1"/>
        <c:lblAlgn val="ctr"/>
        <c:lblOffset val="100"/>
        <c:noMultiLvlLbl val="0"/>
      </c:catAx>
      <c:valAx>
        <c:axId val="-2103096552"/>
        <c:scaling>
          <c:orientation val="minMax"/>
          <c:max val="1"/>
          <c:min val="0"/>
        </c:scaling>
        <c:delete val="1"/>
        <c:axPos val="t"/>
        <c:numFmt formatCode="0%" sourceLinked="1"/>
        <c:majorTickMark val="out"/>
        <c:minorTickMark val="none"/>
        <c:tickLblPos val="nextTo"/>
        <c:crossAx val="-210309956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c:v>
                </c:pt>
                <c:pt idx="1">
                  <c:v>0.55000000000000004</c:v>
                </c:pt>
                <c:pt idx="2">
                  <c:v>0.56000000000000005</c:v>
                </c:pt>
                <c:pt idx="3">
                  <c:v>0.44</c:v>
                </c:pt>
              </c:numCache>
            </c:numRef>
          </c:val>
          <c:extLst>
            <c:ext xmlns:c16="http://schemas.microsoft.com/office/drawing/2014/chart" uri="{C3380CC4-5D6E-409C-BE32-E72D297353CC}">
              <c16:uniqueId val="{00000000-F18A-44C8-8DA8-D00022205DE4}"/>
            </c:ext>
          </c:extLst>
        </c:ser>
        <c:dLbls>
          <c:showLegendKey val="0"/>
          <c:showVal val="0"/>
          <c:showCatName val="0"/>
          <c:showSerName val="0"/>
          <c:showPercent val="0"/>
          <c:showBubbleSize val="0"/>
        </c:dLbls>
        <c:gapWidth val="0"/>
        <c:axId val="-2115251464"/>
        <c:axId val="-2115248456"/>
      </c:barChart>
      <c:catAx>
        <c:axId val="-2115251464"/>
        <c:scaling>
          <c:orientation val="maxMin"/>
        </c:scaling>
        <c:delete val="0"/>
        <c:axPos val="l"/>
        <c:numFmt formatCode="General" sourceLinked="0"/>
        <c:majorTickMark val="none"/>
        <c:minorTickMark val="none"/>
        <c:tickLblPos val="nextTo"/>
        <c:txPr>
          <a:bodyPr/>
          <a:lstStyle/>
          <a:p>
            <a:pPr>
              <a:defRPr sz="900"/>
            </a:pPr>
            <a:endParaRPr lang="fr-FR"/>
          </a:p>
        </c:txPr>
        <c:crossAx val="-2115248456"/>
        <c:crosses val="autoZero"/>
        <c:auto val="1"/>
        <c:lblAlgn val="ctr"/>
        <c:lblOffset val="100"/>
        <c:noMultiLvlLbl val="0"/>
      </c:catAx>
      <c:valAx>
        <c:axId val="-2115248456"/>
        <c:scaling>
          <c:orientation val="minMax"/>
          <c:max val="1"/>
          <c:min val="0"/>
        </c:scaling>
        <c:delete val="1"/>
        <c:axPos val="t"/>
        <c:numFmt formatCode="0%" sourceLinked="1"/>
        <c:majorTickMark val="out"/>
        <c:minorTickMark val="none"/>
        <c:tickLblPos val="nextTo"/>
        <c:crossAx val="-211525146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A6C6-4B12-9BB4-97ACA7F88F89}"/>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0.53</c:v>
                </c:pt>
                <c:pt idx="2" formatCode="0%">
                  <c:v>0.46</c:v>
                </c:pt>
              </c:numCache>
            </c:numRef>
          </c:val>
          <c:extLst>
            <c:ext xmlns:c16="http://schemas.microsoft.com/office/drawing/2014/chart" uri="{C3380CC4-5D6E-409C-BE32-E72D297353CC}">
              <c16:uniqueId val="{00000001-A6C6-4B12-9BB4-97ACA7F88F89}"/>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0.22</c:v>
                </c:pt>
                <c:pt idx="2" formatCode="0%">
                  <c:v>0.16</c:v>
                </c:pt>
              </c:numCache>
            </c:numRef>
          </c:val>
          <c:extLst>
            <c:ext xmlns:c16="http://schemas.microsoft.com/office/drawing/2014/chart" uri="{C3380CC4-5D6E-409C-BE32-E72D297353CC}">
              <c16:uniqueId val="{00000002-A6C6-4B12-9BB4-97ACA7F88F89}"/>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A6C6-4B12-9BB4-97ACA7F88F89}"/>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0.25</c:v>
                </c:pt>
                <c:pt idx="2" formatCode="0%">
                  <c:v>0.38</c:v>
                </c:pt>
              </c:numCache>
            </c:numRef>
          </c:val>
          <c:extLst>
            <c:ext xmlns:c16="http://schemas.microsoft.com/office/drawing/2014/chart" uri="{C3380CC4-5D6E-409C-BE32-E72D297353CC}">
              <c16:uniqueId val="{00000004-A6C6-4B12-9BB4-97ACA7F88F89}"/>
            </c:ext>
          </c:extLst>
        </c:ser>
        <c:dLbls>
          <c:showLegendKey val="0"/>
          <c:showVal val="1"/>
          <c:showCatName val="0"/>
          <c:showSerName val="0"/>
          <c:showPercent val="0"/>
          <c:showBubbleSize val="0"/>
        </c:dLbls>
        <c:gapWidth val="95"/>
        <c:gapDepth val="0"/>
        <c:shape val="box"/>
        <c:axId val="-2103500488"/>
        <c:axId val="-2103497560"/>
        <c:axId val="0"/>
      </c:bar3DChart>
      <c:catAx>
        <c:axId val="-2103500488"/>
        <c:scaling>
          <c:orientation val="maxMin"/>
        </c:scaling>
        <c:delete val="1"/>
        <c:axPos val="l"/>
        <c:majorTickMark val="out"/>
        <c:minorTickMark val="none"/>
        <c:tickLblPos val="nextTo"/>
        <c:crossAx val="-2103497560"/>
        <c:crosses val="autoZero"/>
        <c:auto val="1"/>
        <c:lblAlgn val="ctr"/>
        <c:lblOffset val="100"/>
        <c:noMultiLvlLbl val="0"/>
      </c:catAx>
      <c:valAx>
        <c:axId val="-2103497560"/>
        <c:scaling>
          <c:orientation val="minMax"/>
          <c:max val="1"/>
          <c:min val="0"/>
        </c:scaling>
        <c:delete val="1"/>
        <c:axPos val="t"/>
        <c:numFmt formatCode="0%" sourceLinked="1"/>
        <c:majorTickMark val="out"/>
        <c:minorTickMark val="none"/>
        <c:tickLblPos val="nextTo"/>
        <c:crossAx val="-210350048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0.5</c:v>
                </c:pt>
                <c:pt idx="1">
                  <c:v>0.55000000000000004</c:v>
                </c:pt>
                <c:pt idx="2">
                  <c:v>0.59</c:v>
                </c:pt>
                <c:pt idx="3">
                  <c:v>0.53</c:v>
                </c:pt>
              </c:numCache>
            </c:numRef>
          </c:val>
          <c:extLst>
            <c:ext xmlns:c16="http://schemas.microsoft.com/office/drawing/2014/chart" uri="{C3380CC4-5D6E-409C-BE32-E72D297353CC}">
              <c16:uniqueId val="{00000000-1171-48AE-818C-E1A6B1BEE771}"/>
            </c:ext>
          </c:extLst>
        </c:ser>
        <c:dLbls>
          <c:showLegendKey val="0"/>
          <c:showVal val="0"/>
          <c:showCatName val="0"/>
          <c:showSerName val="0"/>
          <c:showPercent val="0"/>
          <c:showBubbleSize val="0"/>
        </c:dLbls>
        <c:gapWidth val="0"/>
        <c:axId val="-2115282152"/>
        <c:axId val="-2115308872"/>
      </c:barChart>
      <c:catAx>
        <c:axId val="-2115282152"/>
        <c:scaling>
          <c:orientation val="maxMin"/>
        </c:scaling>
        <c:delete val="0"/>
        <c:axPos val="l"/>
        <c:numFmt formatCode="General" sourceLinked="0"/>
        <c:majorTickMark val="none"/>
        <c:minorTickMark val="none"/>
        <c:tickLblPos val="nextTo"/>
        <c:txPr>
          <a:bodyPr/>
          <a:lstStyle/>
          <a:p>
            <a:pPr>
              <a:defRPr sz="900"/>
            </a:pPr>
            <a:endParaRPr lang="fr-FR"/>
          </a:p>
        </c:txPr>
        <c:crossAx val="-2115308872"/>
        <c:crosses val="autoZero"/>
        <c:auto val="1"/>
        <c:lblAlgn val="ctr"/>
        <c:lblOffset val="100"/>
        <c:noMultiLvlLbl val="0"/>
      </c:catAx>
      <c:valAx>
        <c:axId val="-2115308872"/>
        <c:scaling>
          <c:orientation val="minMax"/>
          <c:max val="1"/>
          <c:min val="0"/>
        </c:scaling>
        <c:delete val="1"/>
        <c:axPos val="t"/>
        <c:numFmt formatCode="0%" sourceLinked="1"/>
        <c:majorTickMark val="out"/>
        <c:minorTickMark val="none"/>
        <c:tickLblPos val="nextTo"/>
        <c:crossAx val="-211528215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0.52</c:v>
                </c:pt>
                <c:pt idx="1">
                  <c:v>0.46</c:v>
                </c:pt>
                <c:pt idx="2">
                  <c:v>0.54</c:v>
                </c:pt>
                <c:pt idx="3">
                  <c:v>0.6</c:v>
                </c:pt>
              </c:numCache>
            </c:numRef>
          </c:val>
          <c:extLst>
            <c:ext xmlns:c16="http://schemas.microsoft.com/office/drawing/2014/chart" uri="{C3380CC4-5D6E-409C-BE32-E72D297353CC}">
              <c16:uniqueId val="{00000000-826A-414E-A1F9-A45BC03B4574}"/>
            </c:ext>
          </c:extLst>
        </c:ser>
        <c:dLbls>
          <c:showLegendKey val="0"/>
          <c:showVal val="0"/>
          <c:showCatName val="0"/>
          <c:showSerName val="0"/>
          <c:showPercent val="0"/>
          <c:showBubbleSize val="0"/>
        </c:dLbls>
        <c:gapWidth val="0"/>
        <c:axId val="-2104283704"/>
        <c:axId val="-2104286728"/>
      </c:barChart>
      <c:catAx>
        <c:axId val="-2104283704"/>
        <c:scaling>
          <c:orientation val="maxMin"/>
        </c:scaling>
        <c:delete val="0"/>
        <c:axPos val="l"/>
        <c:numFmt formatCode="General" sourceLinked="0"/>
        <c:majorTickMark val="none"/>
        <c:minorTickMark val="none"/>
        <c:tickLblPos val="nextTo"/>
        <c:txPr>
          <a:bodyPr/>
          <a:lstStyle/>
          <a:p>
            <a:pPr>
              <a:defRPr sz="900"/>
            </a:pPr>
            <a:endParaRPr lang="fr-FR"/>
          </a:p>
        </c:txPr>
        <c:crossAx val="-2104286728"/>
        <c:crosses val="autoZero"/>
        <c:auto val="1"/>
        <c:lblAlgn val="ctr"/>
        <c:lblOffset val="100"/>
        <c:noMultiLvlLbl val="0"/>
      </c:catAx>
      <c:valAx>
        <c:axId val="-2104286728"/>
        <c:scaling>
          <c:orientation val="minMax"/>
          <c:max val="1"/>
          <c:min val="0"/>
        </c:scaling>
        <c:delete val="1"/>
        <c:axPos val="t"/>
        <c:numFmt formatCode="0%" sourceLinked="1"/>
        <c:majorTickMark val="out"/>
        <c:minorTickMark val="none"/>
        <c:tickLblPos val="nextTo"/>
        <c:crossAx val="-210428370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0.67</c:v>
                </c:pt>
                <c:pt idx="1">
                  <c:v>0.66</c:v>
                </c:pt>
                <c:pt idx="2">
                  <c:v>0.66</c:v>
                </c:pt>
                <c:pt idx="3">
                  <c:v>0.65</c:v>
                </c:pt>
              </c:numCache>
            </c:numRef>
          </c:val>
          <c:extLst>
            <c:ext xmlns:c16="http://schemas.microsoft.com/office/drawing/2014/chart" uri="{C3380CC4-5D6E-409C-BE32-E72D297353CC}">
              <c16:uniqueId val="{00000000-2BE3-4D4A-9414-C150CF5F2A28}"/>
            </c:ext>
          </c:extLst>
        </c:ser>
        <c:dLbls>
          <c:showLegendKey val="0"/>
          <c:showVal val="0"/>
          <c:showCatName val="0"/>
          <c:showSerName val="0"/>
          <c:showPercent val="0"/>
          <c:showBubbleSize val="0"/>
        </c:dLbls>
        <c:gapWidth val="0"/>
        <c:axId val="-2099113160"/>
        <c:axId val="-2099116184"/>
      </c:barChart>
      <c:catAx>
        <c:axId val="-2099113160"/>
        <c:scaling>
          <c:orientation val="maxMin"/>
        </c:scaling>
        <c:delete val="0"/>
        <c:axPos val="l"/>
        <c:numFmt formatCode="General" sourceLinked="0"/>
        <c:majorTickMark val="none"/>
        <c:minorTickMark val="none"/>
        <c:tickLblPos val="nextTo"/>
        <c:txPr>
          <a:bodyPr/>
          <a:lstStyle/>
          <a:p>
            <a:pPr>
              <a:defRPr sz="900"/>
            </a:pPr>
            <a:endParaRPr lang="fr-FR"/>
          </a:p>
        </c:txPr>
        <c:crossAx val="-2099116184"/>
        <c:crosses val="autoZero"/>
        <c:auto val="1"/>
        <c:lblAlgn val="ctr"/>
        <c:lblOffset val="100"/>
        <c:noMultiLvlLbl val="0"/>
      </c:catAx>
      <c:valAx>
        <c:axId val="-2099116184"/>
        <c:scaling>
          <c:orientation val="minMax"/>
          <c:max val="1"/>
          <c:min val="0"/>
        </c:scaling>
        <c:delete val="1"/>
        <c:axPos val="t"/>
        <c:numFmt formatCode="0%" sourceLinked="1"/>
        <c:majorTickMark val="out"/>
        <c:minorTickMark val="none"/>
        <c:tickLblPos val="nextTo"/>
        <c:crossAx val="-209911316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293A16"/>
            </a:solidFill>
            <a:ln>
              <a:solidFill>
                <a:srgbClr val="7F7F7F"/>
              </a:solidFill>
            </a:ln>
            <a:effectLst/>
          </c:spPr>
          <c:invertIfNegative val="0"/>
          <c:dPt>
            <c:idx val="0"/>
            <c:invertIfNegative val="0"/>
            <c:bubble3D val="0"/>
            <c:spPr>
              <a:solidFill>
                <a:srgbClr val="4B1818"/>
              </a:solidFill>
              <a:ln>
                <a:solidFill>
                  <a:srgbClr val="7F7F7F"/>
                </a:solidFill>
              </a:ln>
              <a:effectLst/>
            </c:spPr>
            <c:extLst>
              <c:ext xmlns:c16="http://schemas.microsoft.com/office/drawing/2014/chart" uri="{C3380CC4-5D6E-409C-BE32-E72D297353CC}">
                <c16:uniqueId val="{00000001-9720-4E68-BE9B-5A3AC290D773}"/>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0.41</c:v>
                </c:pt>
              </c:numCache>
            </c:numRef>
          </c:val>
          <c:extLst>
            <c:ext xmlns:c16="http://schemas.microsoft.com/office/drawing/2014/chart" uri="{C3380CC4-5D6E-409C-BE32-E72D297353CC}">
              <c16:uniqueId val="{00000002-9720-4E68-BE9B-5A3AC290D773}"/>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0.17</c:v>
                </c:pt>
              </c:numCache>
            </c:numRef>
          </c:val>
          <c:extLst>
            <c:ext xmlns:c16="http://schemas.microsoft.com/office/drawing/2014/chart" uri="{C3380CC4-5D6E-409C-BE32-E72D297353CC}">
              <c16:uniqueId val="{00000003-9720-4E68-BE9B-5A3AC290D773}"/>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4-9720-4E68-BE9B-5A3AC290D773}"/>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0.42</c:v>
                </c:pt>
              </c:numCache>
            </c:numRef>
          </c:val>
          <c:extLst>
            <c:ext xmlns:c16="http://schemas.microsoft.com/office/drawing/2014/chart" uri="{C3380CC4-5D6E-409C-BE32-E72D297353CC}">
              <c16:uniqueId val="{00000005-9720-4E68-BE9B-5A3AC290D773}"/>
            </c:ext>
          </c:extLst>
        </c:ser>
        <c:dLbls>
          <c:showLegendKey val="0"/>
          <c:showVal val="1"/>
          <c:showCatName val="0"/>
          <c:showSerName val="0"/>
          <c:showPercent val="0"/>
          <c:showBubbleSize val="0"/>
        </c:dLbls>
        <c:gapWidth val="95"/>
        <c:gapDepth val="0"/>
        <c:shape val="box"/>
        <c:axId val="-2103657176"/>
        <c:axId val="-2103654248"/>
        <c:axId val="0"/>
      </c:bar3DChart>
      <c:catAx>
        <c:axId val="-2103657176"/>
        <c:scaling>
          <c:orientation val="maxMin"/>
        </c:scaling>
        <c:delete val="1"/>
        <c:axPos val="l"/>
        <c:majorTickMark val="out"/>
        <c:minorTickMark val="none"/>
        <c:tickLblPos val="nextTo"/>
        <c:crossAx val="-2103654248"/>
        <c:crosses val="autoZero"/>
        <c:auto val="1"/>
        <c:lblAlgn val="ctr"/>
        <c:lblOffset val="100"/>
        <c:noMultiLvlLbl val="0"/>
      </c:catAx>
      <c:valAx>
        <c:axId val="-2103654248"/>
        <c:scaling>
          <c:orientation val="minMax"/>
          <c:max val="1"/>
          <c:min val="0"/>
        </c:scaling>
        <c:delete val="1"/>
        <c:axPos val="t"/>
        <c:numFmt formatCode="0%" sourceLinked="1"/>
        <c:majorTickMark val="out"/>
        <c:minorTickMark val="none"/>
        <c:tickLblPos val="nextTo"/>
        <c:crossAx val="-210365717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3182904454299"/>
          <c:y val="0.11607136878896"/>
          <c:w val="0.41895612019920098"/>
          <c:h val="0.76785714285714302"/>
        </c:manualLayout>
      </c:layout>
      <c:barChart>
        <c:barDir val="bar"/>
        <c:grouping val="clustered"/>
        <c:varyColors val="0"/>
        <c:ser>
          <c:idx val="0"/>
          <c:order val="0"/>
          <c:tx>
            <c:strRef>
              <c:f>Feuil1!$B$1</c:f>
              <c:strCache>
                <c:ptCount val="1"/>
                <c:pt idx="0">
                  <c:v>Série 1</c:v>
                </c:pt>
              </c:strCache>
            </c:strRef>
          </c:tx>
          <c:spPr>
            <a:solidFill>
              <a:srgbClr val="6A2222"/>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25 à 29 ans</c:v>
                </c:pt>
                <c:pt idx="1">
                  <c:v>30 à 34 ans</c:v>
                </c:pt>
              </c:strCache>
            </c:strRef>
          </c:cat>
          <c:val>
            <c:numRef>
              <c:f>Feuil1!$B$2:$B$3</c:f>
              <c:numCache>
                <c:formatCode>0%</c:formatCode>
                <c:ptCount val="2"/>
                <c:pt idx="0">
                  <c:v>0.51</c:v>
                </c:pt>
                <c:pt idx="1">
                  <c:v>0.46</c:v>
                </c:pt>
              </c:numCache>
            </c:numRef>
          </c:val>
          <c:extLst>
            <c:ext xmlns:c16="http://schemas.microsoft.com/office/drawing/2014/chart" uri="{C3380CC4-5D6E-409C-BE32-E72D297353CC}">
              <c16:uniqueId val="{00000000-FE03-4634-AF45-4F68EDD1EA9D}"/>
            </c:ext>
          </c:extLst>
        </c:ser>
        <c:dLbls>
          <c:showLegendKey val="0"/>
          <c:showVal val="0"/>
          <c:showCatName val="0"/>
          <c:showSerName val="0"/>
          <c:showPercent val="0"/>
          <c:showBubbleSize val="0"/>
        </c:dLbls>
        <c:gapWidth val="0"/>
        <c:axId val="-2103643624"/>
        <c:axId val="-2103640616"/>
      </c:barChart>
      <c:catAx>
        <c:axId val="-2103643624"/>
        <c:scaling>
          <c:orientation val="maxMin"/>
        </c:scaling>
        <c:delete val="0"/>
        <c:axPos val="l"/>
        <c:numFmt formatCode="General" sourceLinked="0"/>
        <c:majorTickMark val="none"/>
        <c:minorTickMark val="none"/>
        <c:tickLblPos val="nextTo"/>
        <c:txPr>
          <a:bodyPr/>
          <a:lstStyle/>
          <a:p>
            <a:pPr>
              <a:defRPr sz="900"/>
            </a:pPr>
            <a:endParaRPr lang="fr-FR"/>
          </a:p>
        </c:txPr>
        <c:crossAx val="-2103640616"/>
        <c:crosses val="autoZero"/>
        <c:auto val="1"/>
        <c:lblAlgn val="ctr"/>
        <c:lblOffset val="100"/>
        <c:noMultiLvlLbl val="0"/>
      </c:catAx>
      <c:valAx>
        <c:axId val="-2103640616"/>
        <c:scaling>
          <c:orientation val="minMax"/>
          <c:max val="1"/>
          <c:min val="0"/>
        </c:scaling>
        <c:delete val="1"/>
        <c:axPos val="t"/>
        <c:numFmt formatCode="0%" sourceLinked="1"/>
        <c:majorTickMark val="out"/>
        <c:minorTickMark val="none"/>
        <c:tickLblPos val="nextTo"/>
        <c:crossAx val="-210364362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113488483493702"/>
          <c:y val="0.11607136878896"/>
          <c:w val="0.36125304379066697"/>
          <c:h val="0.76785714285714302"/>
        </c:manualLayout>
      </c:layout>
      <c:barChart>
        <c:barDir val="bar"/>
        <c:grouping val="clustered"/>
        <c:varyColors val="0"/>
        <c:ser>
          <c:idx val="0"/>
          <c:order val="0"/>
          <c:tx>
            <c:strRef>
              <c:f>Feuil1!$B$1</c:f>
              <c:strCache>
                <c:ptCount val="1"/>
                <c:pt idx="0">
                  <c:v>Série 1</c:v>
                </c:pt>
              </c:strCache>
            </c:strRef>
          </c:tx>
          <c:spPr>
            <a:solidFill>
              <a:srgbClr val="4B1818">
                <a:lumMod val="90000"/>
                <a:lumOff val="10000"/>
              </a:srgbClr>
            </a:solidFill>
            <a:ln w="3175" cmpd="sng">
              <a:solidFill>
                <a:srgbClr val="FFFFF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inférieur</c:v>
                </c:pt>
                <c:pt idx="2">
                  <c:v>Moyen supérieur</c:v>
                </c:pt>
                <c:pt idx="3">
                  <c:v>Supérieur</c:v>
                </c:pt>
              </c:strCache>
            </c:strRef>
          </c:cat>
          <c:val>
            <c:numRef>
              <c:f>Feuil1!$B$2:$B$5</c:f>
              <c:numCache>
                <c:formatCode>0%</c:formatCode>
                <c:ptCount val="4"/>
                <c:pt idx="0">
                  <c:v>0.45</c:v>
                </c:pt>
                <c:pt idx="1">
                  <c:v>0.4</c:v>
                </c:pt>
                <c:pt idx="2">
                  <c:v>0.45</c:v>
                </c:pt>
                <c:pt idx="3">
                  <c:v>0.38</c:v>
                </c:pt>
              </c:numCache>
            </c:numRef>
          </c:val>
          <c:extLst>
            <c:ext xmlns:c16="http://schemas.microsoft.com/office/drawing/2014/chart" uri="{C3380CC4-5D6E-409C-BE32-E72D297353CC}">
              <c16:uniqueId val="{00000000-9F64-4EC1-84EA-202D8F6EE685}"/>
            </c:ext>
          </c:extLst>
        </c:ser>
        <c:dLbls>
          <c:showLegendKey val="0"/>
          <c:showVal val="0"/>
          <c:showCatName val="0"/>
          <c:showSerName val="0"/>
          <c:showPercent val="0"/>
          <c:showBubbleSize val="0"/>
        </c:dLbls>
        <c:gapWidth val="0"/>
        <c:axId val="-2103589240"/>
        <c:axId val="-2103586232"/>
      </c:barChart>
      <c:catAx>
        <c:axId val="-2103589240"/>
        <c:scaling>
          <c:orientation val="maxMin"/>
        </c:scaling>
        <c:delete val="0"/>
        <c:axPos val="l"/>
        <c:numFmt formatCode="General" sourceLinked="0"/>
        <c:majorTickMark val="none"/>
        <c:minorTickMark val="none"/>
        <c:tickLblPos val="nextTo"/>
        <c:txPr>
          <a:bodyPr/>
          <a:lstStyle/>
          <a:p>
            <a:pPr>
              <a:defRPr sz="900"/>
            </a:pPr>
            <a:endParaRPr lang="fr-FR"/>
          </a:p>
        </c:txPr>
        <c:crossAx val="-2103586232"/>
        <c:crosses val="autoZero"/>
        <c:auto val="1"/>
        <c:lblAlgn val="ctr"/>
        <c:lblOffset val="100"/>
        <c:noMultiLvlLbl val="0"/>
      </c:catAx>
      <c:valAx>
        <c:axId val="-2103586232"/>
        <c:scaling>
          <c:orientation val="minMax"/>
          <c:max val="1"/>
          <c:min val="0"/>
        </c:scaling>
        <c:delete val="1"/>
        <c:axPos val="t"/>
        <c:numFmt formatCode="0%" sourceLinked="1"/>
        <c:majorTickMark val="out"/>
        <c:minorTickMark val="none"/>
        <c:tickLblPos val="nextTo"/>
        <c:crossAx val="-210358924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BFBFBF"/>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9C78-4168-BBB3-9F0F58CBA66A}"/>
              </c:ext>
            </c:extLst>
          </c:dPt>
          <c:dLbls>
            <c:spPr>
              <a:noFill/>
              <a:ln>
                <a:noFill/>
              </a:ln>
              <a:effectLst/>
            </c:spPr>
            <c:txPr>
              <a:bodyPr/>
              <a:lstStyle/>
              <a:p>
                <a:pPr>
                  <a:defRPr sz="1200">
                    <a:solidFill>
                      <a:srgbClr val="0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Feuil1!$B$2:$B$3</c:f>
              <c:numCache>
                <c:formatCode>General</c:formatCode>
                <c:ptCount val="2"/>
                <c:pt idx="0" formatCode="0%">
                  <c:v>0.47</c:v>
                </c:pt>
              </c:numCache>
            </c:numRef>
          </c:val>
          <c:extLst>
            <c:ext xmlns:c16="http://schemas.microsoft.com/office/drawing/2014/chart" uri="{C3380CC4-5D6E-409C-BE32-E72D297353CC}">
              <c16:uniqueId val="{00000001-9C78-4168-BBB3-9F0F58CBA66A}"/>
            </c:ext>
          </c:extLst>
        </c:ser>
        <c:ser>
          <c:idx val="1"/>
          <c:order val="1"/>
          <c:spPr>
            <a:solidFill>
              <a:srgbClr val="F2F2F2"/>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Feuil1!$C$2:$C$3</c:f>
              <c:numCache>
                <c:formatCode>General</c:formatCode>
                <c:ptCount val="2"/>
                <c:pt idx="0" formatCode="0%">
                  <c:v>0.42</c:v>
                </c:pt>
              </c:numCache>
            </c:numRef>
          </c:val>
          <c:extLst>
            <c:ext xmlns:c16="http://schemas.microsoft.com/office/drawing/2014/chart" uri="{C3380CC4-5D6E-409C-BE32-E72D297353CC}">
              <c16:uniqueId val="{00000002-9C78-4168-BBB3-9F0F58CBA66A}"/>
            </c:ext>
          </c:extLst>
        </c:ser>
        <c:ser>
          <c:idx val="2"/>
          <c:order val="2"/>
          <c:spPr>
            <a:pattFill prst="wdUpDiag">
              <a:fgClr>
                <a:sysClr val="window" lastClr="FFFFFF">
                  <a:lumMod val="50000"/>
                </a:sysClr>
              </a:fgClr>
              <a:bgClr>
                <a:prstClr val="white"/>
              </a:bgClr>
            </a:pattFill>
            <a:ln>
              <a:solidFill>
                <a:srgbClr val="7F7F7F"/>
              </a:solidFill>
            </a:ln>
            <a:effectLst/>
          </c:spPr>
          <c:invertIfNegative val="0"/>
          <c:dPt>
            <c:idx val="0"/>
            <c:invertIfNegative val="0"/>
            <c:bubble3D val="0"/>
            <c:extLst>
              <c:ext xmlns:c16="http://schemas.microsoft.com/office/drawing/2014/chart" uri="{C3380CC4-5D6E-409C-BE32-E72D297353CC}">
                <c16:uniqueId val="{00000003-9C78-4168-BBB3-9F0F58CBA66A}"/>
              </c:ext>
            </c:extLst>
          </c:dPt>
          <c:dLbls>
            <c:spPr>
              <a:solidFill>
                <a:sysClr val="window" lastClr="FFFFFF"/>
              </a:solidFill>
            </c:spPr>
            <c:txPr>
              <a:bodyPr/>
              <a:lstStyle/>
              <a:p>
                <a:pPr>
                  <a:defRPr sz="1200">
                    <a:solidFill>
                      <a:srgbClr val="0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Feuil1!$D$2:$D$3</c:f>
              <c:numCache>
                <c:formatCode>General</c:formatCode>
                <c:ptCount val="2"/>
                <c:pt idx="0" formatCode="0%">
                  <c:v>0.11</c:v>
                </c:pt>
              </c:numCache>
            </c:numRef>
          </c:val>
          <c:extLst>
            <c:ext xmlns:c16="http://schemas.microsoft.com/office/drawing/2014/chart" uri="{C3380CC4-5D6E-409C-BE32-E72D297353CC}">
              <c16:uniqueId val="{00000004-9C78-4168-BBB3-9F0F58CBA66A}"/>
            </c:ext>
          </c:extLst>
        </c:ser>
        <c:dLbls>
          <c:showLegendKey val="0"/>
          <c:showVal val="1"/>
          <c:showCatName val="0"/>
          <c:showSerName val="0"/>
          <c:showPercent val="0"/>
          <c:showBubbleSize val="0"/>
        </c:dLbls>
        <c:gapWidth val="150"/>
        <c:gapDepth val="70"/>
        <c:shape val="box"/>
        <c:axId val="-2103838424"/>
        <c:axId val="-2103835528"/>
        <c:axId val="0"/>
      </c:bar3DChart>
      <c:catAx>
        <c:axId val="-2103838424"/>
        <c:scaling>
          <c:orientation val="maxMin"/>
        </c:scaling>
        <c:delete val="1"/>
        <c:axPos val="l"/>
        <c:majorTickMark val="out"/>
        <c:minorTickMark val="none"/>
        <c:tickLblPos val="nextTo"/>
        <c:crossAx val="-2103835528"/>
        <c:crosses val="autoZero"/>
        <c:auto val="1"/>
        <c:lblAlgn val="ctr"/>
        <c:lblOffset val="100"/>
        <c:noMultiLvlLbl val="0"/>
      </c:catAx>
      <c:valAx>
        <c:axId val="-2103835528"/>
        <c:scaling>
          <c:orientation val="minMax"/>
          <c:max val="1"/>
          <c:min val="0"/>
        </c:scaling>
        <c:delete val="1"/>
        <c:axPos val="t"/>
        <c:numFmt formatCode="0%" sourceLinked="1"/>
        <c:majorTickMark val="out"/>
        <c:minorTickMark val="none"/>
        <c:tickLblPos val="nextTo"/>
        <c:crossAx val="-210383842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401958484136299"/>
          <c:y val="0.11607136878896"/>
          <c:w val="0.568368523910319"/>
          <c:h val="0.76785714285714302"/>
        </c:manualLayout>
      </c:layout>
      <c:barChart>
        <c:barDir val="bar"/>
        <c:grouping val="clustered"/>
        <c:varyColors val="0"/>
        <c:ser>
          <c:idx val="0"/>
          <c:order val="0"/>
          <c:tx>
            <c:strRef>
              <c:f>Feuil1!$B$1</c:f>
              <c:strCache>
                <c:ptCount val="1"/>
                <c:pt idx="0">
                  <c:v>Série 1</c:v>
                </c:pt>
              </c:strCache>
            </c:strRef>
          </c:tx>
          <c:spPr>
            <a:solidFill>
              <a:srgbClr val="A6A6A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c:v>
                </c:pt>
                <c:pt idx="2">
                  <c:v>Moyen supér.</c:v>
                </c:pt>
                <c:pt idx="3">
                  <c:v>Supérieur</c:v>
                </c:pt>
              </c:strCache>
            </c:strRef>
          </c:cat>
          <c:val>
            <c:numRef>
              <c:f>Feuil1!$B$2:$B$5</c:f>
              <c:numCache>
                <c:formatCode>0%</c:formatCode>
                <c:ptCount val="4"/>
                <c:pt idx="0">
                  <c:v>0.6</c:v>
                </c:pt>
                <c:pt idx="1">
                  <c:v>0.46</c:v>
                </c:pt>
                <c:pt idx="2">
                  <c:v>0.43</c:v>
                </c:pt>
                <c:pt idx="3">
                  <c:v>0.44</c:v>
                </c:pt>
              </c:numCache>
            </c:numRef>
          </c:val>
          <c:extLst>
            <c:ext xmlns:c16="http://schemas.microsoft.com/office/drawing/2014/chart" uri="{C3380CC4-5D6E-409C-BE32-E72D297353CC}">
              <c16:uniqueId val="{00000000-AF84-4B18-ABFB-D4098A98D215}"/>
            </c:ext>
          </c:extLst>
        </c:ser>
        <c:dLbls>
          <c:showLegendKey val="0"/>
          <c:showVal val="0"/>
          <c:showCatName val="0"/>
          <c:showSerName val="0"/>
          <c:showPercent val="0"/>
          <c:showBubbleSize val="0"/>
        </c:dLbls>
        <c:gapWidth val="0"/>
        <c:axId val="-2103784664"/>
        <c:axId val="-2103781656"/>
      </c:barChart>
      <c:catAx>
        <c:axId val="-2103784664"/>
        <c:scaling>
          <c:orientation val="maxMin"/>
        </c:scaling>
        <c:delete val="0"/>
        <c:axPos val="l"/>
        <c:numFmt formatCode="General" sourceLinked="0"/>
        <c:majorTickMark val="none"/>
        <c:minorTickMark val="none"/>
        <c:tickLblPos val="nextTo"/>
        <c:txPr>
          <a:bodyPr/>
          <a:lstStyle/>
          <a:p>
            <a:pPr>
              <a:defRPr sz="900"/>
            </a:pPr>
            <a:endParaRPr lang="fr-FR"/>
          </a:p>
        </c:txPr>
        <c:crossAx val="-2103781656"/>
        <c:crosses val="autoZero"/>
        <c:auto val="1"/>
        <c:lblAlgn val="ctr"/>
        <c:lblOffset val="100"/>
        <c:noMultiLvlLbl val="0"/>
      </c:catAx>
      <c:valAx>
        <c:axId val="-2103781656"/>
        <c:scaling>
          <c:orientation val="minMax"/>
          <c:max val="1"/>
          <c:min val="0"/>
        </c:scaling>
        <c:delete val="1"/>
        <c:axPos val="t"/>
        <c:numFmt formatCode="0%" sourceLinked="1"/>
        <c:majorTickMark val="out"/>
        <c:minorTickMark val="none"/>
        <c:tickLblPos val="nextTo"/>
        <c:crossAx val="-2103784664"/>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401958484136299"/>
          <c:y val="0.11607136878896"/>
          <c:w val="0.568368523910319"/>
          <c:h val="0.76785714285714302"/>
        </c:manualLayout>
      </c:layout>
      <c:barChart>
        <c:barDir val="bar"/>
        <c:grouping val="clustered"/>
        <c:varyColors val="0"/>
        <c:ser>
          <c:idx val="0"/>
          <c:order val="0"/>
          <c:tx>
            <c:strRef>
              <c:f>Feuil1!$B$1</c:f>
              <c:strCache>
                <c:ptCount val="1"/>
                <c:pt idx="0">
                  <c:v>Série 1</c:v>
                </c:pt>
              </c:strCache>
            </c:strRef>
          </c:tx>
          <c:spPr>
            <a:solidFill>
              <a:srgbClr val="A6A6A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0.51</c:v>
                </c:pt>
                <c:pt idx="1">
                  <c:v>0.49</c:v>
                </c:pt>
                <c:pt idx="2">
                  <c:v>0.47</c:v>
                </c:pt>
                <c:pt idx="3">
                  <c:v>0.36</c:v>
                </c:pt>
              </c:numCache>
            </c:numRef>
          </c:val>
          <c:extLst>
            <c:ext xmlns:c16="http://schemas.microsoft.com/office/drawing/2014/chart" uri="{C3380CC4-5D6E-409C-BE32-E72D297353CC}">
              <c16:uniqueId val="{00000000-5151-4C23-8DAB-43D6745C6C84}"/>
            </c:ext>
          </c:extLst>
        </c:ser>
        <c:dLbls>
          <c:showLegendKey val="0"/>
          <c:showVal val="0"/>
          <c:showCatName val="0"/>
          <c:showSerName val="0"/>
          <c:showPercent val="0"/>
          <c:showBubbleSize val="0"/>
        </c:dLbls>
        <c:gapWidth val="0"/>
        <c:axId val="-2103730216"/>
        <c:axId val="-2103727208"/>
      </c:barChart>
      <c:catAx>
        <c:axId val="-2103730216"/>
        <c:scaling>
          <c:orientation val="maxMin"/>
        </c:scaling>
        <c:delete val="0"/>
        <c:axPos val="l"/>
        <c:numFmt formatCode="General" sourceLinked="0"/>
        <c:majorTickMark val="none"/>
        <c:minorTickMark val="none"/>
        <c:tickLblPos val="nextTo"/>
        <c:txPr>
          <a:bodyPr/>
          <a:lstStyle/>
          <a:p>
            <a:pPr>
              <a:defRPr sz="900"/>
            </a:pPr>
            <a:endParaRPr lang="fr-FR"/>
          </a:p>
        </c:txPr>
        <c:crossAx val="-2103727208"/>
        <c:crosses val="autoZero"/>
        <c:auto val="1"/>
        <c:lblAlgn val="ctr"/>
        <c:lblOffset val="100"/>
        <c:noMultiLvlLbl val="0"/>
      </c:catAx>
      <c:valAx>
        <c:axId val="-2103727208"/>
        <c:scaling>
          <c:orientation val="minMax"/>
          <c:max val="1"/>
          <c:min val="0"/>
        </c:scaling>
        <c:delete val="1"/>
        <c:axPos val="t"/>
        <c:numFmt formatCode="0%" sourceLinked="1"/>
        <c:majorTickMark val="out"/>
        <c:minorTickMark val="none"/>
        <c:tickLblPos val="nextTo"/>
        <c:crossAx val="-210373021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ysClr val="window" lastClr="FFFFFF">
                <a:lumMod val="75000"/>
              </a:sys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27DB-490D-AFC7-2A5B2E70F31C}"/>
              </c:ext>
            </c:extLst>
          </c:dPt>
          <c:dLbls>
            <c:spPr>
              <a:noFill/>
              <a:ln>
                <a:noFill/>
              </a:ln>
              <a:effectLst/>
            </c:spPr>
            <c:txPr>
              <a:bodyPr/>
              <a:lstStyle/>
              <a:p>
                <a:pPr>
                  <a:defRPr sz="1200">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0%</c:formatCode>
                <c:ptCount val="3"/>
                <c:pt idx="0">
                  <c:v>0.6</c:v>
                </c:pt>
                <c:pt idx="1">
                  <c:v>0.54</c:v>
                </c:pt>
                <c:pt idx="2">
                  <c:v>0.56000000000000005</c:v>
                </c:pt>
              </c:numCache>
            </c:numRef>
          </c:val>
          <c:extLst>
            <c:ext xmlns:c16="http://schemas.microsoft.com/office/drawing/2014/chart" uri="{C3380CC4-5D6E-409C-BE32-E72D297353CC}">
              <c16:uniqueId val="{00000001-27DB-490D-AFC7-2A5B2E70F31C}"/>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0%</c:formatCode>
                <c:ptCount val="3"/>
                <c:pt idx="0">
                  <c:v>0.33</c:v>
                </c:pt>
                <c:pt idx="1">
                  <c:v>0.4</c:v>
                </c:pt>
                <c:pt idx="2">
                  <c:v>0.35</c:v>
                </c:pt>
              </c:numCache>
            </c:numRef>
          </c:val>
          <c:extLst>
            <c:ext xmlns:c16="http://schemas.microsoft.com/office/drawing/2014/chart" uri="{C3380CC4-5D6E-409C-BE32-E72D297353CC}">
              <c16:uniqueId val="{00000002-27DB-490D-AFC7-2A5B2E70F31C}"/>
            </c:ext>
          </c:extLst>
        </c:ser>
        <c:ser>
          <c:idx val="2"/>
          <c:order val="2"/>
          <c:spPr>
            <a:pattFill prst="wdUpDiag">
              <a:fgClr>
                <a:srgbClr val="000000">
                  <a:lumMod val="50000"/>
                  <a:lumOff val="50000"/>
                </a:srgbClr>
              </a:fgClr>
              <a:bgClr>
                <a:sysClr val="window" lastClr="FFFFFF"/>
              </a:bgClr>
            </a:pattFill>
            <a:ln>
              <a:solidFill>
                <a:srgbClr val="7F7F7F"/>
              </a:solidFill>
            </a:ln>
            <a:effectLst/>
          </c:spPr>
          <c:invertIfNegative val="0"/>
          <c:dPt>
            <c:idx val="0"/>
            <c:invertIfNegative val="0"/>
            <c:bubble3D val="0"/>
            <c:extLst>
              <c:ext xmlns:c16="http://schemas.microsoft.com/office/drawing/2014/chart" uri="{C3380CC4-5D6E-409C-BE32-E72D297353CC}">
                <c16:uniqueId val="{00000003-27DB-490D-AFC7-2A5B2E70F31C}"/>
              </c:ext>
            </c:extLst>
          </c:dPt>
          <c:dLbls>
            <c:spPr>
              <a:solidFill>
                <a:sysClr val="window" lastClr="FFFFFF"/>
              </a:solidFill>
            </c:spPr>
            <c:txPr>
              <a:bodyPr/>
              <a:lstStyle/>
              <a:p>
                <a:pPr>
                  <a:defRPr sz="1200">
                    <a:solidFill>
                      <a:srgbClr val="0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0%</c:formatCode>
                <c:ptCount val="3"/>
                <c:pt idx="0">
                  <c:v>7.0000000000000007E-2</c:v>
                </c:pt>
                <c:pt idx="1">
                  <c:v>0.06</c:v>
                </c:pt>
                <c:pt idx="2">
                  <c:v>0.09</c:v>
                </c:pt>
              </c:numCache>
            </c:numRef>
          </c:val>
          <c:extLst>
            <c:ext xmlns:c16="http://schemas.microsoft.com/office/drawing/2014/chart" uri="{C3380CC4-5D6E-409C-BE32-E72D297353CC}">
              <c16:uniqueId val="{00000004-27DB-490D-AFC7-2A5B2E70F31C}"/>
            </c:ext>
          </c:extLst>
        </c:ser>
        <c:dLbls>
          <c:showLegendKey val="0"/>
          <c:showVal val="1"/>
          <c:showCatName val="0"/>
          <c:showSerName val="0"/>
          <c:showPercent val="0"/>
          <c:showBubbleSize val="0"/>
        </c:dLbls>
        <c:gapWidth val="280"/>
        <c:gapDepth val="78"/>
        <c:shape val="box"/>
        <c:axId val="-2115376968"/>
        <c:axId val="-2115374072"/>
        <c:axId val="0"/>
      </c:bar3DChart>
      <c:catAx>
        <c:axId val="-2115376968"/>
        <c:scaling>
          <c:orientation val="maxMin"/>
        </c:scaling>
        <c:delete val="1"/>
        <c:axPos val="l"/>
        <c:majorTickMark val="out"/>
        <c:minorTickMark val="none"/>
        <c:tickLblPos val="nextTo"/>
        <c:crossAx val="-2115374072"/>
        <c:crosses val="autoZero"/>
        <c:auto val="1"/>
        <c:lblAlgn val="ctr"/>
        <c:lblOffset val="100"/>
        <c:noMultiLvlLbl val="0"/>
      </c:catAx>
      <c:valAx>
        <c:axId val="-2115374072"/>
        <c:scaling>
          <c:orientation val="minMax"/>
          <c:max val="1"/>
          <c:min val="0"/>
        </c:scaling>
        <c:delete val="1"/>
        <c:axPos val="t"/>
        <c:numFmt formatCode="0%" sourceLinked="1"/>
        <c:majorTickMark val="out"/>
        <c:minorTickMark val="none"/>
        <c:tickLblPos val="nextTo"/>
        <c:crossAx val="-21153769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01405131123803"/>
          <c:y val="0.11607136878896"/>
          <c:w val="0.26377338995256999"/>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65000"/>
              </a:sysClr>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c:v>
                </c:pt>
                <c:pt idx="2">
                  <c:v>Moyen supér.</c:v>
                </c:pt>
                <c:pt idx="3">
                  <c:v>Supérieur</c:v>
                </c:pt>
              </c:strCache>
            </c:strRef>
          </c:cat>
          <c:val>
            <c:numRef>
              <c:f>Feuil1!$B$2:$B$5</c:f>
              <c:numCache>
                <c:formatCode>0%</c:formatCode>
                <c:ptCount val="4"/>
                <c:pt idx="0">
                  <c:v>0.64</c:v>
                </c:pt>
                <c:pt idx="1">
                  <c:v>0.61</c:v>
                </c:pt>
                <c:pt idx="2">
                  <c:v>0.59</c:v>
                </c:pt>
                <c:pt idx="3">
                  <c:v>0.57999999999999996</c:v>
                </c:pt>
              </c:numCache>
            </c:numRef>
          </c:val>
          <c:extLst>
            <c:ext xmlns:c16="http://schemas.microsoft.com/office/drawing/2014/chart" uri="{C3380CC4-5D6E-409C-BE32-E72D297353CC}">
              <c16:uniqueId val="{00000000-33AC-41C5-AEC4-D0DF3A21B85A}"/>
            </c:ext>
          </c:extLst>
        </c:ser>
        <c:dLbls>
          <c:showLegendKey val="0"/>
          <c:showVal val="0"/>
          <c:showCatName val="0"/>
          <c:showSerName val="0"/>
          <c:showPercent val="0"/>
          <c:showBubbleSize val="0"/>
        </c:dLbls>
        <c:gapWidth val="0"/>
        <c:axId val="-2103939432"/>
        <c:axId val="-2103936424"/>
      </c:barChart>
      <c:catAx>
        <c:axId val="-2103939432"/>
        <c:scaling>
          <c:orientation val="maxMin"/>
        </c:scaling>
        <c:delete val="0"/>
        <c:axPos val="l"/>
        <c:numFmt formatCode="General" sourceLinked="0"/>
        <c:majorTickMark val="none"/>
        <c:minorTickMark val="none"/>
        <c:tickLblPos val="nextTo"/>
        <c:txPr>
          <a:bodyPr/>
          <a:lstStyle/>
          <a:p>
            <a:pPr>
              <a:defRPr sz="900"/>
            </a:pPr>
            <a:endParaRPr lang="fr-FR"/>
          </a:p>
        </c:txPr>
        <c:crossAx val="-2103936424"/>
        <c:crosses val="autoZero"/>
        <c:auto val="1"/>
        <c:lblAlgn val="ctr"/>
        <c:lblOffset val="100"/>
        <c:noMultiLvlLbl val="0"/>
      </c:catAx>
      <c:valAx>
        <c:axId val="-2103936424"/>
        <c:scaling>
          <c:orientation val="minMax"/>
          <c:max val="1"/>
          <c:min val="0"/>
        </c:scaling>
        <c:delete val="1"/>
        <c:axPos val="t"/>
        <c:numFmt formatCode="0%" sourceLinked="1"/>
        <c:majorTickMark val="out"/>
        <c:minorTickMark val="none"/>
        <c:tickLblPos val="nextTo"/>
        <c:crossAx val="-210393943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01405131123803"/>
          <c:y val="0.11607136878896"/>
          <c:w val="0.26377338995256999"/>
          <c:h val="0.76785714285714302"/>
        </c:manualLayout>
      </c:layout>
      <c:barChart>
        <c:barDir val="bar"/>
        <c:grouping val="clustered"/>
        <c:varyColors val="0"/>
        <c:ser>
          <c:idx val="0"/>
          <c:order val="0"/>
          <c:tx>
            <c:strRef>
              <c:f>Feuil1!$B$1</c:f>
              <c:strCache>
                <c:ptCount val="1"/>
                <c:pt idx="0">
                  <c:v>Série 1</c:v>
                </c:pt>
              </c:strCache>
            </c:strRef>
          </c:tx>
          <c:spPr>
            <a:solidFill>
              <a:sysClr val="window" lastClr="FFFFFF">
                <a:lumMod val="65000"/>
              </a:sysClr>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c:v>
                </c:pt>
                <c:pt idx="2">
                  <c:v>Moyen supér.</c:v>
                </c:pt>
                <c:pt idx="3">
                  <c:v>Supérieur</c:v>
                </c:pt>
              </c:strCache>
            </c:strRef>
          </c:cat>
          <c:val>
            <c:numRef>
              <c:f>Feuil1!$B$2:$B$5</c:f>
              <c:numCache>
                <c:formatCode>0%</c:formatCode>
                <c:ptCount val="4"/>
                <c:pt idx="0">
                  <c:v>0.53</c:v>
                </c:pt>
                <c:pt idx="1">
                  <c:v>0.53</c:v>
                </c:pt>
                <c:pt idx="2">
                  <c:v>0.56000000000000005</c:v>
                </c:pt>
                <c:pt idx="3">
                  <c:v>0.57999999999999996</c:v>
                </c:pt>
              </c:numCache>
            </c:numRef>
          </c:val>
          <c:extLst>
            <c:ext xmlns:c16="http://schemas.microsoft.com/office/drawing/2014/chart" uri="{C3380CC4-5D6E-409C-BE32-E72D297353CC}">
              <c16:uniqueId val="{00000000-EBD9-4C13-9993-CACF128C2316}"/>
            </c:ext>
          </c:extLst>
        </c:ser>
        <c:dLbls>
          <c:showLegendKey val="0"/>
          <c:showVal val="0"/>
          <c:showCatName val="0"/>
          <c:showSerName val="0"/>
          <c:showPercent val="0"/>
          <c:showBubbleSize val="0"/>
        </c:dLbls>
        <c:gapWidth val="0"/>
        <c:axId val="-2115322200"/>
        <c:axId val="-2115319192"/>
      </c:barChart>
      <c:catAx>
        <c:axId val="-2115322200"/>
        <c:scaling>
          <c:orientation val="maxMin"/>
        </c:scaling>
        <c:delete val="0"/>
        <c:axPos val="l"/>
        <c:numFmt formatCode="General" sourceLinked="0"/>
        <c:majorTickMark val="none"/>
        <c:minorTickMark val="none"/>
        <c:tickLblPos val="nextTo"/>
        <c:txPr>
          <a:bodyPr/>
          <a:lstStyle/>
          <a:p>
            <a:pPr>
              <a:defRPr sz="900"/>
            </a:pPr>
            <a:endParaRPr lang="fr-FR"/>
          </a:p>
        </c:txPr>
        <c:crossAx val="-2115319192"/>
        <c:crosses val="autoZero"/>
        <c:auto val="1"/>
        <c:lblAlgn val="ctr"/>
        <c:lblOffset val="100"/>
        <c:noMultiLvlLbl val="0"/>
      </c:catAx>
      <c:valAx>
        <c:axId val="-2115319192"/>
        <c:scaling>
          <c:orientation val="minMax"/>
          <c:max val="1"/>
          <c:min val="0"/>
        </c:scaling>
        <c:delete val="1"/>
        <c:axPos val="t"/>
        <c:numFmt formatCode="0%" sourceLinked="1"/>
        <c:majorTickMark val="out"/>
        <c:minorTickMark val="none"/>
        <c:tickLblPos val="nextTo"/>
        <c:crossAx val="-211532220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3E5622"/>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34D1-46AF-A5B2-3582B589110E}"/>
              </c:ext>
            </c:extLst>
          </c:dPt>
          <c:dPt>
            <c:idx val="1"/>
            <c:invertIfNegative val="0"/>
            <c:bubble3D val="0"/>
            <c:extLst>
              <c:ext xmlns:c16="http://schemas.microsoft.com/office/drawing/2014/chart" uri="{C3380CC4-5D6E-409C-BE32-E72D297353CC}">
                <c16:uniqueId val="{00000001-34D1-46AF-A5B2-3582B589110E}"/>
              </c:ext>
            </c:extLst>
          </c:dPt>
          <c:dLbls>
            <c:spPr>
              <a:noFill/>
              <a:ln>
                <a:noFill/>
              </a:ln>
              <a:effectLst/>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Feuil1!$B$2:$B$3</c:f>
              <c:numCache>
                <c:formatCode>0%</c:formatCode>
                <c:ptCount val="2"/>
                <c:pt idx="0">
                  <c:v>0.48</c:v>
                </c:pt>
                <c:pt idx="1">
                  <c:v>0.45</c:v>
                </c:pt>
              </c:numCache>
            </c:numRef>
          </c:val>
          <c:extLst>
            <c:ext xmlns:c16="http://schemas.microsoft.com/office/drawing/2014/chart" uri="{C3380CC4-5D6E-409C-BE32-E72D297353CC}">
              <c16:uniqueId val="{00000002-34D1-46AF-A5B2-3582B589110E}"/>
            </c:ext>
          </c:extLst>
        </c:ser>
        <c:ser>
          <c:idx val="1"/>
          <c:order val="1"/>
          <c:spPr>
            <a:solidFill>
              <a:srgbClr val="F7F4EB"/>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34D1-46AF-A5B2-3582B589110E}"/>
              </c:ext>
            </c:extLst>
          </c:dPt>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Feuil1!$C$2:$C$3</c:f>
              <c:numCache>
                <c:formatCode>0%</c:formatCode>
                <c:ptCount val="2"/>
                <c:pt idx="0">
                  <c:v>0.41</c:v>
                </c:pt>
                <c:pt idx="1">
                  <c:v>0.45</c:v>
                </c:pt>
              </c:numCache>
            </c:numRef>
          </c:val>
          <c:extLst>
            <c:ext xmlns:c16="http://schemas.microsoft.com/office/drawing/2014/chart" uri="{C3380CC4-5D6E-409C-BE32-E72D297353CC}">
              <c16:uniqueId val="{00000004-34D1-46AF-A5B2-3582B589110E}"/>
            </c:ext>
          </c:extLst>
        </c:ser>
        <c:ser>
          <c:idx val="2"/>
          <c:order val="2"/>
          <c:spPr>
            <a:solidFill>
              <a:srgbClr val="993232">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5-34D1-46AF-A5B2-3582B589110E}"/>
              </c:ext>
            </c:extLst>
          </c:dPt>
          <c:dPt>
            <c:idx val="1"/>
            <c:invertIfNegative val="0"/>
            <c:bubble3D val="0"/>
            <c:extLst>
              <c:ext xmlns:c16="http://schemas.microsoft.com/office/drawing/2014/chart" uri="{C3380CC4-5D6E-409C-BE32-E72D297353CC}">
                <c16:uniqueId val="{00000006-34D1-46AF-A5B2-3582B589110E}"/>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Feuil1!$D$2:$D$3</c:f>
              <c:numCache>
                <c:formatCode>0%</c:formatCode>
                <c:ptCount val="2"/>
                <c:pt idx="0">
                  <c:v>0.11</c:v>
                </c:pt>
                <c:pt idx="1">
                  <c:v>0.1</c:v>
                </c:pt>
              </c:numCache>
            </c:numRef>
          </c:val>
          <c:extLst>
            <c:ext xmlns:c16="http://schemas.microsoft.com/office/drawing/2014/chart" uri="{C3380CC4-5D6E-409C-BE32-E72D297353CC}">
              <c16:uniqueId val="{00000007-34D1-46AF-A5B2-3582B589110E}"/>
            </c:ext>
          </c:extLst>
        </c:ser>
        <c:dLbls>
          <c:showLegendKey val="0"/>
          <c:showVal val="1"/>
          <c:showCatName val="0"/>
          <c:showSerName val="0"/>
          <c:showPercent val="0"/>
          <c:showBubbleSize val="0"/>
        </c:dLbls>
        <c:gapWidth val="230"/>
        <c:gapDepth val="70"/>
        <c:shape val="box"/>
        <c:axId val="-2104148568"/>
        <c:axId val="-2104145640"/>
        <c:axId val="0"/>
      </c:bar3DChart>
      <c:catAx>
        <c:axId val="-2104148568"/>
        <c:scaling>
          <c:orientation val="maxMin"/>
        </c:scaling>
        <c:delete val="1"/>
        <c:axPos val="l"/>
        <c:majorTickMark val="out"/>
        <c:minorTickMark val="none"/>
        <c:tickLblPos val="nextTo"/>
        <c:crossAx val="-2104145640"/>
        <c:crosses val="autoZero"/>
        <c:auto val="1"/>
        <c:lblAlgn val="ctr"/>
        <c:lblOffset val="100"/>
        <c:noMultiLvlLbl val="0"/>
      </c:catAx>
      <c:valAx>
        <c:axId val="-2104145640"/>
        <c:scaling>
          <c:orientation val="minMax"/>
          <c:max val="1"/>
          <c:min val="0"/>
        </c:scaling>
        <c:delete val="1"/>
        <c:axPos val="t"/>
        <c:numFmt formatCode="0%" sourceLinked="1"/>
        <c:majorTickMark val="out"/>
        <c:minorTickMark val="none"/>
        <c:tickLblPos val="nextTo"/>
        <c:crossAx val="-21041485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CF61-4743-8958-FCD09CC75D46}"/>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0.49</c:v>
                </c:pt>
              </c:numCache>
            </c:numRef>
          </c:val>
          <c:extLst>
            <c:ext xmlns:c16="http://schemas.microsoft.com/office/drawing/2014/chart" uri="{C3380CC4-5D6E-409C-BE32-E72D297353CC}">
              <c16:uniqueId val="{00000001-CF61-4743-8958-FCD09CC75D46}"/>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0.11</c:v>
                </c:pt>
              </c:numCache>
            </c:numRef>
          </c:val>
          <c:extLst>
            <c:ext xmlns:c16="http://schemas.microsoft.com/office/drawing/2014/chart" uri="{C3380CC4-5D6E-409C-BE32-E72D297353CC}">
              <c16:uniqueId val="{00000002-CF61-4743-8958-FCD09CC75D46}"/>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CF61-4743-8958-FCD09CC75D46}"/>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0.4</c:v>
                </c:pt>
              </c:numCache>
            </c:numRef>
          </c:val>
          <c:extLst>
            <c:ext xmlns:c16="http://schemas.microsoft.com/office/drawing/2014/chart" uri="{C3380CC4-5D6E-409C-BE32-E72D297353CC}">
              <c16:uniqueId val="{00000004-CF61-4743-8958-FCD09CC75D46}"/>
            </c:ext>
          </c:extLst>
        </c:ser>
        <c:dLbls>
          <c:showLegendKey val="0"/>
          <c:showVal val="1"/>
          <c:showCatName val="0"/>
          <c:showSerName val="0"/>
          <c:showPercent val="0"/>
          <c:showBubbleSize val="0"/>
        </c:dLbls>
        <c:gapWidth val="95"/>
        <c:gapDepth val="0"/>
        <c:shape val="box"/>
        <c:axId val="-2101753928"/>
        <c:axId val="-2101751000"/>
        <c:axId val="0"/>
      </c:bar3DChart>
      <c:catAx>
        <c:axId val="-2101753928"/>
        <c:scaling>
          <c:orientation val="maxMin"/>
        </c:scaling>
        <c:delete val="1"/>
        <c:axPos val="l"/>
        <c:majorTickMark val="out"/>
        <c:minorTickMark val="none"/>
        <c:tickLblPos val="nextTo"/>
        <c:crossAx val="-2101751000"/>
        <c:crosses val="autoZero"/>
        <c:auto val="1"/>
        <c:lblAlgn val="ctr"/>
        <c:lblOffset val="100"/>
        <c:noMultiLvlLbl val="0"/>
      </c:catAx>
      <c:valAx>
        <c:axId val="-2101751000"/>
        <c:scaling>
          <c:orientation val="minMax"/>
          <c:max val="1"/>
          <c:min val="0"/>
        </c:scaling>
        <c:delete val="1"/>
        <c:axPos val="t"/>
        <c:numFmt formatCode="0%" sourceLinked="1"/>
        <c:majorTickMark val="out"/>
        <c:minorTickMark val="none"/>
        <c:tickLblPos val="nextTo"/>
        <c:crossAx val="-21017539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47255928078944598"/>
          <c:h val="0.76785714285714302"/>
        </c:manualLayout>
      </c:layout>
      <c:barChart>
        <c:barDir val="bar"/>
        <c:grouping val="clustered"/>
        <c:varyColors val="0"/>
        <c:ser>
          <c:idx val="0"/>
          <c:order val="0"/>
          <c:tx>
            <c:strRef>
              <c:f>Feuil1!$B$1</c:f>
              <c:strCache>
                <c:ptCount val="1"/>
                <c:pt idx="0">
                  <c:v>Série 1</c:v>
                </c:pt>
              </c:strCache>
            </c:strRef>
          </c:tx>
          <c:spPr>
            <a:solidFill>
              <a:srgbClr val="293A1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0.43</c:v>
                </c:pt>
                <c:pt idx="1">
                  <c:v>0.48</c:v>
                </c:pt>
                <c:pt idx="2">
                  <c:v>0.44</c:v>
                </c:pt>
                <c:pt idx="3">
                  <c:v>0.4</c:v>
                </c:pt>
              </c:numCache>
            </c:numRef>
          </c:val>
          <c:extLst>
            <c:ext xmlns:c16="http://schemas.microsoft.com/office/drawing/2014/chart" uri="{C3380CC4-5D6E-409C-BE32-E72D297353CC}">
              <c16:uniqueId val="{00000000-4EEC-42C6-8D48-918E7734381D}"/>
            </c:ext>
          </c:extLst>
        </c:ser>
        <c:dLbls>
          <c:showLegendKey val="0"/>
          <c:showVal val="0"/>
          <c:showCatName val="0"/>
          <c:showSerName val="0"/>
          <c:showPercent val="0"/>
          <c:showBubbleSize val="0"/>
        </c:dLbls>
        <c:gapWidth val="0"/>
        <c:axId val="-2115414072"/>
        <c:axId val="-2115411064"/>
      </c:barChart>
      <c:catAx>
        <c:axId val="-2115414072"/>
        <c:scaling>
          <c:orientation val="maxMin"/>
        </c:scaling>
        <c:delete val="0"/>
        <c:axPos val="l"/>
        <c:numFmt formatCode="General" sourceLinked="0"/>
        <c:majorTickMark val="none"/>
        <c:minorTickMark val="none"/>
        <c:tickLblPos val="nextTo"/>
        <c:txPr>
          <a:bodyPr/>
          <a:lstStyle/>
          <a:p>
            <a:pPr>
              <a:defRPr sz="900"/>
            </a:pPr>
            <a:endParaRPr lang="fr-FR"/>
          </a:p>
        </c:txPr>
        <c:crossAx val="-2115411064"/>
        <c:crosses val="autoZero"/>
        <c:auto val="1"/>
        <c:lblAlgn val="ctr"/>
        <c:lblOffset val="100"/>
        <c:noMultiLvlLbl val="0"/>
      </c:catAx>
      <c:valAx>
        <c:axId val="-2115411064"/>
        <c:scaling>
          <c:orientation val="minMax"/>
          <c:max val="1"/>
          <c:min val="0"/>
        </c:scaling>
        <c:delete val="1"/>
        <c:axPos val="t"/>
        <c:numFmt formatCode="0%" sourceLinked="1"/>
        <c:majorTickMark val="out"/>
        <c:minorTickMark val="none"/>
        <c:tickLblPos val="nextTo"/>
        <c:crossAx val="-211541407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47255928078944598"/>
          <c:h val="0.76785714285714302"/>
        </c:manualLayout>
      </c:layout>
      <c:barChart>
        <c:barDir val="bar"/>
        <c:grouping val="clustered"/>
        <c:varyColors val="0"/>
        <c:ser>
          <c:idx val="0"/>
          <c:order val="0"/>
          <c:tx>
            <c:strRef>
              <c:f>Feuil1!$B$1</c:f>
              <c:strCache>
                <c:ptCount val="1"/>
                <c:pt idx="0">
                  <c:v>Série 1</c:v>
                </c:pt>
              </c:strCache>
            </c:strRef>
          </c:tx>
          <c:spPr>
            <a:solidFill>
              <a:srgbClr val="293A1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Populaire</c:v>
                </c:pt>
                <c:pt idx="1">
                  <c:v>Moyen infér.</c:v>
                </c:pt>
                <c:pt idx="2">
                  <c:v>Moyen supér.</c:v>
                </c:pt>
                <c:pt idx="3">
                  <c:v>Supérieur</c:v>
                </c:pt>
              </c:strCache>
            </c:strRef>
          </c:cat>
          <c:val>
            <c:numRef>
              <c:f>Feuil1!$B$2:$B$5</c:f>
              <c:numCache>
                <c:formatCode>0%</c:formatCode>
                <c:ptCount val="4"/>
                <c:pt idx="0">
                  <c:v>0.49</c:v>
                </c:pt>
                <c:pt idx="1">
                  <c:v>0.45</c:v>
                </c:pt>
                <c:pt idx="2">
                  <c:v>0.46</c:v>
                </c:pt>
                <c:pt idx="3">
                  <c:v>0.37</c:v>
                </c:pt>
              </c:numCache>
            </c:numRef>
          </c:val>
          <c:extLst>
            <c:ext xmlns:c16="http://schemas.microsoft.com/office/drawing/2014/chart" uri="{C3380CC4-5D6E-409C-BE32-E72D297353CC}">
              <c16:uniqueId val="{00000000-6DFD-4F02-9E5B-F54FA73DD420}"/>
            </c:ext>
          </c:extLst>
        </c:ser>
        <c:dLbls>
          <c:showLegendKey val="0"/>
          <c:showVal val="0"/>
          <c:showCatName val="0"/>
          <c:showSerName val="0"/>
          <c:showPercent val="0"/>
          <c:showBubbleSize val="0"/>
        </c:dLbls>
        <c:gapWidth val="0"/>
        <c:axId val="-2104051720"/>
        <c:axId val="-2104048712"/>
      </c:barChart>
      <c:catAx>
        <c:axId val="-2104051720"/>
        <c:scaling>
          <c:orientation val="maxMin"/>
        </c:scaling>
        <c:delete val="0"/>
        <c:axPos val="l"/>
        <c:numFmt formatCode="General" sourceLinked="0"/>
        <c:majorTickMark val="none"/>
        <c:minorTickMark val="none"/>
        <c:tickLblPos val="nextTo"/>
        <c:txPr>
          <a:bodyPr/>
          <a:lstStyle/>
          <a:p>
            <a:pPr>
              <a:defRPr sz="900"/>
            </a:pPr>
            <a:endParaRPr lang="fr-FR"/>
          </a:p>
        </c:txPr>
        <c:crossAx val="-2104048712"/>
        <c:crosses val="autoZero"/>
        <c:auto val="1"/>
        <c:lblAlgn val="ctr"/>
        <c:lblOffset val="100"/>
        <c:noMultiLvlLbl val="0"/>
      </c:catAx>
      <c:valAx>
        <c:axId val="-2104048712"/>
        <c:scaling>
          <c:orientation val="minMax"/>
          <c:max val="1"/>
          <c:min val="0"/>
        </c:scaling>
        <c:delete val="1"/>
        <c:axPos val="t"/>
        <c:numFmt formatCode="0%" sourceLinked="1"/>
        <c:majorTickMark val="out"/>
        <c:minorTickMark val="none"/>
        <c:tickLblPos val="nextTo"/>
        <c:crossAx val="-2104051720"/>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47255928078944598"/>
          <c:h val="0.76785714285714302"/>
        </c:manualLayout>
      </c:layout>
      <c:barChart>
        <c:barDir val="bar"/>
        <c:grouping val="clustered"/>
        <c:varyColors val="0"/>
        <c:ser>
          <c:idx val="0"/>
          <c:order val="0"/>
          <c:tx>
            <c:strRef>
              <c:f>Feuil1!$B$1</c:f>
              <c:strCache>
                <c:ptCount val="1"/>
                <c:pt idx="0">
                  <c:v>Série 1</c:v>
                </c:pt>
              </c:strCache>
            </c:strRef>
          </c:tx>
          <c:spPr>
            <a:solidFill>
              <a:srgbClr val="293A1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0.46</c:v>
                </c:pt>
                <c:pt idx="1">
                  <c:v>0.54</c:v>
                </c:pt>
                <c:pt idx="2">
                  <c:v>0.38</c:v>
                </c:pt>
                <c:pt idx="3">
                  <c:v>0.4</c:v>
                </c:pt>
              </c:numCache>
            </c:numRef>
          </c:val>
          <c:extLst>
            <c:ext xmlns:c16="http://schemas.microsoft.com/office/drawing/2014/chart" uri="{C3380CC4-5D6E-409C-BE32-E72D297353CC}">
              <c16:uniqueId val="{00000000-733C-4F94-8BBB-38747D5D0629}"/>
            </c:ext>
          </c:extLst>
        </c:ser>
        <c:dLbls>
          <c:showLegendKey val="0"/>
          <c:showVal val="0"/>
          <c:showCatName val="0"/>
          <c:showSerName val="0"/>
          <c:showPercent val="0"/>
          <c:showBubbleSize val="0"/>
        </c:dLbls>
        <c:gapWidth val="0"/>
        <c:axId val="-2117676456"/>
        <c:axId val="-2117673448"/>
      </c:barChart>
      <c:catAx>
        <c:axId val="-2117676456"/>
        <c:scaling>
          <c:orientation val="maxMin"/>
        </c:scaling>
        <c:delete val="0"/>
        <c:axPos val="l"/>
        <c:numFmt formatCode="General" sourceLinked="0"/>
        <c:majorTickMark val="none"/>
        <c:minorTickMark val="none"/>
        <c:tickLblPos val="nextTo"/>
        <c:txPr>
          <a:bodyPr/>
          <a:lstStyle/>
          <a:p>
            <a:pPr>
              <a:defRPr sz="900"/>
            </a:pPr>
            <a:endParaRPr lang="fr-FR"/>
          </a:p>
        </c:txPr>
        <c:crossAx val="-2117673448"/>
        <c:crosses val="autoZero"/>
        <c:auto val="1"/>
        <c:lblAlgn val="ctr"/>
        <c:lblOffset val="100"/>
        <c:noMultiLvlLbl val="0"/>
      </c:catAx>
      <c:valAx>
        <c:axId val="-2117673448"/>
        <c:scaling>
          <c:orientation val="minMax"/>
          <c:max val="1"/>
          <c:min val="0"/>
        </c:scaling>
        <c:delete val="1"/>
        <c:axPos val="t"/>
        <c:numFmt formatCode="0%" sourceLinked="1"/>
        <c:majorTickMark val="out"/>
        <c:minorTickMark val="none"/>
        <c:tickLblPos val="nextTo"/>
        <c:crossAx val="-2117676456"/>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993232">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D2EF-4157-BC8D-21332F045FDF}"/>
              </c:ext>
            </c:extLst>
          </c:dPt>
          <c:dLbls>
            <c:dLbl>
              <c:idx val="0"/>
              <c:layout>
                <c:manualLayout>
                  <c:x val="-0.21776438662476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EF-4157-BC8D-21332F045FDF}"/>
                </c:ext>
              </c:extLst>
            </c:dLbl>
            <c:spPr>
              <a:noFill/>
              <a:ln>
                <a:noFill/>
              </a:ln>
              <a:effectLst/>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Feuil1!$B$2:$B$3</c:f>
              <c:numCache>
                <c:formatCode>0%</c:formatCode>
                <c:ptCount val="2"/>
                <c:pt idx="0">
                  <c:v>0.7</c:v>
                </c:pt>
                <c:pt idx="1">
                  <c:v>0.64</c:v>
                </c:pt>
              </c:numCache>
            </c:numRef>
          </c:val>
          <c:extLst>
            <c:ext xmlns:c16="http://schemas.microsoft.com/office/drawing/2014/chart" uri="{C3380CC4-5D6E-409C-BE32-E72D297353CC}">
              <c16:uniqueId val="{00000001-D2EF-4157-BC8D-21332F045FDF}"/>
            </c:ext>
          </c:extLst>
        </c:ser>
        <c:ser>
          <c:idx val="1"/>
          <c:order val="1"/>
          <c:spPr>
            <a:solidFill>
              <a:srgbClr val="F7F4EB"/>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Feuil1!$C$2:$C$3</c:f>
              <c:numCache>
                <c:formatCode>0%</c:formatCode>
                <c:ptCount val="2"/>
                <c:pt idx="0">
                  <c:v>0.26</c:v>
                </c:pt>
                <c:pt idx="1">
                  <c:v>0.3</c:v>
                </c:pt>
              </c:numCache>
            </c:numRef>
          </c:val>
          <c:extLst>
            <c:ext xmlns:c16="http://schemas.microsoft.com/office/drawing/2014/chart" uri="{C3380CC4-5D6E-409C-BE32-E72D297353CC}">
              <c16:uniqueId val="{00000002-D2EF-4157-BC8D-21332F045FDF}"/>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D2EF-4157-BC8D-21332F045FDF}"/>
              </c:ext>
            </c:extLst>
          </c:dPt>
          <c:dLbls>
            <c:spPr>
              <a:solidFill>
                <a:srgbClr val="293A16"/>
              </a:solidFill>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Feuil1!$D$2:$D$3</c:f>
              <c:numCache>
                <c:formatCode>0%</c:formatCode>
                <c:ptCount val="2"/>
                <c:pt idx="0">
                  <c:v>0.04</c:v>
                </c:pt>
                <c:pt idx="1">
                  <c:v>0.06</c:v>
                </c:pt>
              </c:numCache>
            </c:numRef>
          </c:val>
          <c:extLst>
            <c:ext xmlns:c16="http://schemas.microsoft.com/office/drawing/2014/chart" uri="{C3380CC4-5D6E-409C-BE32-E72D297353CC}">
              <c16:uniqueId val="{00000004-D2EF-4157-BC8D-21332F045FDF}"/>
            </c:ext>
          </c:extLst>
        </c:ser>
        <c:dLbls>
          <c:showLegendKey val="0"/>
          <c:showVal val="1"/>
          <c:showCatName val="0"/>
          <c:showSerName val="0"/>
          <c:showPercent val="0"/>
          <c:showBubbleSize val="0"/>
        </c:dLbls>
        <c:gapWidth val="150"/>
        <c:gapDepth val="0"/>
        <c:shape val="box"/>
        <c:axId val="-2105468056"/>
        <c:axId val="-2105470920"/>
        <c:axId val="0"/>
      </c:bar3DChart>
      <c:catAx>
        <c:axId val="-2105468056"/>
        <c:scaling>
          <c:orientation val="maxMin"/>
        </c:scaling>
        <c:delete val="1"/>
        <c:axPos val="l"/>
        <c:majorTickMark val="out"/>
        <c:minorTickMark val="none"/>
        <c:tickLblPos val="nextTo"/>
        <c:crossAx val="-2105470920"/>
        <c:crosses val="autoZero"/>
        <c:auto val="1"/>
        <c:lblAlgn val="ctr"/>
        <c:lblOffset val="100"/>
        <c:noMultiLvlLbl val="0"/>
      </c:catAx>
      <c:valAx>
        <c:axId val="-2105470920"/>
        <c:scaling>
          <c:orientation val="minMax"/>
          <c:max val="1"/>
          <c:min val="0"/>
        </c:scaling>
        <c:delete val="1"/>
        <c:axPos val="t"/>
        <c:numFmt formatCode="0%" sourceLinked="1"/>
        <c:majorTickMark val="out"/>
        <c:minorTickMark val="none"/>
        <c:tickLblPos val="nextTo"/>
        <c:crossAx val="-210546805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828722120666"/>
          <c:y val="0.11607136878896"/>
          <c:w val="0.47255928078944598"/>
          <c:h val="0.76785714285714302"/>
        </c:manualLayout>
      </c:layout>
      <c:barChart>
        <c:barDir val="bar"/>
        <c:grouping val="clustered"/>
        <c:varyColors val="0"/>
        <c:ser>
          <c:idx val="0"/>
          <c:order val="0"/>
          <c:tx>
            <c:strRef>
              <c:f>Feuil1!$B$1</c:f>
              <c:strCache>
                <c:ptCount val="1"/>
                <c:pt idx="0">
                  <c:v>Série 1</c:v>
                </c:pt>
              </c:strCache>
            </c:strRef>
          </c:tx>
          <c:spPr>
            <a:solidFill>
              <a:srgbClr val="993232">
                <a:lumMod val="75000"/>
              </a:srgbClr>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Prim. / Sec. inf.</c:v>
                </c:pt>
                <c:pt idx="1">
                  <c:v>Sec. sup.</c:v>
                </c:pt>
                <c:pt idx="2">
                  <c:v>Sup. non-univ.</c:v>
                </c:pt>
                <c:pt idx="3">
                  <c:v>Sup. univ.</c:v>
                </c:pt>
              </c:strCache>
            </c:strRef>
          </c:cat>
          <c:val>
            <c:numRef>
              <c:f>Feuil1!$B$2:$B$5</c:f>
              <c:numCache>
                <c:formatCode>0%</c:formatCode>
                <c:ptCount val="4"/>
                <c:pt idx="0">
                  <c:v>0.7</c:v>
                </c:pt>
                <c:pt idx="1">
                  <c:v>0.68</c:v>
                </c:pt>
                <c:pt idx="2">
                  <c:v>0.72</c:v>
                </c:pt>
                <c:pt idx="3">
                  <c:v>0.71</c:v>
                </c:pt>
              </c:numCache>
            </c:numRef>
          </c:val>
          <c:extLst>
            <c:ext xmlns:c16="http://schemas.microsoft.com/office/drawing/2014/chart" uri="{C3380CC4-5D6E-409C-BE32-E72D297353CC}">
              <c16:uniqueId val="{00000000-6600-4FD9-87F9-E66731DA2211}"/>
            </c:ext>
          </c:extLst>
        </c:ser>
        <c:dLbls>
          <c:showLegendKey val="0"/>
          <c:showVal val="0"/>
          <c:showCatName val="0"/>
          <c:showSerName val="0"/>
          <c:showPercent val="0"/>
          <c:showBubbleSize val="0"/>
        </c:dLbls>
        <c:gapWidth val="0"/>
        <c:axId val="-2104207848"/>
        <c:axId val="-2104204840"/>
      </c:barChart>
      <c:catAx>
        <c:axId val="-2104207848"/>
        <c:scaling>
          <c:orientation val="maxMin"/>
        </c:scaling>
        <c:delete val="0"/>
        <c:axPos val="l"/>
        <c:numFmt formatCode="General" sourceLinked="0"/>
        <c:majorTickMark val="none"/>
        <c:minorTickMark val="none"/>
        <c:tickLblPos val="nextTo"/>
        <c:txPr>
          <a:bodyPr/>
          <a:lstStyle/>
          <a:p>
            <a:pPr>
              <a:defRPr sz="900"/>
            </a:pPr>
            <a:endParaRPr lang="fr-FR"/>
          </a:p>
        </c:txPr>
        <c:crossAx val="-2104204840"/>
        <c:crosses val="autoZero"/>
        <c:auto val="1"/>
        <c:lblAlgn val="ctr"/>
        <c:lblOffset val="100"/>
        <c:noMultiLvlLbl val="0"/>
      </c:catAx>
      <c:valAx>
        <c:axId val="-2104204840"/>
        <c:scaling>
          <c:orientation val="minMax"/>
          <c:max val="1"/>
          <c:min val="0"/>
        </c:scaling>
        <c:delete val="1"/>
        <c:axPos val="t"/>
        <c:numFmt formatCode="0%" sourceLinked="1"/>
        <c:majorTickMark val="out"/>
        <c:minorTickMark val="none"/>
        <c:tickLblPos val="nextTo"/>
        <c:crossAx val="-2104207848"/>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A12F-4B1B-8413-330CCBD63450}"/>
              </c:ext>
            </c:extLst>
          </c:dPt>
          <c:dLbls>
            <c:spPr>
              <a:noFill/>
              <a:ln>
                <a:noFill/>
              </a:ln>
              <a:effectLst/>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Feuil1!$B$2:$B$3</c:f>
              <c:numCache>
                <c:formatCode>0%</c:formatCode>
                <c:ptCount val="2"/>
                <c:pt idx="0">
                  <c:v>0.4</c:v>
                </c:pt>
                <c:pt idx="1">
                  <c:v>0.36</c:v>
                </c:pt>
              </c:numCache>
            </c:numRef>
          </c:val>
          <c:extLst>
            <c:ext xmlns:c16="http://schemas.microsoft.com/office/drawing/2014/chart" uri="{C3380CC4-5D6E-409C-BE32-E72D297353CC}">
              <c16:uniqueId val="{00000001-A12F-4B1B-8413-330CCBD63450}"/>
            </c:ext>
          </c:extLst>
        </c:ser>
        <c:ser>
          <c:idx val="1"/>
          <c:order val="1"/>
          <c:spPr>
            <a:solidFill>
              <a:srgbClr val="F7F4EB"/>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Feuil1!$C$2:$C$3</c:f>
              <c:numCache>
                <c:formatCode>0%</c:formatCode>
                <c:ptCount val="2"/>
                <c:pt idx="0">
                  <c:v>0.33</c:v>
                </c:pt>
                <c:pt idx="1">
                  <c:v>0.35</c:v>
                </c:pt>
              </c:numCache>
            </c:numRef>
          </c:val>
          <c:extLst>
            <c:ext xmlns:c16="http://schemas.microsoft.com/office/drawing/2014/chart" uri="{C3380CC4-5D6E-409C-BE32-E72D297353CC}">
              <c16:uniqueId val="{00000002-A12F-4B1B-8413-330CCBD63450}"/>
            </c:ext>
          </c:extLst>
        </c:ser>
        <c:ser>
          <c:idx val="2"/>
          <c:order val="2"/>
          <c:spPr>
            <a:solidFill>
              <a:srgbClr val="993232">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A12F-4B1B-8413-330CCBD63450}"/>
              </c:ext>
            </c:extLst>
          </c:dPt>
          <c:dLbls>
            <c:spPr>
              <a:noFill/>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Feuil1!$D$2:$D$3</c:f>
              <c:numCache>
                <c:formatCode>0%</c:formatCode>
                <c:ptCount val="2"/>
                <c:pt idx="0">
                  <c:v>0.27</c:v>
                </c:pt>
                <c:pt idx="1">
                  <c:v>0.28999999999999998</c:v>
                </c:pt>
              </c:numCache>
            </c:numRef>
          </c:val>
          <c:extLst>
            <c:ext xmlns:c16="http://schemas.microsoft.com/office/drawing/2014/chart" uri="{C3380CC4-5D6E-409C-BE32-E72D297353CC}">
              <c16:uniqueId val="{00000004-A12F-4B1B-8413-330CCBD63450}"/>
            </c:ext>
          </c:extLst>
        </c:ser>
        <c:dLbls>
          <c:showLegendKey val="0"/>
          <c:showVal val="1"/>
          <c:showCatName val="0"/>
          <c:showSerName val="0"/>
          <c:showPercent val="0"/>
          <c:showBubbleSize val="0"/>
        </c:dLbls>
        <c:gapWidth val="150"/>
        <c:gapDepth val="0"/>
        <c:shape val="box"/>
        <c:axId val="-2064695576"/>
        <c:axId val="-2047456936"/>
        <c:axId val="0"/>
      </c:bar3DChart>
      <c:catAx>
        <c:axId val="-2064695576"/>
        <c:scaling>
          <c:orientation val="maxMin"/>
        </c:scaling>
        <c:delete val="1"/>
        <c:axPos val="l"/>
        <c:majorTickMark val="out"/>
        <c:minorTickMark val="none"/>
        <c:tickLblPos val="nextTo"/>
        <c:crossAx val="-2047456936"/>
        <c:crosses val="autoZero"/>
        <c:auto val="1"/>
        <c:lblAlgn val="ctr"/>
        <c:lblOffset val="100"/>
        <c:noMultiLvlLbl val="0"/>
      </c:catAx>
      <c:valAx>
        <c:axId val="-2047456936"/>
        <c:scaling>
          <c:orientation val="minMax"/>
          <c:max val="1"/>
          <c:min val="0"/>
        </c:scaling>
        <c:delete val="1"/>
        <c:axPos val="t"/>
        <c:numFmt formatCode="0%" sourceLinked="1"/>
        <c:majorTickMark val="out"/>
        <c:minorTickMark val="none"/>
        <c:tickLblPos val="nextTo"/>
        <c:crossAx val="-206469557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BFBFBF"/>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5FA3-4DEF-B6EA-784434EF28E9}"/>
              </c:ext>
            </c:extLst>
          </c:dPt>
          <c:dLbls>
            <c:spPr>
              <a:noFill/>
              <a:ln>
                <a:noFill/>
              </a:ln>
              <a:effectLst/>
            </c:spPr>
            <c:txPr>
              <a:bodyPr/>
              <a:lstStyle/>
              <a:p>
                <a:pPr>
                  <a:defRPr sz="1200">
                    <a:solidFill>
                      <a:srgbClr val="0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Feuil1!$B$2:$B$3</c:f>
              <c:numCache>
                <c:formatCode>General</c:formatCode>
                <c:ptCount val="2"/>
                <c:pt idx="0" formatCode="0%">
                  <c:v>0.68</c:v>
                </c:pt>
              </c:numCache>
            </c:numRef>
          </c:val>
          <c:extLst>
            <c:ext xmlns:c16="http://schemas.microsoft.com/office/drawing/2014/chart" uri="{C3380CC4-5D6E-409C-BE32-E72D297353CC}">
              <c16:uniqueId val="{00000001-5FA3-4DEF-B6EA-784434EF28E9}"/>
            </c:ext>
          </c:extLst>
        </c:ser>
        <c:ser>
          <c:idx val="1"/>
          <c:order val="1"/>
          <c:spPr>
            <a:solidFill>
              <a:srgbClr val="F2F2F2"/>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Feuil1!$C$2:$C$3</c:f>
              <c:numCache>
                <c:formatCode>General</c:formatCode>
                <c:ptCount val="2"/>
                <c:pt idx="0" formatCode="0%">
                  <c:v>0.25</c:v>
                </c:pt>
              </c:numCache>
            </c:numRef>
          </c:val>
          <c:extLst>
            <c:ext xmlns:c16="http://schemas.microsoft.com/office/drawing/2014/chart" uri="{C3380CC4-5D6E-409C-BE32-E72D297353CC}">
              <c16:uniqueId val="{00000002-5FA3-4DEF-B6EA-784434EF28E9}"/>
            </c:ext>
          </c:extLst>
        </c:ser>
        <c:ser>
          <c:idx val="2"/>
          <c:order val="2"/>
          <c:spPr>
            <a:pattFill prst="wdUpDiag">
              <a:fgClr>
                <a:sysClr val="window" lastClr="FFFFFF">
                  <a:lumMod val="50000"/>
                </a:sysClr>
              </a:fgClr>
              <a:bgClr>
                <a:prstClr val="white"/>
              </a:bgClr>
            </a:pattFill>
            <a:ln>
              <a:solidFill>
                <a:srgbClr val="7F7F7F"/>
              </a:solidFill>
            </a:ln>
            <a:effectLst/>
          </c:spPr>
          <c:invertIfNegative val="0"/>
          <c:dPt>
            <c:idx val="0"/>
            <c:invertIfNegative val="0"/>
            <c:bubble3D val="0"/>
            <c:extLst>
              <c:ext xmlns:c16="http://schemas.microsoft.com/office/drawing/2014/chart" uri="{C3380CC4-5D6E-409C-BE32-E72D297353CC}">
                <c16:uniqueId val="{00000003-5FA3-4DEF-B6EA-784434EF28E9}"/>
              </c:ext>
            </c:extLst>
          </c:dPt>
          <c:dLbls>
            <c:spPr>
              <a:solidFill>
                <a:sysClr val="window" lastClr="FFFFFF"/>
              </a:solidFill>
            </c:spPr>
            <c:txPr>
              <a:bodyPr/>
              <a:lstStyle/>
              <a:p>
                <a:pPr>
                  <a:defRPr sz="1200">
                    <a:solidFill>
                      <a:srgbClr val="00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Feuil1!$D$2:$D$3</c:f>
              <c:numCache>
                <c:formatCode>General</c:formatCode>
                <c:ptCount val="2"/>
                <c:pt idx="0" formatCode="0%">
                  <c:v>7.0000000000000007E-2</c:v>
                </c:pt>
              </c:numCache>
            </c:numRef>
          </c:val>
          <c:extLst>
            <c:ext xmlns:c16="http://schemas.microsoft.com/office/drawing/2014/chart" uri="{C3380CC4-5D6E-409C-BE32-E72D297353CC}">
              <c16:uniqueId val="{00000004-5FA3-4DEF-B6EA-784434EF28E9}"/>
            </c:ext>
          </c:extLst>
        </c:ser>
        <c:dLbls>
          <c:showLegendKey val="0"/>
          <c:showVal val="1"/>
          <c:showCatName val="0"/>
          <c:showSerName val="0"/>
          <c:showPercent val="0"/>
          <c:showBubbleSize val="0"/>
        </c:dLbls>
        <c:gapWidth val="150"/>
        <c:gapDepth val="70"/>
        <c:shape val="box"/>
        <c:axId val="-2105302712"/>
        <c:axId val="-2105305656"/>
        <c:axId val="0"/>
      </c:bar3DChart>
      <c:catAx>
        <c:axId val="-2105302712"/>
        <c:scaling>
          <c:orientation val="maxMin"/>
        </c:scaling>
        <c:delete val="1"/>
        <c:axPos val="l"/>
        <c:majorTickMark val="out"/>
        <c:minorTickMark val="none"/>
        <c:tickLblPos val="nextTo"/>
        <c:crossAx val="-2105305656"/>
        <c:crosses val="autoZero"/>
        <c:auto val="1"/>
        <c:lblAlgn val="ctr"/>
        <c:lblOffset val="100"/>
        <c:noMultiLvlLbl val="0"/>
      </c:catAx>
      <c:valAx>
        <c:axId val="-2105305656"/>
        <c:scaling>
          <c:orientation val="minMax"/>
          <c:max val="1"/>
          <c:min val="0"/>
        </c:scaling>
        <c:delete val="1"/>
        <c:axPos val="t"/>
        <c:numFmt formatCode="0%" sourceLinked="1"/>
        <c:majorTickMark val="out"/>
        <c:minorTickMark val="none"/>
        <c:tickLblPos val="nextTo"/>
        <c:crossAx val="-21053027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401958484136299"/>
          <c:y val="0.11607136878896"/>
          <c:w val="0.568368523910319"/>
          <c:h val="0.76785714285714302"/>
        </c:manualLayout>
      </c:layout>
      <c:barChart>
        <c:barDir val="bar"/>
        <c:grouping val="clustered"/>
        <c:varyColors val="0"/>
        <c:ser>
          <c:idx val="0"/>
          <c:order val="0"/>
          <c:tx>
            <c:strRef>
              <c:f>Feuil1!$B$1</c:f>
              <c:strCache>
                <c:ptCount val="1"/>
                <c:pt idx="0">
                  <c:v>Série 1</c:v>
                </c:pt>
              </c:strCache>
            </c:strRef>
          </c:tx>
          <c:spPr>
            <a:solidFill>
              <a:srgbClr val="A6A6A6"/>
            </a:solidFill>
            <a:ln w="3175" cmpd="sng">
              <a:solidFill>
                <a:srgbClr val="7F7F7F"/>
              </a:solidFill>
            </a:ln>
            <a:effectLst/>
          </c:spPr>
          <c:invertIfNegative val="0"/>
          <c:dLbls>
            <c:spPr>
              <a:noFill/>
              <a:ln>
                <a:noFill/>
              </a:ln>
              <a:effectLst/>
            </c:spPr>
            <c:txPr>
              <a:bodyPr/>
              <a:lstStyle/>
              <a:p>
                <a:pPr>
                  <a:defRPr sz="9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Très bonne</c:v>
                </c:pt>
                <c:pt idx="1">
                  <c:v>Assez bonne</c:v>
                </c:pt>
                <c:pt idx="2">
                  <c:v>Pas tout à fait</c:v>
                </c:pt>
                <c:pt idx="3">
                  <c:v>Pas du tout</c:v>
                </c:pt>
              </c:strCache>
            </c:strRef>
          </c:cat>
          <c:val>
            <c:numRef>
              <c:f>Feuil1!$B$2:$B$5</c:f>
              <c:numCache>
                <c:formatCode>0%</c:formatCode>
                <c:ptCount val="4"/>
                <c:pt idx="0">
                  <c:v>0.65</c:v>
                </c:pt>
                <c:pt idx="1">
                  <c:v>0.67</c:v>
                </c:pt>
                <c:pt idx="2">
                  <c:v>0.73</c:v>
                </c:pt>
                <c:pt idx="3">
                  <c:v>0.79</c:v>
                </c:pt>
              </c:numCache>
            </c:numRef>
          </c:val>
          <c:extLst>
            <c:ext xmlns:c16="http://schemas.microsoft.com/office/drawing/2014/chart" uri="{C3380CC4-5D6E-409C-BE32-E72D297353CC}">
              <c16:uniqueId val="{00000000-CE38-4ED6-ADF1-55F0FD6AE680}"/>
            </c:ext>
          </c:extLst>
        </c:ser>
        <c:dLbls>
          <c:showLegendKey val="0"/>
          <c:showVal val="0"/>
          <c:showCatName val="0"/>
          <c:showSerName val="0"/>
          <c:showPercent val="0"/>
          <c:showBubbleSize val="0"/>
        </c:dLbls>
        <c:gapWidth val="0"/>
        <c:axId val="-2105400392"/>
        <c:axId val="-2105403416"/>
      </c:barChart>
      <c:catAx>
        <c:axId val="-2105400392"/>
        <c:scaling>
          <c:orientation val="maxMin"/>
        </c:scaling>
        <c:delete val="0"/>
        <c:axPos val="l"/>
        <c:numFmt formatCode="General" sourceLinked="0"/>
        <c:majorTickMark val="none"/>
        <c:minorTickMark val="none"/>
        <c:tickLblPos val="nextTo"/>
        <c:txPr>
          <a:bodyPr/>
          <a:lstStyle/>
          <a:p>
            <a:pPr>
              <a:defRPr sz="900"/>
            </a:pPr>
            <a:endParaRPr lang="fr-FR"/>
          </a:p>
        </c:txPr>
        <c:crossAx val="-2105403416"/>
        <c:crosses val="autoZero"/>
        <c:auto val="1"/>
        <c:lblAlgn val="ctr"/>
        <c:lblOffset val="100"/>
        <c:noMultiLvlLbl val="0"/>
      </c:catAx>
      <c:valAx>
        <c:axId val="-2105403416"/>
        <c:scaling>
          <c:orientation val="minMax"/>
          <c:max val="1"/>
          <c:min val="0"/>
        </c:scaling>
        <c:delete val="1"/>
        <c:axPos val="t"/>
        <c:numFmt formatCode="0%" sourceLinked="1"/>
        <c:majorTickMark val="out"/>
        <c:minorTickMark val="none"/>
        <c:tickLblPos val="nextTo"/>
        <c:crossAx val="-2105400392"/>
        <c:crosses val="autoZero"/>
        <c:crossBetween val="between"/>
      </c:valAx>
      <c:spPr>
        <a:solidFill>
          <a:schemeClr val="bg1"/>
        </a:solidFill>
        <a:ln w="3175" cmpd="sng">
          <a:solidFill>
            <a:srgbClr val="768497"/>
          </a:solidFill>
        </a:ln>
      </c:spPr>
    </c:plotArea>
    <c:plotVisOnly val="1"/>
    <c:dispBlanksAs val="gap"/>
    <c:showDLblsOverMax val="0"/>
  </c:chart>
  <c:txPr>
    <a:bodyPr/>
    <a:lstStyle/>
    <a:p>
      <a:pPr>
        <a:defRPr sz="1800"/>
      </a:pPr>
      <a:endParaRPr lang="fr-FR"/>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0"/>
      <c:rotY val="15"/>
      <c:depthPercent val="100"/>
      <c:rAngAx val="1"/>
    </c:view3D>
    <c:floor>
      <c:thickness val="0"/>
      <c:spPr>
        <a:noFill/>
        <a:ln>
          <a:noFill/>
        </a:ln>
      </c:spPr>
    </c:floor>
    <c:sideWall>
      <c:thickness val="0"/>
      <c:spPr>
        <a:noFill/>
        <a:scene3d>
          <a:camera prst="orthographicFront"/>
          <a:lightRig rig="threePt" dir="t"/>
        </a:scene3d>
        <a:sp3d/>
      </c:spPr>
    </c:sideWall>
    <c:backWall>
      <c:thickness val="0"/>
    </c:backWall>
    <c:plotArea>
      <c:layout>
        <c:manualLayout>
          <c:layoutTarget val="inner"/>
          <c:xMode val="edge"/>
          <c:yMode val="edge"/>
          <c:x val="1.8207282913165299E-2"/>
          <c:y val="3.7499997160811802E-2"/>
          <c:w val="0.97198879551820705"/>
          <c:h val="0.81292904186273296"/>
        </c:manualLayout>
      </c:layout>
      <c:bar3DChart>
        <c:barDir val="col"/>
        <c:grouping val="clustered"/>
        <c:varyColors val="0"/>
        <c:ser>
          <c:idx val="0"/>
          <c:order val="0"/>
          <c:tx>
            <c:strRef>
              <c:f>Feuil1!$B$1</c:f>
              <c:strCache>
                <c:ptCount val="1"/>
                <c:pt idx="0">
                  <c:v>Ind</c:v>
                </c:pt>
              </c:strCache>
            </c:strRef>
          </c:tx>
          <c:spPr>
            <a:solidFill>
              <a:srgbClr val="993232">
                <a:lumMod val="50000"/>
              </a:srgbClr>
            </a:solidFill>
            <a:effectLst>
              <a:outerShdw blurRad="28575" dist="495300" dir="1680000" sx="109000" sy="109000" algn="tl" rotWithShape="0">
                <a:srgbClr val="000000">
                  <a:alpha val="23000"/>
                </a:srgbClr>
              </a:outerShdw>
            </a:effectLst>
          </c:spPr>
          <c:invertIfNegative val="0"/>
          <c:dPt>
            <c:idx val="0"/>
            <c:invertIfNegative val="0"/>
            <c:bubble3D val="0"/>
            <c:extLst>
              <c:ext xmlns:c16="http://schemas.microsoft.com/office/drawing/2014/chart" uri="{C3380CC4-5D6E-409C-BE32-E72D297353CC}">
                <c16:uniqueId val="{00000000-5DE1-43AB-A14C-2EB8A5AA3F60}"/>
              </c:ext>
            </c:extLst>
          </c:dPt>
          <c:dPt>
            <c:idx val="1"/>
            <c:invertIfNegative val="0"/>
            <c:bubble3D val="0"/>
            <c:spPr>
              <a:solidFill>
                <a:srgbClr val="993232"/>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2-5DE1-43AB-A14C-2EB8A5AA3F60}"/>
              </c:ext>
            </c:extLst>
          </c:dPt>
          <c:dPt>
            <c:idx val="2"/>
            <c:invertIfNegative val="0"/>
            <c:bubble3D val="0"/>
            <c:spPr>
              <a:solidFill>
                <a:srgbClr val="53732D">
                  <a:lumMod val="75000"/>
                </a:srgb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4-5DE1-43AB-A14C-2EB8A5AA3F60}"/>
              </c:ext>
            </c:extLst>
          </c:dPt>
          <c:dPt>
            <c:idx val="3"/>
            <c:invertIfNegative val="0"/>
            <c:bubble3D val="0"/>
            <c:spPr>
              <a:solidFill>
                <a:srgbClr val="53732D">
                  <a:lumMod val="50000"/>
                </a:srgbClr>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6-5DE1-43AB-A14C-2EB8A5AA3F60}"/>
              </c:ext>
            </c:extLst>
          </c:dPt>
          <c:dPt>
            <c:idx val="4"/>
            <c:invertIfNegative val="0"/>
            <c:bubble3D val="0"/>
            <c:spPr>
              <a:solidFill>
                <a:sysClr val="window" lastClr="FFFFFF"/>
              </a:solidFill>
              <a:effectLst>
                <a:outerShdw blurRad="28575" dist="495300" dir="1680000" sx="109000" sy="109000" algn="tl" rotWithShape="0">
                  <a:srgbClr val="000000">
                    <a:alpha val="23000"/>
                  </a:srgbClr>
                </a:outerShdw>
              </a:effectLst>
            </c:spPr>
            <c:extLst>
              <c:ext xmlns:c16="http://schemas.microsoft.com/office/drawing/2014/chart" uri="{C3380CC4-5D6E-409C-BE32-E72D297353CC}">
                <c16:uniqueId val="{00000008-5DE1-43AB-A14C-2EB8A5AA3F60}"/>
              </c:ext>
            </c:extLst>
          </c:dPt>
          <c:dLbls>
            <c:dLbl>
              <c:idx val="0"/>
              <c:layout>
                <c:manualLayout>
                  <c:x val="1.7365323418930999E-2"/>
                  <c:y val="-3.1128614979228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E1-43AB-A14C-2EB8A5AA3F60}"/>
                </c:ext>
              </c:extLst>
            </c:dLbl>
            <c:dLbl>
              <c:idx val="1"/>
              <c:layout>
                <c:manualLayout>
                  <c:x val="9.8274055234646995E-3"/>
                  <c:y val="-2.6521697493111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1-43AB-A14C-2EB8A5AA3F60}"/>
                </c:ext>
              </c:extLst>
            </c:dLbl>
            <c:dLbl>
              <c:idx val="2"/>
              <c:layout>
                <c:manualLayout>
                  <c:x val="1.39114052184684E-2"/>
                  <c:y val="-2.0192306163514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E1-43AB-A14C-2EB8A5AA3F60}"/>
                </c:ext>
              </c:extLst>
            </c:dLbl>
            <c:dLbl>
              <c:idx val="3"/>
              <c:layout>
                <c:manualLayout>
                  <c:x val="1.39349335179165E-2"/>
                  <c:y val="-2.0192306163514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1-43AB-A14C-2EB8A5AA3F60}"/>
                </c:ext>
              </c:extLst>
            </c:dLbl>
            <c:dLbl>
              <c:idx val="4"/>
              <c:layout>
                <c:manualLayout>
                  <c:x val="8.4032510642052093E-3"/>
                  <c:y val="-1.4423075831081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E1-43AB-A14C-2EB8A5AA3F60}"/>
                </c:ext>
              </c:extLst>
            </c:dLbl>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Très important</c:v>
                </c:pt>
                <c:pt idx="1">
                  <c:v>Plutôt important</c:v>
                </c:pt>
                <c:pt idx="2">
                  <c:v>Plutôt faible</c:v>
                </c:pt>
                <c:pt idx="3">
                  <c:v>Très faible ou aucun risque</c:v>
                </c:pt>
                <c:pt idx="4">
                  <c:v>Ne se prononcent pas</c:v>
                </c:pt>
              </c:strCache>
            </c:strRef>
          </c:cat>
          <c:val>
            <c:numRef>
              <c:f>Feuil1!$B$2:$B$6</c:f>
              <c:numCache>
                <c:formatCode>0%</c:formatCode>
                <c:ptCount val="5"/>
                <c:pt idx="0">
                  <c:v>0.15</c:v>
                </c:pt>
                <c:pt idx="1">
                  <c:v>0.47</c:v>
                </c:pt>
                <c:pt idx="2">
                  <c:v>0.3</c:v>
                </c:pt>
                <c:pt idx="3">
                  <c:v>0.03</c:v>
                </c:pt>
                <c:pt idx="4">
                  <c:v>0.05</c:v>
                </c:pt>
              </c:numCache>
            </c:numRef>
          </c:val>
          <c:extLst>
            <c:ext xmlns:c16="http://schemas.microsoft.com/office/drawing/2014/chart" uri="{C3380CC4-5D6E-409C-BE32-E72D297353CC}">
              <c16:uniqueId val="{00000009-5DE1-43AB-A14C-2EB8A5AA3F60}"/>
            </c:ext>
          </c:extLst>
        </c:ser>
        <c:dLbls>
          <c:showLegendKey val="0"/>
          <c:showVal val="0"/>
          <c:showCatName val="0"/>
          <c:showSerName val="0"/>
          <c:showPercent val="0"/>
          <c:showBubbleSize val="0"/>
        </c:dLbls>
        <c:gapWidth val="176"/>
        <c:gapDepth val="20"/>
        <c:shape val="cylinder"/>
        <c:axId val="-2104618120"/>
        <c:axId val="-2104615144"/>
        <c:axId val="0"/>
      </c:bar3DChart>
      <c:catAx>
        <c:axId val="-2104618120"/>
        <c:scaling>
          <c:orientation val="minMax"/>
        </c:scaling>
        <c:delete val="1"/>
        <c:axPos val="b"/>
        <c:numFmt formatCode="General" sourceLinked="0"/>
        <c:majorTickMark val="none"/>
        <c:minorTickMark val="none"/>
        <c:tickLblPos val="nextTo"/>
        <c:crossAx val="-2104615144"/>
        <c:crosses val="autoZero"/>
        <c:auto val="1"/>
        <c:lblAlgn val="ctr"/>
        <c:lblOffset val="100"/>
        <c:noMultiLvlLbl val="0"/>
      </c:catAx>
      <c:valAx>
        <c:axId val="-2104615144"/>
        <c:scaling>
          <c:orientation val="minMax"/>
          <c:max val="1"/>
          <c:min val="0"/>
        </c:scaling>
        <c:delete val="1"/>
        <c:axPos val="l"/>
        <c:numFmt formatCode="0%" sourceLinked="1"/>
        <c:majorTickMark val="out"/>
        <c:minorTickMark val="none"/>
        <c:tickLblPos val="nextTo"/>
        <c:crossAx val="-210461812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a:noFill/>
        </a:ln>
      </c:spPr>
    </c:floor>
    <c:sideWall>
      <c:thickness val="0"/>
    </c:sideWall>
    <c:backWall>
      <c:thickness val="0"/>
    </c:backWall>
    <c:plotArea>
      <c:layout>
        <c:manualLayout>
          <c:layoutTarget val="inner"/>
          <c:xMode val="edge"/>
          <c:yMode val="edge"/>
          <c:x val="2.5000000000000001E-2"/>
          <c:y val="0"/>
          <c:w val="0.97499999999999998"/>
          <c:h val="1"/>
        </c:manualLayout>
      </c:layout>
      <c:bar3DChart>
        <c:barDir val="bar"/>
        <c:grouping val="stacked"/>
        <c:varyColors val="0"/>
        <c:ser>
          <c:idx val="0"/>
          <c:order val="0"/>
          <c:spPr>
            <a:solidFill>
              <a:srgbClr val="4B1818"/>
            </a:solidFill>
            <a:ln>
              <a:solidFill>
                <a:srgbClr val="7F7F7F"/>
              </a:solidFill>
            </a:ln>
            <a:effectLst/>
          </c:spPr>
          <c:invertIfNegative val="0"/>
          <c:dPt>
            <c:idx val="0"/>
            <c:invertIfNegative val="0"/>
            <c:bubble3D val="0"/>
            <c:extLst>
              <c:ext xmlns:c16="http://schemas.microsoft.com/office/drawing/2014/chart" uri="{C3380CC4-5D6E-409C-BE32-E72D297353CC}">
                <c16:uniqueId val="{00000000-36F1-4F89-AAD9-5E96C58A5BB8}"/>
              </c:ext>
            </c:extLst>
          </c:dPt>
          <c:dLbls>
            <c:spPr>
              <a:noFill/>
              <a:ln>
                <a:noFill/>
              </a:ln>
              <a:effectLst/>
            </c:spPr>
            <c:txPr>
              <a:bodyPr/>
              <a:lstStyle/>
              <a:p>
                <a:pPr>
                  <a:defRPr sz="12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Feuil1!$B$2:$B$4</c:f>
              <c:numCache>
                <c:formatCode>General</c:formatCode>
                <c:ptCount val="3"/>
                <c:pt idx="0" formatCode="0%">
                  <c:v>0.73</c:v>
                </c:pt>
                <c:pt idx="2" formatCode="0%">
                  <c:v>0.54</c:v>
                </c:pt>
              </c:numCache>
            </c:numRef>
          </c:val>
          <c:extLst>
            <c:ext xmlns:c16="http://schemas.microsoft.com/office/drawing/2014/chart" uri="{C3380CC4-5D6E-409C-BE32-E72D297353CC}">
              <c16:uniqueId val="{00000001-36F1-4F89-AAD9-5E96C58A5BB8}"/>
            </c:ext>
          </c:extLst>
        </c:ser>
        <c:ser>
          <c:idx val="1"/>
          <c:order val="1"/>
          <c:spPr>
            <a:solidFill>
              <a:sysClr val="window" lastClr="FFFFFF">
                <a:lumMod val="95000"/>
              </a:sysClr>
            </a:solidFill>
            <a:ln>
              <a:solidFill>
                <a:srgbClr val="7F7F7F"/>
              </a:solidFill>
            </a:ln>
            <a:effectLst/>
          </c:spPr>
          <c:invertIfNegative val="0"/>
          <c:dLbls>
            <c:spPr>
              <a:noFill/>
              <a:ln>
                <a:noFill/>
              </a:ln>
              <a:effectLst/>
            </c:spPr>
            <c:txPr>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Feuil1!$C$2:$C$4</c:f>
              <c:numCache>
                <c:formatCode>General</c:formatCode>
                <c:ptCount val="3"/>
                <c:pt idx="0" formatCode="0%">
                  <c:v>0.13</c:v>
                </c:pt>
                <c:pt idx="2" formatCode="0%">
                  <c:v>0.21</c:v>
                </c:pt>
              </c:numCache>
            </c:numRef>
          </c:val>
          <c:extLst>
            <c:ext xmlns:c16="http://schemas.microsoft.com/office/drawing/2014/chart" uri="{C3380CC4-5D6E-409C-BE32-E72D297353CC}">
              <c16:uniqueId val="{00000002-36F1-4F89-AAD9-5E96C58A5BB8}"/>
            </c:ext>
          </c:extLst>
        </c:ser>
        <c:ser>
          <c:idx val="2"/>
          <c:order val="2"/>
          <c:spPr>
            <a:solidFill>
              <a:srgbClr val="53732D">
                <a:lumMod val="50000"/>
              </a:srgbClr>
            </a:solidFill>
            <a:ln>
              <a:solidFill>
                <a:srgbClr val="7F7F7F"/>
              </a:solidFill>
            </a:ln>
            <a:effectLst/>
          </c:spPr>
          <c:invertIfNegative val="0"/>
          <c:dPt>
            <c:idx val="0"/>
            <c:invertIfNegative val="0"/>
            <c:bubble3D val="0"/>
            <c:extLst>
              <c:ext xmlns:c16="http://schemas.microsoft.com/office/drawing/2014/chart" uri="{C3380CC4-5D6E-409C-BE32-E72D297353CC}">
                <c16:uniqueId val="{00000003-36F1-4F89-AAD9-5E96C58A5BB8}"/>
              </c:ext>
            </c:extLst>
          </c:dPt>
          <c:dLbls>
            <c:spPr>
              <a:noFill/>
            </c:spPr>
            <c:txPr>
              <a:bodyPr/>
              <a:lstStyle/>
              <a:p>
                <a:pPr>
                  <a:defRPr sz="1200">
                    <a:solidFill>
                      <a:srgbClr val="FFFFF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Feuil1!$D$2:$D$4</c:f>
              <c:numCache>
                <c:formatCode>General</c:formatCode>
                <c:ptCount val="3"/>
                <c:pt idx="0" formatCode="0%">
                  <c:v>0.14000000000000001</c:v>
                </c:pt>
                <c:pt idx="2" formatCode="0%">
                  <c:v>0.25</c:v>
                </c:pt>
              </c:numCache>
            </c:numRef>
          </c:val>
          <c:extLst>
            <c:ext xmlns:c16="http://schemas.microsoft.com/office/drawing/2014/chart" uri="{C3380CC4-5D6E-409C-BE32-E72D297353CC}">
              <c16:uniqueId val="{00000004-36F1-4F89-AAD9-5E96C58A5BB8}"/>
            </c:ext>
          </c:extLst>
        </c:ser>
        <c:dLbls>
          <c:showLegendKey val="0"/>
          <c:showVal val="1"/>
          <c:showCatName val="0"/>
          <c:showSerName val="0"/>
          <c:showPercent val="0"/>
          <c:showBubbleSize val="0"/>
        </c:dLbls>
        <c:gapWidth val="95"/>
        <c:gapDepth val="0"/>
        <c:shape val="box"/>
        <c:axId val="-2115432440"/>
        <c:axId val="-2115429512"/>
        <c:axId val="0"/>
      </c:bar3DChart>
      <c:catAx>
        <c:axId val="-2115432440"/>
        <c:scaling>
          <c:orientation val="maxMin"/>
        </c:scaling>
        <c:delete val="1"/>
        <c:axPos val="l"/>
        <c:majorTickMark val="out"/>
        <c:minorTickMark val="none"/>
        <c:tickLblPos val="nextTo"/>
        <c:crossAx val="-2115429512"/>
        <c:crosses val="autoZero"/>
        <c:auto val="1"/>
        <c:lblAlgn val="ctr"/>
        <c:lblOffset val="100"/>
        <c:noMultiLvlLbl val="0"/>
      </c:catAx>
      <c:valAx>
        <c:axId val="-2115429512"/>
        <c:scaling>
          <c:orientation val="minMax"/>
          <c:max val="1"/>
          <c:min val="0"/>
        </c:scaling>
        <c:delete val="1"/>
        <c:axPos val="t"/>
        <c:numFmt formatCode="0%" sourceLinked="1"/>
        <c:majorTickMark val="out"/>
        <c:minorTickMark val="none"/>
        <c:tickLblPos val="nextTo"/>
        <c:crossAx val="-211543244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0.08204</cdr:x>
      <cdr:y>0.42789</cdr:y>
    </cdr:from>
    <cdr:to>
      <cdr:x>0.19462</cdr:x>
      <cdr:y>0.54441</cdr:y>
    </cdr:to>
    <cdr:sp macro="" textlink="">
      <cdr:nvSpPr>
        <cdr:cNvPr id="2" name="Ellipse 1"/>
        <cdr:cNvSpPr/>
      </cdr:nvSpPr>
      <cdr:spPr>
        <a:xfrm xmlns:a="http://schemas.openxmlformats.org/drawingml/2006/main">
          <a:off x="602571" y="1742028"/>
          <a:ext cx="826913" cy="474377"/>
        </a:xfrm>
        <a:prstGeom xmlns:a="http://schemas.openxmlformats.org/drawingml/2006/main" prst="ellipse">
          <a:avLst/>
        </a:prstGeom>
        <a:noFill xmlns:a="http://schemas.openxmlformats.org/drawingml/2006/main"/>
        <a:ln xmlns:a="http://schemas.openxmlformats.org/drawingml/2006/main" w="28575" cmpd="sng">
          <a:solidFill>
            <a:srgbClr val="FF0000"/>
          </a:solidFill>
          <a:prstDash val="soli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fr-FR">
            <a:ln>
              <a:solidFill>
                <a:schemeClr val="tx1"/>
              </a:solidFill>
              <a:prstDash val="dash"/>
            </a:ln>
          </a:endParaRPr>
        </a:p>
      </cdr:txBody>
    </cdr:sp>
  </cdr:relSizeAnchor>
  <cdr:relSizeAnchor xmlns:cdr="http://schemas.openxmlformats.org/drawingml/2006/chartDrawing">
    <cdr:from>
      <cdr:x>0.0031</cdr:x>
      <cdr:y>0.09753</cdr:y>
    </cdr:from>
    <cdr:to>
      <cdr:x>0.11568</cdr:x>
      <cdr:y>0.21405</cdr:y>
    </cdr:to>
    <cdr:sp macro="" textlink="">
      <cdr:nvSpPr>
        <cdr:cNvPr id="4" name="Ellipse 3"/>
        <cdr:cNvSpPr/>
      </cdr:nvSpPr>
      <cdr:spPr>
        <a:xfrm xmlns:a="http://schemas.openxmlformats.org/drawingml/2006/main">
          <a:off x="22747" y="397054"/>
          <a:ext cx="826913" cy="474377"/>
        </a:xfrm>
        <a:prstGeom xmlns:a="http://schemas.openxmlformats.org/drawingml/2006/main" prst="ellipse">
          <a:avLst/>
        </a:prstGeom>
        <a:noFill xmlns:a="http://schemas.openxmlformats.org/drawingml/2006/main"/>
        <a:ln xmlns:a="http://schemas.openxmlformats.org/drawingml/2006/main" w="28575" cmpd="sng">
          <a:solidFill>
            <a:srgbClr val="FF0000"/>
          </a:solidFill>
          <a:prstDash val="solid"/>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ln>
              <a:solidFill>
                <a:schemeClr val="tx1"/>
              </a:solidFill>
              <a:prstDash val="dash"/>
            </a:l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FC0B19-5774-634A-8926-56016B011B97}" type="datetimeFigureOut">
              <a:rPr lang="fr-FR" smtClean="0"/>
              <a:t>29/03/2018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082DC0-2445-0C4D-9472-35A3ED9CCDB7}" type="slidenum">
              <a:rPr lang="fr-FR" smtClean="0"/>
              <a:t>‹N°›</a:t>
            </a:fld>
            <a:endParaRPr lang="fr-FR"/>
          </a:p>
        </p:txBody>
      </p:sp>
    </p:spTree>
    <p:extLst>
      <p:ext uri="{BB962C8B-B14F-4D97-AF65-F5344CB8AC3E}">
        <p14:creationId xmlns:p14="http://schemas.microsoft.com/office/powerpoint/2010/main" val="108298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126ED-5396-E14F-BB9A-1A8D95FEAC53}" type="datetimeFigureOut">
              <a:rPr lang="fr-FR" smtClean="0"/>
              <a:t>29/03/2018</a:t>
            </a:fld>
            <a:endParaRPr lang="fr-FR"/>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097958-EF4E-5D49-BE19-A06844B3DEC9}" type="slidenum">
              <a:rPr lang="fr-FR" smtClean="0"/>
              <a:t>‹N°›</a:t>
            </a:fld>
            <a:endParaRPr lang="fr-FR"/>
          </a:p>
        </p:txBody>
      </p:sp>
    </p:spTree>
    <p:extLst>
      <p:ext uri="{BB962C8B-B14F-4D97-AF65-F5344CB8AC3E}">
        <p14:creationId xmlns:p14="http://schemas.microsoft.com/office/powerpoint/2010/main" val="36954379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4.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5.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6.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7.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8.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9.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0.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1.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2.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3.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4.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5.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6.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7.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8.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39.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0.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1.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6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2.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2.xml"/></Relationships>
</file>

<file path=ppt/slideLayouts/_rels/slideLayout172.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3.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4.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5.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6.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6.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7.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8.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49.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0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50.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0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51.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14.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52.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53.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54.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8.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0.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1.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2.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3.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4.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5.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6.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7.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8.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19.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8.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0.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1.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2.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7.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_small.png" TargetMode="External"/><Relationship Id="rId2" Type="http://schemas.openxmlformats.org/officeDocument/2006/relationships/image" Target="../media/image1.png"/><Relationship Id="rId1" Type="http://schemas.openxmlformats.org/officeDocument/2006/relationships/slideMaster" Target="../slideMasters/slideMaster23.xml"/><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t>Rapport de recherche : 10 clés pour comprendre l’état de l’opinion belge, avril 2016.</a:t>
            </a:r>
            <a:endParaRPr lang="fr-FR" dirty="0"/>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t>‹N°›</a:t>
            </a:fld>
            <a:endParaRPr lang="fr-FR"/>
          </a:p>
        </p:txBody>
      </p:sp>
    </p:spTree>
    <p:extLst>
      <p:ext uri="{BB962C8B-B14F-4D97-AF65-F5344CB8AC3E}">
        <p14:creationId xmlns:p14="http://schemas.microsoft.com/office/powerpoint/2010/main" val="269079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4308750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33944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1614656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004848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76100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520956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6610741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4846090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2"/>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5476259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6561138"/>
            <a:ext cx="9906000" cy="2968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pic>
        <p:nvPicPr>
          <p:cNvPr id="5" name="Image 11" descr="/Users/Anick/Desktop/La Grande Enquete Février 2016/Logo/logo_small.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742950" y="3138800"/>
            <a:ext cx="8420100" cy="461665"/>
          </a:xfrm>
        </p:spPr>
        <p:txBody>
          <a:bodyPr/>
          <a:lstStyle>
            <a:lvl1pPr algn="ctr">
              <a:defRPr sz="2400">
                <a:solidFill>
                  <a:srgbClr val="000000"/>
                </a:solidFill>
              </a:defRPr>
            </a:lvl1pPr>
          </a:lstStyle>
          <a:p>
            <a:r>
              <a:rPr lang="nl-BE"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7"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8"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3331B0-93FD-1740-B807-CB16FF8605C7}" type="slidenum">
              <a:rPr lang="fr-FR"/>
              <a:pPr>
                <a:defRPr/>
              </a:pPr>
              <a:t>‹N°›</a:t>
            </a:fld>
            <a:endParaRPr lang="fr-FR"/>
          </a:p>
        </p:txBody>
      </p:sp>
    </p:spTree>
    <p:extLst>
      <p:ext uri="{BB962C8B-B14F-4D97-AF65-F5344CB8AC3E}">
        <p14:creationId xmlns:p14="http://schemas.microsoft.com/office/powerpoint/2010/main" val="24732529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4" name="Espace réservé du numéro de diapositive 3"/>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AEEC206-2039-A641-9670-3C568B276D66}" type="slidenum">
              <a:rPr lang="fr-FR"/>
              <a:pPr>
                <a:defRPr/>
              </a:pPr>
              <a:t>‹N°›</a:t>
            </a:fld>
            <a:endParaRPr lang="fr-FR"/>
          </a:p>
        </p:txBody>
      </p:sp>
    </p:spTree>
    <p:extLst>
      <p:ext uri="{BB962C8B-B14F-4D97-AF65-F5344CB8AC3E}">
        <p14:creationId xmlns:p14="http://schemas.microsoft.com/office/powerpoint/2010/main" val="44963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0140959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0" y="427051"/>
            <a:ext cx="9906000" cy="2746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6"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13E73B-7F01-B24D-A423-C242DF46B780}" type="slidenum">
              <a:rPr lang="fr-FR"/>
              <a:pPr>
                <a:defRPr/>
              </a:pPr>
              <a:t>‹N°›</a:t>
            </a:fld>
            <a:endParaRPr lang="fr-FR"/>
          </a:p>
        </p:txBody>
      </p:sp>
    </p:spTree>
    <p:extLst>
      <p:ext uri="{BB962C8B-B14F-4D97-AF65-F5344CB8AC3E}">
        <p14:creationId xmlns:p14="http://schemas.microsoft.com/office/powerpoint/2010/main" val="1588917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3"/>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4" name="Espace réservé du numéro de diapositive 4"/>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DDEE58-7C44-0D46-ACE7-A2B8D946C278}" type="slidenum">
              <a:rPr lang="fr-FR"/>
              <a:pPr>
                <a:defRPr/>
              </a:pPr>
              <a:t>‹N°›</a:t>
            </a:fld>
            <a:endParaRPr lang="fr-FR"/>
          </a:p>
        </p:txBody>
      </p:sp>
    </p:spTree>
    <p:extLst>
      <p:ext uri="{BB962C8B-B14F-4D97-AF65-F5344CB8AC3E}">
        <p14:creationId xmlns:p14="http://schemas.microsoft.com/office/powerpoint/2010/main" val="8499801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7"/>
            <a:ext cx="4411744" cy="2337847"/>
          </a:xfrm>
        </p:spPr>
        <p:txBody>
          <a:bodyPr>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4"/>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466765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5"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E4999D-4423-F448-A386-C443582CFF74}" type="slidenum">
              <a:rPr lang="fr-FR"/>
              <a:pPr>
                <a:defRPr/>
              </a:pPr>
              <a:t>‹N°›</a:t>
            </a:fld>
            <a:endParaRPr lang="fr-FR"/>
          </a:p>
        </p:txBody>
      </p:sp>
    </p:spTree>
    <p:extLst>
      <p:ext uri="{BB962C8B-B14F-4D97-AF65-F5344CB8AC3E}">
        <p14:creationId xmlns:p14="http://schemas.microsoft.com/office/powerpoint/2010/main" val="30753801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6843449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3141909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610549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786649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330898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37211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232676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2"/>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7769343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0442658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3218627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349767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393016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2870745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833848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974885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6151443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03355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5524908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876987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1021621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4425356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9856390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139105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2849916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9240233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38335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4067723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0310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5908860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0369683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370493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6393155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93688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498527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770789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6885059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183602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04472756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320543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2514849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488388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8219120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0212320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4119123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2"/>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44993606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9913193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5438763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155965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0233139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9444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2567074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2"/>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0708151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052703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3650383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2629197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2"/>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2393433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427456214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1814033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0" y="6423978"/>
            <a:ext cx="409169" cy="409169"/>
          </a:xfrm>
          <a:prstGeom prst="rect">
            <a:avLst/>
          </a:prstGeom>
        </p:spPr>
      </p:pic>
      <p:sp>
        <p:nvSpPr>
          <p:cNvPr id="2" name="Titre 1"/>
          <p:cNvSpPr>
            <a:spLocks noGrp="1"/>
          </p:cNvSpPr>
          <p:nvPr>
            <p:ph type="ctrTitle" hasCustomPrompt="1"/>
          </p:nvPr>
        </p:nvSpPr>
        <p:spPr>
          <a:xfrm>
            <a:off x="742950" y="313878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5905601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2908763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61927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9520613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8876485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58" y="164286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58" y="4090172"/>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5745739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1241267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0562126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28548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6561138"/>
            <a:ext cx="9906000" cy="2968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pic>
        <p:nvPicPr>
          <p:cNvPr id="5" name="Image 11" descr="/Users/Anick/Desktop/La Grande Enquete Février 2016/Logo/logo_small.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742950" y="3138800"/>
            <a:ext cx="8420100" cy="461665"/>
          </a:xfrm>
        </p:spPr>
        <p:txBody>
          <a:bodyPr/>
          <a:lstStyle>
            <a:lvl1pPr algn="ctr">
              <a:defRPr sz="2400">
                <a:solidFill>
                  <a:srgbClr val="000000"/>
                </a:solidFill>
              </a:defRPr>
            </a:lvl1pPr>
          </a:lstStyle>
          <a:p>
            <a:r>
              <a:rPr lang="nl-BE"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7"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8"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3331B0-93FD-1740-B807-CB16FF8605C7}" type="slidenum">
              <a:rPr lang="fr-FR"/>
              <a:pPr>
                <a:defRPr/>
              </a:pPr>
              <a:t>‹N°›</a:t>
            </a:fld>
            <a:endParaRPr lang="fr-FR"/>
          </a:p>
        </p:txBody>
      </p:sp>
    </p:spTree>
    <p:extLst>
      <p:ext uri="{BB962C8B-B14F-4D97-AF65-F5344CB8AC3E}">
        <p14:creationId xmlns:p14="http://schemas.microsoft.com/office/powerpoint/2010/main" val="11302962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4" name="Espace réservé du numéro de diapositive 3"/>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AEEC206-2039-A641-9670-3C568B276D66}" type="slidenum">
              <a:rPr lang="fr-FR"/>
              <a:pPr>
                <a:defRPr/>
              </a:pPr>
              <a:t>‹N°›</a:t>
            </a:fld>
            <a:endParaRPr lang="fr-FR"/>
          </a:p>
        </p:txBody>
      </p:sp>
    </p:spTree>
    <p:extLst>
      <p:ext uri="{BB962C8B-B14F-4D97-AF65-F5344CB8AC3E}">
        <p14:creationId xmlns:p14="http://schemas.microsoft.com/office/powerpoint/2010/main" val="20030215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0" y="427051"/>
            <a:ext cx="9906000" cy="2746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6"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13E73B-7F01-B24D-A423-C242DF46B780}" type="slidenum">
              <a:rPr lang="fr-FR"/>
              <a:pPr>
                <a:defRPr/>
              </a:pPr>
              <a:t>‹N°›</a:t>
            </a:fld>
            <a:endParaRPr lang="fr-FR"/>
          </a:p>
        </p:txBody>
      </p:sp>
    </p:spTree>
    <p:extLst>
      <p:ext uri="{BB962C8B-B14F-4D97-AF65-F5344CB8AC3E}">
        <p14:creationId xmlns:p14="http://schemas.microsoft.com/office/powerpoint/2010/main" val="21865583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3"/>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4" name="Espace réservé du numéro de diapositive 4"/>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DDEE58-7C44-0D46-ACE7-A2B8D946C278}" type="slidenum">
              <a:rPr lang="fr-FR"/>
              <a:pPr>
                <a:defRPr/>
              </a:pPr>
              <a:t>‹N°›</a:t>
            </a:fld>
            <a:endParaRPr lang="fr-FR"/>
          </a:p>
        </p:txBody>
      </p:sp>
    </p:spTree>
    <p:extLst>
      <p:ext uri="{BB962C8B-B14F-4D97-AF65-F5344CB8AC3E}">
        <p14:creationId xmlns:p14="http://schemas.microsoft.com/office/powerpoint/2010/main" val="30055115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7"/>
            <a:ext cx="4411744" cy="2337847"/>
          </a:xfrm>
        </p:spPr>
        <p:txBody>
          <a:bodyPr>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4"/>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109709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6103681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5"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E4999D-4423-F448-A386-C443582CFF74}" type="slidenum">
              <a:rPr lang="fr-FR"/>
              <a:pPr>
                <a:defRPr/>
              </a:pPr>
              <a:t>‹N°›</a:t>
            </a:fld>
            <a:endParaRPr lang="fr-FR"/>
          </a:p>
        </p:txBody>
      </p:sp>
    </p:spTree>
    <p:extLst>
      <p:ext uri="{BB962C8B-B14F-4D97-AF65-F5344CB8AC3E}">
        <p14:creationId xmlns:p14="http://schemas.microsoft.com/office/powerpoint/2010/main" val="16706730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1438358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59578902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1198175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28658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57" y="1642863"/>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57" y="4090170"/>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1966435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7277916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1049411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0623614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57" y="1642863"/>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57" y="4090170"/>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2890971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8126047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1242886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8322225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7851088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8178907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7172331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0243832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467606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1625067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43115939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92884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t>Rapport de recherche : 10 clés pour comprendre l’état de l’opinion belge, avril 2016.</a:t>
            </a:r>
            <a:endParaRPr lang="fr-FR" dirty="0"/>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t>‹N°›</a:t>
            </a:fld>
            <a:endParaRPr lang="fr-FR"/>
          </a:p>
        </p:txBody>
      </p:sp>
    </p:spTree>
    <p:extLst>
      <p:ext uri="{BB962C8B-B14F-4D97-AF65-F5344CB8AC3E}">
        <p14:creationId xmlns:p14="http://schemas.microsoft.com/office/powerpoint/2010/main" val="3966522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145385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1044711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0" y="6423978"/>
            <a:ext cx="409169" cy="409169"/>
          </a:xfrm>
          <a:prstGeom prst="rect">
            <a:avLst/>
          </a:prstGeom>
        </p:spPr>
      </p:pic>
      <p:sp>
        <p:nvSpPr>
          <p:cNvPr id="2" name="Titre 1"/>
          <p:cNvSpPr>
            <a:spLocks noGrp="1"/>
          </p:cNvSpPr>
          <p:nvPr>
            <p:ph type="ctrTitle" hasCustomPrompt="1"/>
          </p:nvPr>
        </p:nvSpPr>
        <p:spPr>
          <a:xfrm>
            <a:off x="742950" y="313878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3442101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23343748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8494464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58" y="1642865"/>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58" y="4090170"/>
            <a:ext cx="4411744" cy="347339"/>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0640000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9226032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8011025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9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6"/>
            <a:ext cx="409169" cy="409169"/>
          </a:xfrm>
          <a:prstGeom prst="rect">
            <a:avLst/>
          </a:prstGeom>
        </p:spPr>
      </p:pic>
      <p:sp>
        <p:nvSpPr>
          <p:cNvPr id="2" name="Titre 1"/>
          <p:cNvSpPr>
            <a:spLocks noGrp="1"/>
          </p:cNvSpPr>
          <p:nvPr>
            <p:ph type="ctrTitle" hasCustomPrompt="1"/>
          </p:nvPr>
        </p:nvSpPr>
        <p:spPr>
          <a:xfrm>
            <a:off x="742950" y="313880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2573146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6512044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612547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156794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031337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3"/>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9"/>
            <a:ext cx="4411744" cy="347339"/>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2585329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6949598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Rectangle 3"/>
          <p:cNvSpPr/>
          <p:nvPr userDrawn="1"/>
        </p:nvSpPr>
        <p:spPr>
          <a:xfrm>
            <a:off x="0" y="427053"/>
            <a:ext cx="9906000" cy="2746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6"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13E73B-7F01-B24D-A423-C242DF46B780}" type="slidenum">
              <a:rPr lang="fr-FR">
                <a:latin typeface="Calibri"/>
              </a:rPr>
              <a:pPr>
                <a:defRPr/>
              </a:pPr>
              <a:t>‹N°›</a:t>
            </a:fld>
            <a:endParaRPr lang="fr-FR">
              <a:latin typeface="Calibri"/>
            </a:endParaRPr>
          </a:p>
        </p:txBody>
      </p:sp>
    </p:spTree>
    <p:extLst>
      <p:ext uri="{BB962C8B-B14F-4D97-AF65-F5344CB8AC3E}">
        <p14:creationId xmlns:p14="http://schemas.microsoft.com/office/powerpoint/2010/main" val="375356611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5802331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20111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40442584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751583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57" y="1642863"/>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57" y="4090170"/>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361118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85936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2251059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2317840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402728664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63000785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5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8979031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6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74998358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7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15774721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8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6310888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9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8976230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0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1633427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1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785968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6892195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2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68810778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3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58303470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4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7486380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5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73734923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6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06870818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7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4689381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8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0043138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9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86991874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0_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4095384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47871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0448439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sp>
        <p:nvSpPr>
          <p:cNvPr id="2" name="Titre 1"/>
          <p:cNvSpPr>
            <a:spLocks noGrp="1"/>
          </p:cNvSpPr>
          <p:nvPr>
            <p:ph type="ctrTitle" hasCustomPrompt="1"/>
          </p:nvPr>
        </p:nvSpPr>
        <p:spPr>
          <a:xfrm>
            <a:off x="742950" y="3138786"/>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1671411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1267052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91815475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6561138"/>
            <a:ext cx="9906000" cy="2968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pic>
        <p:nvPicPr>
          <p:cNvPr id="5" name="Image 11" descr="/Users/Anick/Desktop/La Grande Enquete Février 2016/Logo/logo_small.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742950" y="3138800"/>
            <a:ext cx="8420100" cy="461665"/>
          </a:xfrm>
        </p:spPr>
        <p:txBody>
          <a:bodyPr/>
          <a:lstStyle>
            <a:lvl1pPr algn="ctr">
              <a:defRPr sz="2400">
                <a:solidFill>
                  <a:srgbClr val="000000"/>
                </a:solidFill>
              </a:defRPr>
            </a:lvl1pPr>
          </a:lstStyle>
          <a:p>
            <a:r>
              <a:rPr lang="nl-BE"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7"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8"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3331B0-93FD-1740-B807-CB16FF8605C7}" type="slidenum">
              <a:rPr lang="fr-FR"/>
              <a:pPr>
                <a:defRPr/>
              </a:pPr>
              <a:t>‹N°›</a:t>
            </a:fld>
            <a:endParaRPr lang="fr-FR"/>
          </a:p>
        </p:txBody>
      </p:sp>
    </p:spTree>
    <p:extLst>
      <p:ext uri="{BB962C8B-B14F-4D97-AF65-F5344CB8AC3E}">
        <p14:creationId xmlns:p14="http://schemas.microsoft.com/office/powerpoint/2010/main" val="80526781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4" name="Espace réservé du numéro de diapositive 3"/>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AEEC206-2039-A641-9670-3C568B276D66}" type="slidenum">
              <a:rPr lang="fr-FR"/>
              <a:pPr>
                <a:defRPr/>
              </a:pPr>
              <a:t>‹N°›</a:t>
            </a:fld>
            <a:endParaRPr lang="fr-FR"/>
          </a:p>
        </p:txBody>
      </p:sp>
    </p:spTree>
    <p:extLst>
      <p:ext uri="{BB962C8B-B14F-4D97-AF65-F5344CB8AC3E}">
        <p14:creationId xmlns:p14="http://schemas.microsoft.com/office/powerpoint/2010/main" val="136533510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0" y="427051"/>
            <a:ext cx="9906000" cy="2746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6"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13E73B-7F01-B24D-A423-C242DF46B780}" type="slidenum">
              <a:rPr lang="fr-FR"/>
              <a:pPr>
                <a:defRPr/>
              </a:pPr>
              <a:t>‹N°›</a:t>
            </a:fld>
            <a:endParaRPr lang="fr-FR"/>
          </a:p>
        </p:txBody>
      </p:sp>
    </p:spTree>
    <p:extLst>
      <p:ext uri="{BB962C8B-B14F-4D97-AF65-F5344CB8AC3E}">
        <p14:creationId xmlns:p14="http://schemas.microsoft.com/office/powerpoint/2010/main" val="208641968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3"/>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4" name="Espace réservé du numéro de diapositive 4"/>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DDEE58-7C44-0D46-ACE7-A2B8D946C278}" type="slidenum">
              <a:rPr lang="fr-FR"/>
              <a:pPr>
                <a:defRPr/>
              </a:pPr>
              <a:t>‹N°›</a:t>
            </a:fld>
            <a:endParaRPr lang="fr-FR"/>
          </a:p>
        </p:txBody>
      </p:sp>
    </p:spTree>
    <p:extLst>
      <p:ext uri="{BB962C8B-B14F-4D97-AF65-F5344CB8AC3E}">
        <p14:creationId xmlns:p14="http://schemas.microsoft.com/office/powerpoint/2010/main" val="28929544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7"/>
            <a:ext cx="4411744" cy="2337847"/>
          </a:xfrm>
        </p:spPr>
        <p:txBody>
          <a:bodyPr>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4"/>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21923696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fr-FR">
                <a:latin typeface="Calibri"/>
              </a:rPr>
              <a:t>Rapport de recherche : 10 clés pour comprendre l’état de l’opinion belge, décembre 2016.</a:t>
            </a:r>
          </a:p>
        </p:txBody>
      </p:sp>
      <p:sp>
        <p:nvSpPr>
          <p:cNvPr id="5"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E4999D-4423-F448-A386-C443582CFF74}" type="slidenum">
              <a:rPr lang="fr-FR"/>
              <a:pPr>
                <a:defRPr/>
              </a:pPr>
              <a:t>‹N°›</a:t>
            </a:fld>
            <a:endParaRPr lang="fr-FR"/>
          </a:p>
        </p:txBody>
      </p:sp>
    </p:spTree>
    <p:extLst>
      <p:ext uri="{BB962C8B-B14F-4D97-AF65-F5344CB8AC3E}">
        <p14:creationId xmlns:p14="http://schemas.microsoft.com/office/powerpoint/2010/main" val="18579542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6"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56151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9168766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27142143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Diapositive de titre OK">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16011394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3555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8"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8763254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6"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4744099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1717774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Diapositive de titre OK">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89869682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3555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8"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181056218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6"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2613654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28685226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Diapositive de titre OK">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404931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36131311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3555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8"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76376990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6"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593869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15529384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Diapositive de titre OK">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8"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7"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34885217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0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035550" y="1600201"/>
            <a:ext cx="4375150" cy="1341906"/>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sp>
        <p:nvSpPr>
          <p:cNvPr id="8"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smtClean="0">
              <a:solidFill>
                <a:srgbClr val="000000">
                  <a:tint val="75000"/>
                </a:srgbClr>
              </a:solidFill>
              <a:latin typeface="Calibri"/>
            </a:endParaRPr>
          </a:p>
        </p:txBody>
      </p:sp>
    </p:spTree>
    <p:extLst>
      <p:ext uri="{BB962C8B-B14F-4D97-AF65-F5344CB8AC3E}">
        <p14:creationId xmlns:p14="http://schemas.microsoft.com/office/powerpoint/2010/main" val="329799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625767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276390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4859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smtClean="0"/>
              <a:t>Rapport de recherche : 10 clés pour comprendre l’état de l’opinion belge, avril 2016.</a:t>
            </a:r>
            <a:endParaRPr lang="fr-FR" dirty="0"/>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pPr/>
              <a:t>‹N°›</a:t>
            </a:fld>
            <a:endParaRPr lang="fr-FR"/>
          </a:p>
        </p:txBody>
      </p:sp>
      <p:sp>
        <p:nvSpPr>
          <p:cNvPr id="5" name="Rectangle 4"/>
          <p:cNvSpPr/>
          <p:nvPr userDrawn="1"/>
        </p:nvSpPr>
        <p:spPr>
          <a:xfrm>
            <a:off x="0" y="365760"/>
            <a:ext cx="9906000"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871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589629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807189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47168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290586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428776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729735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06643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519814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2837028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3186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t>Rapport de recherche : 10 clés pour comprendre l’état de l’opinion belge, avril 2016.</a:t>
            </a:r>
            <a:endParaRPr lang="fr-FR" dirty="0"/>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t>‹N°›</a:t>
            </a:fld>
            <a:endParaRPr lang="fr-FR"/>
          </a:p>
        </p:txBody>
      </p:sp>
    </p:spTree>
    <p:extLst>
      <p:ext uri="{BB962C8B-B14F-4D97-AF65-F5344CB8AC3E}">
        <p14:creationId xmlns:p14="http://schemas.microsoft.com/office/powerpoint/2010/main" val="1503202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062051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888867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35494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61923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372687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727957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862154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518759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909866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25160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242002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384083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221477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019555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2469788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t>Rapport de recherche : 10 clés pour comprendre l’état de l’opinion belge, décembre 2016.</a:t>
            </a:r>
            <a:endParaRPr lang="fr-FR" dirty="0"/>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t>‹N°›</a:t>
            </a:fld>
            <a:endParaRPr lang="fr-FR"/>
          </a:p>
        </p:txBody>
      </p:sp>
    </p:spTree>
    <p:extLst>
      <p:ext uri="{BB962C8B-B14F-4D97-AF65-F5344CB8AC3E}">
        <p14:creationId xmlns:p14="http://schemas.microsoft.com/office/powerpoint/2010/main" val="946664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532726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90868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3919608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15513968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410591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dirty="0" smtClean="0"/>
              <a:t>Rapport de recherche : 10 clés pour comprendre l’état de l’opinion belge, avril 2016.</a:t>
            </a:r>
            <a:endParaRPr lang="fr-FR" dirty="0"/>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t>‹N°›</a:t>
            </a:fld>
            <a:endParaRPr lang="fr-FR"/>
          </a:p>
        </p:txBody>
      </p:sp>
    </p:spTree>
    <p:extLst>
      <p:ext uri="{BB962C8B-B14F-4D97-AF65-F5344CB8AC3E}">
        <p14:creationId xmlns:p14="http://schemas.microsoft.com/office/powerpoint/2010/main" val="3133109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780744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040481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596327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25394273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103006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3515456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94462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194658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84716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00898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p>
            <a:r>
              <a:rPr lang="fr-FR" smtClean="0"/>
              <a:t>Rapport de recherche : 10 clés pour comprendre l’état de l’opinion belge, avril 2016.</a:t>
            </a:r>
            <a:endParaRPr lang="fr-FR" dirty="0"/>
          </a:p>
        </p:txBody>
      </p:sp>
      <p:sp>
        <p:nvSpPr>
          <p:cNvPr id="4" name="Espace réservé du numéro de diapositive 3"/>
          <p:cNvSpPr>
            <a:spLocks noGrp="1"/>
          </p:cNvSpPr>
          <p:nvPr>
            <p:ph type="sldNum" sz="quarter" idx="11"/>
          </p:nvPr>
        </p:nvSpPr>
        <p:spPr/>
        <p:txBody>
          <a:bodyPr/>
          <a:lstStyle/>
          <a:p>
            <a:fld id="{6752426A-8DB9-554F-AD77-D05A404FDD63}" type="slidenum">
              <a:rPr lang="fr-FR" smtClean="0"/>
              <a:pPr/>
              <a:t>‹N°›</a:t>
            </a:fld>
            <a:endParaRPr lang="fr-FR"/>
          </a:p>
        </p:txBody>
      </p:sp>
    </p:spTree>
    <p:extLst>
      <p:ext uri="{BB962C8B-B14F-4D97-AF65-F5344CB8AC3E}">
        <p14:creationId xmlns:p14="http://schemas.microsoft.com/office/powerpoint/2010/main" val="2016128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sp>
        <p:nvSpPr>
          <p:cNvPr id="2" name="Titre 1"/>
          <p:cNvSpPr>
            <a:spLocks noGrp="1"/>
          </p:cNvSpPr>
          <p:nvPr>
            <p:ph type="ctrTitle" hasCustomPrompt="1"/>
          </p:nvPr>
        </p:nvSpPr>
        <p:spPr>
          <a:xfrm>
            <a:off x="742950" y="3138804"/>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993399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68561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863127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81"/>
            <a:ext cx="4411744" cy="2337847"/>
          </a:xfrm>
        </p:spPr>
        <p:txBody>
          <a:bodyPr anchor="b">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8"/>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6685561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561372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2611379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0" y="6561138"/>
            <a:ext cx="9906000" cy="29686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pic>
        <p:nvPicPr>
          <p:cNvPr id="5" name="Image 11" descr="/Users/Anick/Desktop/La Grande Enquete Février 2016/Logo/logo_small.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ctrTitle"/>
          </p:nvPr>
        </p:nvSpPr>
        <p:spPr>
          <a:xfrm>
            <a:off x="742950" y="3138800"/>
            <a:ext cx="8420100" cy="461665"/>
          </a:xfrm>
        </p:spPr>
        <p:txBody>
          <a:bodyPr/>
          <a:lstStyle>
            <a:lvl1pPr algn="ctr">
              <a:defRPr sz="2400">
                <a:solidFill>
                  <a:srgbClr val="000000"/>
                </a:solidFill>
              </a:defRPr>
            </a:lvl1pPr>
          </a:lstStyle>
          <a:p>
            <a:r>
              <a:rPr lang="nl-BE"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7" name="Espace réservé du pied de page 4"/>
          <p:cNvSpPr>
            <a:spLocks noGrp="1"/>
          </p:cNvSpPr>
          <p:nvPr>
            <p:ph type="ftr" sz="quarter" idx="10"/>
          </p:nvPr>
        </p:nvSpPr>
        <p:spPr/>
        <p:txBody>
          <a:bodyPr/>
          <a:lstStyle>
            <a:lvl1pPr>
              <a:defRPr/>
            </a:lvl1pPr>
          </a:lstStyle>
          <a:p>
            <a:r>
              <a:rPr lang="fr-FR"/>
              <a:t>Rapport de recherche : 10 clés pour comprendre l’état de l’opinion belge, décembre 2016.</a:t>
            </a:r>
          </a:p>
        </p:txBody>
      </p:sp>
      <p:sp>
        <p:nvSpPr>
          <p:cNvPr id="8"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3331B0-93FD-1740-B807-CB16FF8605C7}" type="slidenum">
              <a:rPr lang="fr-FR"/>
              <a:pPr>
                <a:defRPr/>
              </a:pPr>
              <a:t>‹N°›</a:t>
            </a:fld>
            <a:endParaRPr lang="fr-FR"/>
          </a:p>
        </p:txBody>
      </p:sp>
    </p:spTree>
    <p:extLst>
      <p:ext uri="{BB962C8B-B14F-4D97-AF65-F5344CB8AC3E}">
        <p14:creationId xmlns:p14="http://schemas.microsoft.com/office/powerpoint/2010/main" val="292284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a:t>Rapport de recherche : 10 clés pour comprendre l’état de l’opinion belge, décembre 2016.</a:t>
            </a:r>
          </a:p>
        </p:txBody>
      </p:sp>
      <p:sp>
        <p:nvSpPr>
          <p:cNvPr id="4" name="Espace réservé du numéro de diapositive 3"/>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AEEC206-2039-A641-9670-3C568B276D66}" type="slidenum">
              <a:rPr lang="fr-FR"/>
              <a:pPr>
                <a:defRPr/>
              </a:pPr>
              <a:t>‹N°›</a:t>
            </a:fld>
            <a:endParaRPr lang="fr-FR"/>
          </a:p>
        </p:txBody>
      </p:sp>
    </p:spTree>
    <p:extLst>
      <p:ext uri="{BB962C8B-B14F-4D97-AF65-F5344CB8AC3E}">
        <p14:creationId xmlns:p14="http://schemas.microsoft.com/office/powerpoint/2010/main" val="1899593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0" y="427051"/>
            <a:ext cx="9906000" cy="2746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a:t>Rapport de recherche : 10 clés pour comprendre l’état de l’opinion belge, décembre 2016.</a:t>
            </a:r>
          </a:p>
        </p:txBody>
      </p:sp>
      <p:sp>
        <p:nvSpPr>
          <p:cNvPr id="6"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13E73B-7F01-B24D-A423-C242DF46B780}" type="slidenum">
              <a:rPr lang="fr-FR"/>
              <a:pPr>
                <a:defRPr/>
              </a:pPr>
              <a:t>‹N°›</a:t>
            </a:fld>
            <a:endParaRPr lang="fr-FR"/>
          </a:p>
        </p:txBody>
      </p:sp>
    </p:spTree>
    <p:extLst>
      <p:ext uri="{BB962C8B-B14F-4D97-AF65-F5344CB8AC3E}">
        <p14:creationId xmlns:p14="http://schemas.microsoft.com/office/powerpoint/2010/main" val="17739428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3"/>
          <p:cNvSpPr>
            <a:spLocks noGrp="1"/>
          </p:cNvSpPr>
          <p:nvPr>
            <p:ph type="ftr" sz="quarter" idx="10"/>
          </p:nvPr>
        </p:nvSpPr>
        <p:spPr/>
        <p:txBody>
          <a:bodyPr/>
          <a:lstStyle>
            <a:lvl1pPr>
              <a:defRPr/>
            </a:lvl1pPr>
          </a:lstStyle>
          <a:p>
            <a:r>
              <a:rPr lang="fr-FR"/>
              <a:t>Rapport de recherche : 10 clés pour comprendre l’état de l’opinion belge, décembre 2016.</a:t>
            </a:r>
          </a:p>
        </p:txBody>
      </p:sp>
      <p:sp>
        <p:nvSpPr>
          <p:cNvPr id="4" name="Espace réservé du numéro de diapositive 4"/>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BDDEE58-7C44-0D46-ACE7-A2B8D946C278}" type="slidenum">
              <a:rPr lang="fr-FR"/>
              <a:pPr>
                <a:defRPr/>
              </a:pPr>
              <a:t>‹N°›</a:t>
            </a:fld>
            <a:endParaRPr lang="fr-FR"/>
          </a:p>
        </p:txBody>
      </p:sp>
    </p:spTree>
    <p:extLst>
      <p:ext uri="{BB962C8B-B14F-4D97-AF65-F5344CB8AC3E}">
        <p14:creationId xmlns:p14="http://schemas.microsoft.com/office/powerpoint/2010/main" val="33939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dirty="0" smtClean="0"/>
              <a:t>Rapport de recherche : 10 clés pour comprendre l’état de l’opinion belge, avril 2016.</a:t>
            </a:r>
            <a:endParaRPr lang="fr-FR" dirty="0"/>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t>‹N°›</a:t>
            </a:fld>
            <a:endParaRPr lang="fr-FR"/>
          </a:p>
        </p:txBody>
      </p:sp>
      <p:sp>
        <p:nvSpPr>
          <p:cNvPr id="4" name="Rectangle 3"/>
          <p:cNvSpPr/>
          <p:nvPr userDrawn="1"/>
        </p:nvSpPr>
        <p:spPr>
          <a:xfrm>
            <a:off x="0" y="426720"/>
            <a:ext cx="9906000" cy="2743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819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642877"/>
            <a:ext cx="4411744" cy="2337847"/>
          </a:xfrm>
        </p:spPr>
        <p:txBody>
          <a:bodyPr>
            <a:normAutofit/>
          </a:bodyPr>
          <a:lstStyle>
            <a:lvl1pPr algn="l">
              <a:defRPr sz="2304" b="1" cap="none" baseline="0">
                <a:solidFill>
                  <a:srgbClr val="000000"/>
                </a:solidFill>
                <a:latin typeface="+mj-lt"/>
              </a:defRPr>
            </a:lvl1pPr>
          </a:lstStyle>
          <a:p>
            <a:r>
              <a:rPr lang="nl-BE" dirty="0" smtClean="0"/>
              <a:t>Cliquez et modifiez le titre</a:t>
            </a:r>
            <a:endParaRPr lang="fr-FR" dirty="0"/>
          </a:p>
        </p:txBody>
      </p:sp>
      <p:sp>
        <p:nvSpPr>
          <p:cNvPr id="3" name="Sous-titre 2"/>
          <p:cNvSpPr>
            <a:spLocks noGrp="1"/>
          </p:cNvSpPr>
          <p:nvPr>
            <p:ph type="subTitle" idx="1"/>
          </p:nvPr>
        </p:nvSpPr>
        <p:spPr>
          <a:xfrm>
            <a:off x="5046660" y="4090184"/>
            <a:ext cx="4411744" cy="340273"/>
          </a:xfrm>
        </p:spPr>
        <p:txBody>
          <a:bodyPr/>
          <a:lstStyle>
            <a:lvl1pPr marL="0" indent="0" algn="l">
              <a:lnSpc>
                <a:spcPct val="120000"/>
              </a:lnSpc>
              <a:buNone/>
              <a:defRPr sz="1381" kern="1000" cap="all" baseline="0">
                <a:solidFill>
                  <a:schemeClr val="bg1">
                    <a:lumMod val="50000"/>
                  </a:schemeClr>
                </a:solidFill>
              </a:defRPr>
            </a:lvl1pPr>
            <a:lvl2pPr marL="263241" indent="0" algn="ctr">
              <a:buNone/>
              <a:defRPr sz="1151"/>
            </a:lvl2pPr>
            <a:lvl3pPr marL="526482" indent="0" algn="ctr">
              <a:buNone/>
              <a:defRPr sz="1037"/>
            </a:lvl3pPr>
            <a:lvl4pPr marL="789724" indent="0" algn="ctr">
              <a:buNone/>
              <a:defRPr sz="921"/>
            </a:lvl4pPr>
            <a:lvl5pPr marL="1052964" indent="0" algn="ctr">
              <a:buNone/>
              <a:defRPr sz="921"/>
            </a:lvl5pPr>
            <a:lvl6pPr marL="1316205" indent="0" algn="ctr">
              <a:buNone/>
              <a:defRPr sz="921"/>
            </a:lvl6pPr>
            <a:lvl7pPr marL="1579447" indent="0" algn="ctr">
              <a:buNone/>
              <a:defRPr sz="921"/>
            </a:lvl7pPr>
            <a:lvl8pPr marL="1842687" indent="0" algn="ctr">
              <a:buNone/>
              <a:defRPr sz="921"/>
            </a:lvl8pPr>
            <a:lvl9pPr marL="2105929" indent="0" algn="ctr">
              <a:buNone/>
              <a:defRPr sz="921"/>
            </a:lvl9pPr>
          </a:lstStyle>
          <a:p>
            <a:r>
              <a:rPr lang="fr-FR" smtClean="0"/>
              <a:t>Click to edit Master subtitle style</a:t>
            </a:r>
            <a:endParaRPr lang="fr-FR" dirty="0"/>
          </a:p>
        </p:txBody>
      </p:sp>
    </p:spTree>
    <p:extLst>
      <p:ext uri="{BB962C8B-B14F-4D97-AF65-F5344CB8AC3E}">
        <p14:creationId xmlns:p14="http://schemas.microsoft.com/office/powerpoint/2010/main" val="2469668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r>
              <a:rPr lang="fr-FR"/>
              <a:t>Rapport de recherche : 10 clés pour comprendre l’état de l’opinion belge, décembre 2016.</a:t>
            </a:r>
          </a:p>
        </p:txBody>
      </p:sp>
      <p:sp>
        <p:nvSpPr>
          <p:cNvPr id="5" name="Espace réservé du numéro de diapositive 5"/>
          <p:cNvSpPr>
            <a:spLocks noGrp="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9E4999D-4423-F448-A386-C443582CFF74}" type="slidenum">
              <a:rPr lang="fr-FR"/>
              <a:pPr>
                <a:defRPr/>
              </a:pPr>
              <a:t>‹N°›</a:t>
            </a:fld>
            <a:endParaRPr lang="fr-FR"/>
          </a:p>
        </p:txBody>
      </p:sp>
    </p:spTree>
    <p:extLst>
      <p:ext uri="{BB962C8B-B14F-4D97-AF65-F5344CB8AC3E}">
        <p14:creationId xmlns:p14="http://schemas.microsoft.com/office/powerpoint/2010/main" val="1605149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487349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0063747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560858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0897733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4095447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7818891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8442338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14586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dirty="0" smtClean="0"/>
              <a:t>Rapport de recherche : 10 clés pour comprendre l’état de l’opinion belge, avril 2016.</a:t>
            </a:r>
            <a:endParaRPr lang="fr-FR" dirty="0"/>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t>‹N°›</a:t>
            </a:fld>
            <a:endParaRPr lang="fr-FR"/>
          </a:p>
        </p:txBody>
      </p:sp>
    </p:spTree>
    <p:extLst>
      <p:ext uri="{BB962C8B-B14F-4D97-AF65-F5344CB8AC3E}">
        <p14:creationId xmlns:p14="http://schemas.microsoft.com/office/powerpoint/2010/main" val="227765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5030650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9782425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706933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487464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1208237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986126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18305114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1" y="6561694"/>
            <a:ext cx="9906000" cy="2963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pic>
        <p:nvPicPr>
          <p:cNvPr id="8" name="Image 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9" name="LogoS&amp;A.png" descr="/Users/Anick/Desktop/La Grande Enquete Février 2016/Logo/LogoS&amp;A.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sp>
        <p:nvSpPr>
          <p:cNvPr id="2" name="Titre 1"/>
          <p:cNvSpPr>
            <a:spLocks noGrp="1"/>
          </p:cNvSpPr>
          <p:nvPr>
            <p:ph type="ctrTitle" hasCustomPrompt="1"/>
          </p:nvPr>
        </p:nvSpPr>
        <p:spPr>
          <a:xfrm>
            <a:off x="742950" y="3138798"/>
            <a:ext cx="8420100" cy="461665"/>
          </a:xfrm>
        </p:spPr>
        <p:txBody>
          <a:bodyPr/>
          <a:lstStyle>
            <a:lvl1pPr algn="ctr">
              <a:defRPr sz="2400">
                <a:solidFill>
                  <a:srgbClr val="000000"/>
                </a:solidFill>
              </a:defRPr>
            </a:lvl1pPr>
          </a:lstStyle>
          <a:p>
            <a:r>
              <a:rPr lang="fr-FR" dirty="0" smtClean="0"/>
              <a:t>CLIQUEZ ET MODIFIEZ LE TITRE</a:t>
            </a:r>
            <a:endParaRPr lang="fr-FR" dirty="0"/>
          </a:p>
        </p:txBody>
      </p:sp>
      <p:sp>
        <p:nvSpPr>
          <p:cNvPr id="3" name="Sous-titre 2"/>
          <p:cNvSpPr>
            <a:spLocks noGrp="1"/>
          </p:cNvSpPr>
          <p:nvPr>
            <p:ph type="subTitle" idx="1"/>
          </p:nvPr>
        </p:nvSpPr>
        <p:spPr>
          <a:xfrm>
            <a:off x="1485900" y="3886200"/>
            <a:ext cx="6934200" cy="338554"/>
          </a:xfrm>
          <a:noFill/>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472902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22104881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‹N°›</a:t>
            </a:fld>
            <a:endParaRPr lang="fr-FR">
              <a:latin typeface="Calibri"/>
            </a:endParaRPr>
          </a:p>
        </p:txBody>
      </p:sp>
    </p:spTree>
    <p:extLst>
      <p:ext uri="{BB962C8B-B14F-4D97-AF65-F5344CB8AC3E}">
        <p14:creationId xmlns:p14="http://schemas.microsoft.com/office/powerpoint/2010/main" val="382512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_small.pn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file://localhost/Users/Anick/Desktop/La%20Grande%20Enquete%20Fe%CC%81vrier%202016/Logo/LogoS&amp;A.png" TargetMode="Externa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2.xml"/><Relationship Id="rId9" Type="http://schemas.openxmlformats.org/officeDocument/2006/relationships/image" Target="file://localhost/Users/Anick/Desktop/La%20Grande%20Enquete%20Fe%CC%81vrier%202016/Logo/LogoS&amp;A.png" TargetMode="Externa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theme" Target="../theme/theme11.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47.xml"/><Relationship Id="rId10"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image" Target="file://localhost/Users/Anick/Desktop/La%20Grande%20Enquete%20Fe%CC%81vrier%202016/Logo/logo_small.png" TargetMode="Externa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theme" Target="../theme/theme1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53.xml"/><Relationship Id="rId10" Type="http://schemas.openxmlformats.org/officeDocument/2006/relationships/image" Target="../media/image2.png"/><Relationship Id="rId4" Type="http://schemas.openxmlformats.org/officeDocument/2006/relationships/slideLayout" Target="../slideLayouts/slideLayout52.xml"/><Relationship Id="rId9" Type="http://schemas.openxmlformats.org/officeDocument/2006/relationships/image" Target="file://localhost/Users/Anick/Desktop/La%20Grande%20Enquete%20Fe%CC%81vrier%202016/Logo/logo_small.png" TargetMode="Externa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theme" Target="../theme/theme1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59.xml"/><Relationship Id="rId10"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image" Target="file://localhost/Users/Anick/Desktop/La%20Grande%20Enquete%20Fe%CC%81vrier%202016/Logo/logo_small.png"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theme" Target="../theme/theme1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65.xml"/><Relationship Id="rId10" Type="http://schemas.openxmlformats.org/officeDocument/2006/relationships/image" Target="../media/image2.png"/><Relationship Id="rId4" Type="http://schemas.openxmlformats.org/officeDocument/2006/relationships/slideLayout" Target="../slideLayouts/slideLayout64.xml"/><Relationship Id="rId9" Type="http://schemas.openxmlformats.org/officeDocument/2006/relationships/image" Target="file://localhost/Users/Anick/Desktop/La%20Grande%20Enquete%20Fe%CC%81vrier%202016/Logo/logo_small.png"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69.xml"/><Relationship Id="rId7"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theme" Target="../theme/theme1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74.xml"/><Relationship Id="rId10" Type="http://schemas.openxmlformats.org/officeDocument/2006/relationships/image" Target="../media/image2.png"/><Relationship Id="rId4" Type="http://schemas.openxmlformats.org/officeDocument/2006/relationships/slideLayout" Target="../slideLayouts/slideLayout73.xml"/><Relationship Id="rId9" Type="http://schemas.openxmlformats.org/officeDocument/2006/relationships/image" Target="file://localhost/Users/Anick/Desktop/La%20Grande%20Enquete%20Fe%CC%81vrier%202016/Logo/logo_small.png" TargetMode="Externa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8.xml"/><Relationship Id="rId7" Type="http://schemas.openxmlformats.org/officeDocument/2006/relationships/theme" Target="../theme/theme1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80.xml"/><Relationship Id="rId10" Type="http://schemas.openxmlformats.org/officeDocument/2006/relationships/image" Target="../media/image2.png"/><Relationship Id="rId4" Type="http://schemas.openxmlformats.org/officeDocument/2006/relationships/slideLayout" Target="../slideLayouts/slideLayout79.xml"/><Relationship Id="rId9" Type="http://schemas.openxmlformats.org/officeDocument/2006/relationships/image" Target="file://localhost/Users/Anick/Desktop/La%20Grande%20Enquete%20Fe%CC%81vrier%202016/Logo/logo_small.png" TargetMode="External"/></Relationships>
</file>

<file path=ppt/slideMasters/_rels/slideMaster18.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84.xml"/><Relationship Id="rId7" Type="http://schemas.openxmlformats.org/officeDocument/2006/relationships/image" Target="../media/image2.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87.xml"/><Relationship Id="rId7" Type="http://schemas.openxmlformats.org/officeDocument/2006/relationships/image" Target="../media/image2.pn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_small.png" TargetMode="External"/><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file://localhost/Users/Anick/Desktop/La%20Grande%20Enquete%20Fe%CC%81vrier%202016/Logo/LogoS&amp;A.png" TargetMode="External"/><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90.xml"/><Relationship Id="rId7" Type="http://schemas.openxmlformats.org/officeDocument/2006/relationships/image" Target="../media/image2.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93.xml"/><Relationship Id="rId7" Type="http://schemas.openxmlformats.org/officeDocument/2006/relationships/image" Target="../media/image2.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96.xml"/><Relationship Id="rId7" Type="http://schemas.openxmlformats.org/officeDocument/2006/relationships/image" Target="../media/image2.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99.xml"/><Relationship Id="rId7" Type="http://schemas.openxmlformats.org/officeDocument/2006/relationships/image" Target="../media/image2.pn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02.xml"/><Relationship Id="rId7" Type="http://schemas.openxmlformats.org/officeDocument/2006/relationships/image" Target="../media/image2.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_small.png" TargetMode="External"/><Relationship Id="rId3" Type="http://schemas.openxmlformats.org/officeDocument/2006/relationships/slideLayout" Target="../slideLayouts/slideLayout105.xml"/><Relationship Id="rId7" Type="http://schemas.openxmlformats.org/officeDocument/2006/relationships/image" Target="../media/image1.pn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25.xml"/><Relationship Id="rId5" Type="http://schemas.openxmlformats.org/officeDocument/2006/relationships/slideLayout" Target="../slideLayouts/slideLayout107.xml"/><Relationship Id="rId10" Type="http://schemas.openxmlformats.org/officeDocument/2006/relationships/image" Target="file://localhost/Users/Anick/Desktop/La%20Grande%20Enquete%20Fe%CC%81vrier%202016/Logo/LogoS&amp;A.png" TargetMode="External"/><Relationship Id="rId4" Type="http://schemas.openxmlformats.org/officeDocument/2006/relationships/slideLayout" Target="../slideLayouts/slideLayout106.xml"/><Relationship Id="rId9"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theme" Target="../theme/theme26.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112.xml"/><Relationship Id="rId10" Type="http://schemas.openxmlformats.org/officeDocument/2006/relationships/image" Target="../media/image2.png"/><Relationship Id="rId4" Type="http://schemas.openxmlformats.org/officeDocument/2006/relationships/slideLayout" Target="../slideLayouts/slideLayout111.xml"/><Relationship Id="rId9" Type="http://schemas.openxmlformats.org/officeDocument/2006/relationships/image" Target="file://localhost/Users/Anick/Desktop/La%20Grande%20Enquete%20Fe%CC%81vrier%202016/Logo/logo_small.png" TargetMode="External"/></Relationships>
</file>

<file path=ppt/slideMasters/_rels/slideMaster27.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16.xml"/><Relationship Id="rId7" Type="http://schemas.openxmlformats.org/officeDocument/2006/relationships/image" Target="../media/image2.png"/><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9.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image" Target="../media/image1.png"/><Relationship Id="rId5" Type="http://schemas.openxmlformats.org/officeDocument/2006/relationships/theme" Target="../theme/theme28.xml"/><Relationship Id="rId4" Type="http://schemas.openxmlformats.org/officeDocument/2006/relationships/slideLayout" Target="../slideLayouts/slideLayout120.xml"/><Relationship Id="rId9" Type="http://schemas.openxmlformats.org/officeDocument/2006/relationships/image" Target="file://localhost/Users/Anick/Desktop/La%20Grande%20Enquete%20Fe%CC%81vrier%202016/Logo/LogoS&amp;A.png" TargetMode="External"/></Relationships>
</file>

<file path=ppt/slideMasters/_rels/slideMaster29.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23.xml"/><Relationship Id="rId7" Type="http://schemas.openxmlformats.org/officeDocument/2006/relationships/image" Target="../media/image2.png"/><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image" Target="file://localhost/Users/Anick/Desktop/La%20Grande%20Enquete%20Fe%CC%81vrier%202016/Logo/LogoS&amp;A.png" TargetMode="External"/></Relationships>
</file>

<file path=ppt/slideMasters/_rels/slideMaster30.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26.xml"/><Relationship Id="rId7" Type="http://schemas.openxmlformats.org/officeDocument/2006/relationships/image" Target="../media/image2.png"/><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29.xml"/><Relationship Id="rId7" Type="http://schemas.openxmlformats.org/officeDocument/2006/relationships/image" Target="../media/image2.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32.xml"/><Relationship Id="rId7" Type="http://schemas.openxmlformats.org/officeDocument/2006/relationships/image" Target="../media/image2.png"/><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35.xml"/><Relationship Id="rId7" Type="http://schemas.openxmlformats.org/officeDocument/2006/relationships/image" Target="../media/image2.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38.xml"/><Relationship Id="rId7" Type="http://schemas.openxmlformats.org/officeDocument/2006/relationships/image" Target="../media/image2.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41.xml"/><Relationship Id="rId7" Type="http://schemas.openxmlformats.org/officeDocument/2006/relationships/image" Target="../media/image2.png"/><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44.xml"/><Relationship Id="rId7" Type="http://schemas.openxmlformats.org/officeDocument/2006/relationships/image" Target="../media/image2.pn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47.xml"/><Relationship Id="rId7" Type="http://schemas.openxmlformats.org/officeDocument/2006/relationships/image" Target="../media/image2.png"/><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50.xml"/><Relationship Id="rId7" Type="http://schemas.openxmlformats.org/officeDocument/2006/relationships/image" Target="../media/image2.png"/><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3.xml"/><Relationship Id="rId7" Type="http://schemas.openxmlformats.org/officeDocument/2006/relationships/theme" Target="../theme/theme39.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155.xml"/><Relationship Id="rId10" Type="http://schemas.openxmlformats.org/officeDocument/2006/relationships/image" Target="../media/image2.png"/><Relationship Id="rId4" Type="http://schemas.openxmlformats.org/officeDocument/2006/relationships/slideLayout" Target="../slideLayouts/slideLayout154.xml"/><Relationship Id="rId9" Type="http://schemas.openxmlformats.org/officeDocument/2006/relationships/image" Target="file://localhost/Users/Anick/Desktop/La%20Grande%20Enquete%20Fe%CC%81vrier%202016/Logo/logo_small.pn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image" Target="file://localhost/Users/Anick/Desktop/La%20Grande%20Enquete%20Fe%CC%81vrier%202016/Logo/LogoS&amp;A.png" TargetMode="External"/></Relationships>
</file>

<file path=ppt/slideMasters/_rels/slideMaster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9.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image" Target="../media/image1.png"/><Relationship Id="rId5" Type="http://schemas.openxmlformats.org/officeDocument/2006/relationships/theme" Target="../theme/theme40.xml"/><Relationship Id="rId4" Type="http://schemas.openxmlformats.org/officeDocument/2006/relationships/slideLayout" Target="../slideLayouts/slideLayout160.xml"/><Relationship Id="rId9" Type="http://schemas.openxmlformats.org/officeDocument/2006/relationships/image" Target="file://localhost/Users/Anick/Desktop/La%20Grande%20Enquete%20Fe%CC%81vrier%202016/Logo/LogoS&amp;A.png" TargetMode="External"/></Relationships>
</file>

<file path=ppt/slideMasters/_rels/slideMaster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3.xml"/><Relationship Id="rId7" Type="http://schemas.openxmlformats.org/officeDocument/2006/relationships/theme" Target="../theme/theme41.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165.xml"/><Relationship Id="rId10" Type="http://schemas.openxmlformats.org/officeDocument/2006/relationships/image" Target="../media/image2.png"/><Relationship Id="rId4" Type="http://schemas.openxmlformats.org/officeDocument/2006/relationships/slideLayout" Target="../slideLayouts/slideLayout164.xml"/><Relationship Id="rId9" Type="http://schemas.openxmlformats.org/officeDocument/2006/relationships/image" Target="file://localhost/Users/Anick/Desktop/La%20Grande%20Enquete%20Fe%CC%81vrier%202016/Logo/logo_small.png" TargetMode="External"/></Relationships>
</file>

<file path=ppt/slideMasters/_rels/slideMaster42.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_small.png" TargetMode="External"/><Relationship Id="rId3" Type="http://schemas.openxmlformats.org/officeDocument/2006/relationships/slideLayout" Target="../slideLayouts/slideLayout169.xml"/><Relationship Id="rId7" Type="http://schemas.openxmlformats.org/officeDocument/2006/relationships/image" Target="../media/image1.png"/><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theme" Target="../theme/theme42.xml"/><Relationship Id="rId5" Type="http://schemas.openxmlformats.org/officeDocument/2006/relationships/slideLayout" Target="../slideLayouts/slideLayout171.xml"/><Relationship Id="rId10" Type="http://schemas.openxmlformats.org/officeDocument/2006/relationships/image" Target="file://localhost/Users/Anick/Desktop/La%20Grande%20Enquete%20Fe%CC%81vrier%202016/Logo/LogoS&amp;A.png" TargetMode="External"/><Relationship Id="rId4" Type="http://schemas.openxmlformats.org/officeDocument/2006/relationships/slideLayout" Target="../slideLayouts/slideLayout170.xml"/><Relationship Id="rId9" Type="http://schemas.openxmlformats.org/officeDocument/2006/relationships/image" Target="../media/image2.png"/></Relationships>
</file>

<file path=ppt/slideMasters/_rels/slideMaster43.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74.xml"/><Relationship Id="rId7"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7.xml"/><Relationship Id="rId7" Type="http://schemas.openxmlformats.org/officeDocument/2006/relationships/theme" Target="../theme/theme44.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179.xml"/><Relationship Id="rId10" Type="http://schemas.openxmlformats.org/officeDocument/2006/relationships/image" Target="../media/image2.png"/><Relationship Id="rId4" Type="http://schemas.openxmlformats.org/officeDocument/2006/relationships/slideLayout" Target="../slideLayouts/slideLayout178.xml"/><Relationship Id="rId9" Type="http://schemas.openxmlformats.org/officeDocument/2006/relationships/image" Target="file://localhost/Users/Anick/Desktop/La%20Grande%20Enquete%20Fe%CC%81vrier%202016/Logo/logo_small.png" TargetMode="External"/></Relationships>
</file>

<file path=ppt/slideMasters/_rels/slideMaster45.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_small.png" TargetMode="External"/><Relationship Id="rId3" Type="http://schemas.openxmlformats.org/officeDocument/2006/relationships/slideLayout" Target="../slideLayouts/slideLayout183.xml"/><Relationship Id="rId7" Type="http://schemas.openxmlformats.org/officeDocument/2006/relationships/image" Target="../media/image1.png"/><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theme" Target="../theme/theme45.xml"/><Relationship Id="rId5" Type="http://schemas.openxmlformats.org/officeDocument/2006/relationships/slideLayout" Target="../slideLayouts/slideLayout185.xml"/><Relationship Id="rId10" Type="http://schemas.openxmlformats.org/officeDocument/2006/relationships/image" Target="file://localhost/Users/Anick/Desktop/La%20Grande%20Enquete%20Fe%CC%81vrier%202016/Logo/LogoS&amp;A.png" TargetMode="External"/><Relationship Id="rId4" Type="http://schemas.openxmlformats.org/officeDocument/2006/relationships/slideLayout" Target="../slideLayouts/slideLayout184.xml"/><Relationship Id="rId9" Type="http://schemas.openxmlformats.org/officeDocument/2006/relationships/image" Target="../media/image2.png"/></Relationships>
</file>

<file path=ppt/slideMasters/_rels/slideMaster4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8.xml"/><Relationship Id="rId7" Type="http://schemas.openxmlformats.org/officeDocument/2006/relationships/theme" Target="../theme/theme46.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190.xml"/><Relationship Id="rId10" Type="http://schemas.openxmlformats.org/officeDocument/2006/relationships/image" Target="../media/image2.png"/><Relationship Id="rId4" Type="http://schemas.openxmlformats.org/officeDocument/2006/relationships/slideLayout" Target="../slideLayouts/slideLayout189.xml"/><Relationship Id="rId9" Type="http://schemas.openxmlformats.org/officeDocument/2006/relationships/image" Target="file://localhost/Users/Anick/Desktop/La%20Grande%20Enquete%20Fe%CC%81vrier%202016/Logo/logo_small.png" TargetMode="External"/></Relationships>
</file>

<file path=ppt/slideMasters/_rels/slideMaster47.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94.xml"/><Relationship Id="rId7"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197.xml"/><Relationship Id="rId7" Type="http://schemas.openxmlformats.org/officeDocument/2006/relationships/image" Target="../media/image2.png"/><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200.xml"/><Relationship Id="rId7" Type="http://schemas.openxmlformats.org/officeDocument/2006/relationships/image" Target="../media/image2.png"/><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image" Target="file://localhost/Users/Anick/Desktop/La%20Grande%20Enquete%20Fe%CC%81vrier%202016/Logo/LogoS&amp;A.png"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3.xml"/><Relationship Id="rId7" Type="http://schemas.openxmlformats.org/officeDocument/2006/relationships/theme" Target="../theme/theme50.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205.xml"/><Relationship Id="rId10" Type="http://schemas.openxmlformats.org/officeDocument/2006/relationships/image" Target="../media/image2.png"/><Relationship Id="rId4" Type="http://schemas.openxmlformats.org/officeDocument/2006/relationships/slideLayout" Target="../slideLayouts/slideLayout204.xml"/><Relationship Id="rId9" Type="http://schemas.openxmlformats.org/officeDocument/2006/relationships/image" Target="file://localhost/Users/Anick/Desktop/La%20Grande%20Enquete%20Fe%CC%81vrier%202016/Logo/logo_small.png"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theme" Target="../theme/theme51.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image" Target="file://localhost/Users/Anick/Desktop/La%20Grande%20Enquete%20Fe%CC%81vrier%202016/Logo/LogoS&amp;A.png" TargetMode="Externa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image" Target="../media/image2.png"/><Relationship Id="rId5" Type="http://schemas.openxmlformats.org/officeDocument/2006/relationships/slideLayout" Target="../slideLayouts/slideLayout211.xml"/><Relationship Id="rId10" Type="http://schemas.openxmlformats.org/officeDocument/2006/relationships/image" Target="file://localhost/Users/Anick/Desktop/La%20Grande%20Enquete%20Fe%CC%81vrier%202016/Logo/logo_small.png" TargetMode="External"/><Relationship Id="rId4" Type="http://schemas.openxmlformats.org/officeDocument/2006/relationships/slideLayout" Target="../slideLayouts/slideLayout210.xml"/><Relationship Id="rId9" Type="http://schemas.openxmlformats.org/officeDocument/2006/relationships/image" Target="../media/image1.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 Type="http://schemas.openxmlformats.org/officeDocument/2006/relationships/slideLayout" Target="../slideLayouts/slideLayout216.xml"/><Relationship Id="rId21" Type="http://schemas.openxmlformats.org/officeDocument/2006/relationships/slideLayout" Target="../slideLayouts/slideLayout234.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image" Target="file://localhost/Users/Anick/Desktop/La%20Grande%20Enquete%20Fe%CC%81vrier%202016/Logo/logo_small.png" TargetMode="Externa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image" Target="../media/image1.png"/><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image" Target="file://localhost/Users/Anick/Desktop/La%20Grande%20Enquete%20Fe%CC%81vrier%202016/Logo/LogoS&amp;A.png" TargetMode="Externa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theme" Target="../theme/theme52.xml"/><Relationship Id="rId30" Type="http://schemas.openxmlformats.org/officeDocument/2006/relationships/image" Target="../media/image2.png"/></Relationships>
</file>

<file path=ppt/slideMasters/_rels/slideMaster53.xml.rels><?xml version="1.0" encoding="UTF-8" standalone="yes"?>
<Relationships xmlns="http://schemas.openxmlformats.org/package/2006/relationships"><Relationship Id="rId8" Type="http://schemas.openxmlformats.org/officeDocument/2006/relationships/image" Target="file://localhost/Users/Anick/Desktop/La%20Grande%20Enquete%20Fe%CC%81vrier%202016/Logo/LogoS&amp;A.png" TargetMode="External"/><Relationship Id="rId3" Type="http://schemas.openxmlformats.org/officeDocument/2006/relationships/slideLayout" Target="../slideLayouts/slideLayout242.xml"/><Relationship Id="rId7" Type="http://schemas.openxmlformats.org/officeDocument/2006/relationships/image" Target="../media/image2.png"/><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image" Target="file://localhost/Users/Anick/Desktop/La%20Grande%20Enquete%20Fe%CC%81vrier%202016/Logo/logo_small.png" TargetMode="External"/><Relationship Id="rId5" Type="http://schemas.openxmlformats.org/officeDocument/2006/relationships/image" Target="../media/image1.png"/><Relationship Id="rId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theme" Target="../theme/theme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image" Target="file://localhost/Users/Anick/Desktop/La%20Grande%20Enquete%20Fe%CC%81vrier%202016/Logo/LogoS&amp;A.png" TargetMode="External"/><Relationship Id="rId5" Type="http://schemas.openxmlformats.org/officeDocument/2006/relationships/slideLayout" Target="../slideLayouts/slideLayout247.xml"/><Relationship Id="rId10" Type="http://schemas.openxmlformats.org/officeDocument/2006/relationships/image" Target="../media/image2.png"/><Relationship Id="rId4" Type="http://schemas.openxmlformats.org/officeDocument/2006/relationships/slideLayout" Target="../slideLayouts/slideLayout246.xml"/><Relationship Id="rId9" Type="http://schemas.openxmlformats.org/officeDocument/2006/relationships/image" Target="file://localhost/Users/Anick/Desktop/La%20Grande%20Enquete%20Fe%CC%81vrier%202016/Logo/logo_small.png" TargetMode="External"/></Relationships>
</file>

<file path=ppt/slideMasters/_rels/slideMaster55.xml.rels><?xml version="1.0" encoding="UTF-8" standalone="yes"?>
<Relationships xmlns="http://schemas.openxmlformats.org/package/2006/relationships"><Relationship Id="rId3" Type="http://schemas.openxmlformats.org/officeDocument/2006/relationships/slideLayout" Target="../slideLayouts/slideLayout251.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5" Type="http://schemas.openxmlformats.org/officeDocument/2006/relationships/theme" Target="../theme/theme55.xml"/><Relationship Id="rId4" Type="http://schemas.openxmlformats.org/officeDocument/2006/relationships/slideLayout" Target="../slideLayouts/slideLayout252.xml"/></Relationships>
</file>

<file path=ppt/slideMasters/_rels/slideMaster56.xml.rels><?xml version="1.0" encoding="UTF-8" standalone="yes"?>
<Relationships xmlns="http://schemas.openxmlformats.org/package/2006/relationships"><Relationship Id="rId3" Type="http://schemas.openxmlformats.org/officeDocument/2006/relationships/slideLayout" Target="../slideLayouts/slideLayout255.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5" Type="http://schemas.openxmlformats.org/officeDocument/2006/relationships/theme" Target="../theme/theme56.xml"/><Relationship Id="rId4" Type="http://schemas.openxmlformats.org/officeDocument/2006/relationships/slideLayout" Target="../slideLayouts/slideLayout256.xml"/></Relationships>
</file>

<file path=ppt/slideMasters/_rels/slideMaster57.xml.rels><?xml version="1.0" encoding="UTF-8" standalone="yes"?>
<Relationships xmlns="http://schemas.openxmlformats.org/package/2006/relationships"><Relationship Id="rId3" Type="http://schemas.openxmlformats.org/officeDocument/2006/relationships/slideLayout" Target="../slideLayouts/slideLayout259.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5" Type="http://schemas.openxmlformats.org/officeDocument/2006/relationships/theme" Target="../theme/theme57.xml"/><Relationship Id="rId4" Type="http://schemas.openxmlformats.org/officeDocument/2006/relationships/slideLayout" Target="../slideLayouts/slideLayout260.xml"/></Relationships>
</file>

<file path=ppt/slideMasters/_rels/slideMaster58.xml.rels><?xml version="1.0" encoding="UTF-8" standalone="yes"?>
<Relationships xmlns="http://schemas.openxmlformats.org/package/2006/relationships"><Relationship Id="rId3" Type="http://schemas.openxmlformats.org/officeDocument/2006/relationships/slideLayout" Target="../slideLayouts/slideLayout263.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5" Type="http://schemas.openxmlformats.org/officeDocument/2006/relationships/theme" Target="../theme/theme58.xml"/><Relationship Id="rId4" Type="http://schemas.openxmlformats.org/officeDocument/2006/relationships/slideLayout" Target="../slideLayouts/slideLayout26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6.xml"/><Relationship Id="rId9" Type="http://schemas.openxmlformats.org/officeDocument/2006/relationships/image" Target="file://localhost/Users/Anick/Desktop/La%20Grande%20Enquete%20Fe%CC%81vrier%202016/Logo/LogoS&amp;A.pn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0.xml"/><Relationship Id="rId9" Type="http://schemas.openxmlformats.org/officeDocument/2006/relationships/image" Target="file://localhost/Users/Anick/Desktop/La%20Grande%20Enquete%20Fe%CC%81vrier%202016/Logo/LogoS&amp;A.png"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4.xml"/><Relationship Id="rId9" Type="http://schemas.openxmlformats.org/officeDocument/2006/relationships/image" Target="file://localhost/Users/Anick/Desktop/La%20Grande%20Enquete%20Fe%CC%81vrier%202016/Logo/LogoS&amp;A.png"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8.xml"/><Relationship Id="rId9" Type="http://schemas.openxmlformats.org/officeDocument/2006/relationships/image" Target="file://localhost/Users/Anick/Desktop/La%20Grande%20Enquete%20Fe%CC%81vrier%202016/Logo/LogoS&amp;A.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dirty="0" smtClean="0"/>
              <a:t>Rapport de recherche : 10 clés pour comprendre l’état de l’opinion belge, avril 2016.</a:t>
            </a:r>
            <a:endParaRPr lang="fr-FR" dirty="0"/>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pPr/>
              <a:t>‹N°›</a:t>
            </a:fld>
            <a:endParaRPr lang="fr-FR"/>
          </a:p>
        </p:txBody>
      </p:sp>
      <p:pic>
        <p:nvPicPr>
          <p:cNvPr id="7" name="Image 6"/>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16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 id="2147483654" r:id="rId4"/>
    <p:sldLayoutId id="2147483656" r:id="rId5"/>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79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4033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3922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21651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23226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98193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1075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0" y="6561138"/>
            <a:ext cx="9906000" cy="296862"/>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20483" name="Espace réservé du titre 1"/>
          <p:cNvSpPr>
            <a:spLocks noGrp="1"/>
          </p:cNvSpPr>
          <p:nvPr>
            <p:ph type="title"/>
          </p:nvPr>
        </p:nvSpPr>
        <p:spPr bwMode="auto">
          <a:xfrm>
            <a:off x="128992" y="215900"/>
            <a:ext cx="96480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fr-FR"/>
              <a:t>CLIQUEZ ET MODIFIEZ LE TITRE</a:t>
            </a:r>
          </a:p>
        </p:txBody>
      </p:sp>
      <p:sp>
        <p:nvSpPr>
          <p:cNvPr id="20484" name="Espace réservé du texte 2"/>
          <p:cNvSpPr>
            <a:spLocks noGrp="1"/>
          </p:cNvSpPr>
          <p:nvPr>
            <p:ph type="body" idx="1"/>
          </p:nvPr>
        </p:nvSpPr>
        <p:spPr bwMode="auto">
          <a:xfrm>
            <a:off x="632890" y="835038"/>
            <a:ext cx="8640233"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0" y="6662738"/>
            <a:ext cx="9906000" cy="195262"/>
          </a:xfrm>
          <a:prstGeom prst="rect">
            <a:avLst/>
          </a:prstGeom>
        </p:spPr>
        <p:txBody>
          <a:bodyPr vert="horz" wrap="square" lIns="36000" tIns="36000" rIns="36000" bIns="36000" numCol="1" anchor="ctr" anchorCtr="0" compatLnSpc="1">
            <a:prstTxWarp prst="textNoShape">
              <a:avLst/>
            </a:prstTxWarp>
            <a:spAutoFit/>
          </a:bodyPr>
          <a:lstStyle>
            <a:lvl1pPr algn="ctr">
              <a:defRPr sz="800">
                <a:solidFill>
                  <a:srgbClr val="898989"/>
                </a:solidFill>
              </a:defRPr>
            </a:lvl1pPr>
          </a:lstStyle>
          <a:p>
            <a:pPr fontAlgn="base">
              <a:spcBef>
                <a:spcPct val="0"/>
              </a:spcBef>
              <a:spcAft>
                <a:spcPct val="0"/>
              </a:spcAft>
            </a:pPr>
            <a:r>
              <a:rPr lang="fr-FR" smtClean="0">
                <a:latin typeface="Calibri" charset="0"/>
                <a:ea typeface="ＭＳ Ｐゴシック" charset="0"/>
                <a:cs typeface="ＭＳ Ｐゴシック" charset="0"/>
              </a:rPr>
              <a:t>Rapport de recherche : 10 clés pour comprendre l’état de l’opinion belge, décembre 2016.</a:t>
            </a:r>
          </a:p>
        </p:txBody>
      </p:sp>
      <p:sp>
        <p:nvSpPr>
          <p:cNvPr id="6" name="Espace réservé du numéro de diapositive 5"/>
          <p:cNvSpPr>
            <a:spLocks noGrp="1"/>
          </p:cNvSpPr>
          <p:nvPr>
            <p:ph type="sldNum" sz="quarter" idx="4"/>
          </p:nvPr>
        </p:nvSpPr>
        <p:spPr>
          <a:xfrm>
            <a:off x="7594600" y="6662738"/>
            <a:ext cx="2311400" cy="195262"/>
          </a:xfrm>
          <a:prstGeom prst="rect">
            <a:avLst/>
          </a:prstGeom>
        </p:spPr>
        <p:txBody>
          <a:bodyPr vert="horz" lIns="36000" tIns="36000" rIns="36000" bIns="36000" rtlCol="0" anchor="ctr">
            <a:spAutoFit/>
          </a:bodyPr>
          <a:lstStyle>
            <a:lvl1pPr algn="r" fontAlgn="auto">
              <a:spcBef>
                <a:spcPts val="0"/>
              </a:spcBef>
              <a:spcAft>
                <a:spcPts val="0"/>
              </a:spcAft>
              <a:defRPr sz="800">
                <a:solidFill>
                  <a:srgbClr val="000000"/>
                </a:solidFill>
                <a:latin typeface="Calibri"/>
                <a:ea typeface="+mn-ea"/>
                <a:cs typeface="+mn-cs"/>
              </a:defRPr>
            </a:lvl1pPr>
          </a:lstStyle>
          <a:p>
            <a:pPr>
              <a:defRPr/>
            </a:pPr>
            <a:fld id="{E97883BF-52D2-C241-AE32-2E364CD6B7AA}" type="slidenum">
              <a:rPr lang="fr-FR"/>
              <a:pPr>
                <a:defRPr/>
              </a:pPr>
              <a:t>‹N°›</a:t>
            </a:fld>
            <a:endParaRPr lang="fr-FR"/>
          </a:p>
        </p:txBody>
      </p:sp>
      <p:pic>
        <p:nvPicPr>
          <p:cNvPr id="20487" name="Image 6" descr="/Users/Anick/Desktop/La Grande Enquete Février 2016/Logo/logo_small.png"/>
          <p:cNvPicPr>
            <a:picLocks noChangeAspect="1"/>
          </p:cNvPicPr>
          <p:nvPr userDrawn="1"/>
        </p:nvPicPr>
        <p:blipFill>
          <a:blip r:embed="rId8" r:link="rId9">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cteur droit 8"/>
          <p:cNvCxnSpPr/>
          <p:nvPr userDrawn="1"/>
        </p:nvCxnSpPr>
        <p:spPr>
          <a:xfrm>
            <a:off x="128992" y="561975"/>
            <a:ext cx="9648031"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9659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Lst>
  <p:hf hdr="0" dt="0"/>
  <p:txStyles>
    <p:titleStyle>
      <a:lvl1pPr algn="l" defTabSz="457200" rtl="0" eaLnBrk="0" fontAlgn="base" hangingPunct="0">
        <a:spcBef>
          <a:spcPct val="0"/>
        </a:spcBef>
        <a:spcAft>
          <a:spcPct val="0"/>
        </a:spcAft>
        <a:defRPr sz="1600" b="1" kern="1200">
          <a:solidFill>
            <a:srgbClr val="A6A6A6"/>
          </a:solidFill>
          <a:latin typeface="+mj-lt"/>
          <a:ea typeface="ＭＳ Ｐゴシック" charset="0"/>
          <a:cs typeface="ＭＳ Ｐゴシック" charset="0"/>
        </a:defRPr>
      </a:lvl1pPr>
      <a:lvl2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5pPr>
      <a:lvl6pPr marL="4572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6pPr>
      <a:lvl7pPr marL="9144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7pPr>
      <a:lvl8pPr marL="13716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8pPr>
      <a:lvl9pPr marL="18288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9pPr>
    </p:titleStyle>
    <p:bodyStyle>
      <a:lvl1pPr marL="266700" indent="-266700" algn="l" defTabSz="457200" rtl="0" eaLnBrk="0" fontAlgn="base" hangingPunct="0">
        <a:spcBef>
          <a:spcPct val="20000"/>
        </a:spcBef>
        <a:spcAft>
          <a:spcPct val="0"/>
        </a:spcAft>
        <a:buClr>
          <a:srgbClr val="800000"/>
        </a:buClr>
        <a:buSzPct val="100000"/>
        <a:buFont typeface="Wingdings 3" charset="0"/>
        <a:buChar char=""/>
        <a:defRPr sz="1600" kern="1200">
          <a:solidFill>
            <a:srgbClr val="800000"/>
          </a:solidFill>
          <a:latin typeface="+mn-lt"/>
          <a:ea typeface="ＭＳ Ｐゴシック" charset="0"/>
          <a:cs typeface="ＭＳ Ｐゴシック" charset="0"/>
        </a:defRPr>
      </a:lvl1pPr>
      <a:lvl2pPr marL="449263" indent="-182563" algn="l" defTabSz="457200" rtl="0" eaLnBrk="0" fontAlgn="base" hangingPunct="0">
        <a:spcBef>
          <a:spcPct val="20000"/>
        </a:spcBef>
        <a:spcAft>
          <a:spcPct val="0"/>
        </a:spcAft>
        <a:buClr>
          <a:srgbClr val="800000"/>
        </a:buClr>
        <a:buFont typeface="Wingdings" charset="0"/>
        <a:buChar char="§"/>
        <a:defRPr sz="1600" kern="1200">
          <a:solidFill>
            <a:srgbClr val="800000"/>
          </a:solidFill>
          <a:latin typeface="+mn-lt"/>
          <a:ea typeface="ＭＳ Ｐゴシック" charset="0"/>
          <a:cs typeface="+mn-cs"/>
        </a:defRPr>
      </a:lvl2pPr>
      <a:lvl3pPr marL="712788" indent="-177800"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3pPr>
      <a:lvl4pPr marL="901700" indent="-188913"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4pPr>
      <a:lvl5pPr marL="1166813" indent="-268288" algn="l" defTabSz="457200" rtl="0" eaLnBrk="0" fontAlgn="base" hangingPunct="0">
        <a:spcBef>
          <a:spcPct val="20000"/>
        </a:spcBef>
        <a:spcAft>
          <a:spcPct val="0"/>
        </a:spcAft>
        <a:buClr>
          <a:srgbClr val="800000"/>
        </a:buClr>
        <a:buFont typeface="Arial" charset="0"/>
        <a:buChar char="»"/>
        <a:tabLst>
          <a:tab pos="2154238" algn="l"/>
        </a:tabLst>
        <a:defRPr sz="1600" kern="1200">
          <a:solidFill>
            <a:srgbClr val="8000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61446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6029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t>Rapport de recherche : 10 clés pour comprendre l’état de l’opinion belge, avril 2016.</a:t>
            </a:r>
            <a:endParaRPr lang="fr-FR" dirty="0"/>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pPr/>
              <a:t>‹N°›</a:t>
            </a:fld>
            <a:endParaRPr lang="fr-FR"/>
          </a:p>
        </p:txBody>
      </p:sp>
      <p:pic>
        <p:nvPicPr>
          <p:cNvPr id="7" name="Image 6"/>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238015"/>
      </p:ext>
    </p:extLst>
  </p:cSld>
  <p:clrMap bg1="lt1" tx1="dk1" bg2="lt2" tx2="dk2" accent1="accent1" accent2="accent2" accent3="accent3" accent4="accent4" accent5="accent5" accent6="accent6" hlink="hlink" folHlink="folHlink"/>
  <p:sldLayoutIdLst>
    <p:sldLayoutId id="2147483658" r:id="rId1"/>
    <p:sldLayoutId id="2147483702" r:id="rId2"/>
    <p:sldLayoutId id="2147483659" r:id="rId3"/>
    <p:sldLayoutId id="2147483660" r:id="rId4"/>
    <p:sldLayoutId id="2147483661" r:id="rId5"/>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43526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13158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9702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73046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32360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4494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0" y="6561138"/>
            <a:ext cx="9906000" cy="296862"/>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20483" name="Espace réservé du titre 1"/>
          <p:cNvSpPr>
            <a:spLocks noGrp="1"/>
          </p:cNvSpPr>
          <p:nvPr>
            <p:ph type="title"/>
          </p:nvPr>
        </p:nvSpPr>
        <p:spPr bwMode="auto">
          <a:xfrm>
            <a:off x="128992" y="215900"/>
            <a:ext cx="96480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fr-FR"/>
              <a:t>CLIQUEZ ET MODIFIEZ LE TITRE</a:t>
            </a:r>
          </a:p>
        </p:txBody>
      </p:sp>
      <p:sp>
        <p:nvSpPr>
          <p:cNvPr id="20484" name="Espace réservé du texte 2"/>
          <p:cNvSpPr>
            <a:spLocks noGrp="1"/>
          </p:cNvSpPr>
          <p:nvPr>
            <p:ph type="body" idx="1"/>
          </p:nvPr>
        </p:nvSpPr>
        <p:spPr bwMode="auto">
          <a:xfrm>
            <a:off x="632890" y="835038"/>
            <a:ext cx="8640233"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0" y="6662738"/>
            <a:ext cx="9906000" cy="195262"/>
          </a:xfrm>
          <a:prstGeom prst="rect">
            <a:avLst/>
          </a:prstGeom>
        </p:spPr>
        <p:txBody>
          <a:bodyPr vert="horz" wrap="square" lIns="36000" tIns="36000" rIns="36000" bIns="36000" numCol="1" anchor="ctr" anchorCtr="0" compatLnSpc="1">
            <a:prstTxWarp prst="textNoShape">
              <a:avLst/>
            </a:prstTxWarp>
            <a:spAutoFit/>
          </a:bodyPr>
          <a:lstStyle>
            <a:lvl1pPr algn="ctr">
              <a:defRPr sz="800">
                <a:solidFill>
                  <a:srgbClr val="898989"/>
                </a:solidFill>
              </a:defRPr>
            </a:lvl1pPr>
          </a:lstStyle>
          <a:p>
            <a:pPr fontAlgn="base">
              <a:spcBef>
                <a:spcPct val="0"/>
              </a:spcBef>
              <a:spcAft>
                <a:spcPct val="0"/>
              </a:spcAft>
            </a:pPr>
            <a:r>
              <a:rPr lang="fr-FR" smtClean="0">
                <a:latin typeface="Calibri" charset="0"/>
                <a:ea typeface="ＭＳ Ｐゴシック" charset="0"/>
                <a:cs typeface="ＭＳ Ｐゴシック" charset="0"/>
              </a:rPr>
              <a:t>Rapport de recherche : 10 clés pour comprendre l’état de l’opinion belge, décembre 2016.</a:t>
            </a:r>
          </a:p>
        </p:txBody>
      </p:sp>
      <p:sp>
        <p:nvSpPr>
          <p:cNvPr id="6" name="Espace réservé du numéro de diapositive 5"/>
          <p:cNvSpPr>
            <a:spLocks noGrp="1"/>
          </p:cNvSpPr>
          <p:nvPr>
            <p:ph type="sldNum" sz="quarter" idx="4"/>
          </p:nvPr>
        </p:nvSpPr>
        <p:spPr>
          <a:xfrm>
            <a:off x="7594600" y="6662738"/>
            <a:ext cx="2311400" cy="195262"/>
          </a:xfrm>
          <a:prstGeom prst="rect">
            <a:avLst/>
          </a:prstGeom>
        </p:spPr>
        <p:txBody>
          <a:bodyPr vert="horz" lIns="36000" tIns="36000" rIns="36000" bIns="36000" rtlCol="0" anchor="ctr">
            <a:spAutoFit/>
          </a:bodyPr>
          <a:lstStyle>
            <a:lvl1pPr algn="r" fontAlgn="auto">
              <a:spcBef>
                <a:spcPts val="0"/>
              </a:spcBef>
              <a:spcAft>
                <a:spcPts val="0"/>
              </a:spcAft>
              <a:defRPr sz="800">
                <a:solidFill>
                  <a:srgbClr val="000000"/>
                </a:solidFill>
                <a:latin typeface="Calibri"/>
                <a:ea typeface="+mn-ea"/>
                <a:cs typeface="+mn-cs"/>
              </a:defRPr>
            </a:lvl1pPr>
          </a:lstStyle>
          <a:p>
            <a:pPr>
              <a:defRPr/>
            </a:pPr>
            <a:fld id="{E97883BF-52D2-C241-AE32-2E364CD6B7AA}" type="slidenum">
              <a:rPr lang="fr-FR"/>
              <a:pPr>
                <a:defRPr/>
              </a:pPr>
              <a:t>‹N°›</a:t>
            </a:fld>
            <a:endParaRPr lang="fr-FR"/>
          </a:p>
        </p:txBody>
      </p:sp>
      <p:pic>
        <p:nvPicPr>
          <p:cNvPr id="20487" name="Image 6" descr="/Users/Anick/Desktop/La Grande Enquete Février 2016/Logo/logo_small.png"/>
          <p:cNvPicPr>
            <a:picLocks noChangeAspect="1"/>
          </p:cNvPicPr>
          <p:nvPr userDrawn="1"/>
        </p:nvPicPr>
        <p:blipFill>
          <a:blip r:embed="rId8" r:link="rId9">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cteur droit 8"/>
          <p:cNvCxnSpPr/>
          <p:nvPr userDrawn="1"/>
        </p:nvCxnSpPr>
        <p:spPr>
          <a:xfrm>
            <a:off x="128992" y="561975"/>
            <a:ext cx="9648031"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62089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hf hdr="0" dt="0"/>
  <p:txStyles>
    <p:titleStyle>
      <a:lvl1pPr algn="l" defTabSz="457200" rtl="0" eaLnBrk="0" fontAlgn="base" hangingPunct="0">
        <a:spcBef>
          <a:spcPct val="0"/>
        </a:spcBef>
        <a:spcAft>
          <a:spcPct val="0"/>
        </a:spcAft>
        <a:defRPr sz="1600" b="1" kern="1200">
          <a:solidFill>
            <a:srgbClr val="A6A6A6"/>
          </a:solidFill>
          <a:latin typeface="+mj-lt"/>
          <a:ea typeface="ＭＳ Ｐゴシック" charset="0"/>
          <a:cs typeface="ＭＳ Ｐゴシック" charset="0"/>
        </a:defRPr>
      </a:lvl1pPr>
      <a:lvl2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5pPr>
      <a:lvl6pPr marL="4572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6pPr>
      <a:lvl7pPr marL="9144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7pPr>
      <a:lvl8pPr marL="13716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8pPr>
      <a:lvl9pPr marL="18288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9pPr>
    </p:titleStyle>
    <p:bodyStyle>
      <a:lvl1pPr marL="266700" indent="-266700" algn="l" defTabSz="457200" rtl="0" eaLnBrk="0" fontAlgn="base" hangingPunct="0">
        <a:spcBef>
          <a:spcPct val="20000"/>
        </a:spcBef>
        <a:spcAft>
          <a:spcPct val="0"/>
        </a:spcAft>
        <a:buClr>
          <a:srgbClr val="800000"/>
        </a:buClr>
        <a:buSzPct val="100000"/>
        <a:buFont typeface="Wingdings 3" charset="0"/>
        <a:buChar char=""/>
        <a:defRPr sz="1600" kern="1200">
          <a:solidFill>
            <a:srgbClr val="800000"/>
          </a:solidFill>
          <a:latin typeface="+mn-lt"/>
          <a:ea typeface="ＭＳ Ｐゴシック" charset="0"/>
          <a:cs typeface="ＭＳ Ｐゴシック" charset="0"/>
        </a:defRPr>
      </a:lvl1pPr>
      <a:lvl2pPr marL="449263" indent="-182563" algn="l" defTabSz="457200" rtl="0" eaLnBrk="0" fontAlgn="base" hangingPunct="0">
        <a:spcBef>
          <a:spcPct val="20000"/>
        </a:spcBef>
        <a:spcAft>
          <a:spcPct val="0"/>
        </a:spcAft>
        <a:buClr>
          <a:srgbClr val="800000"/>
        </a:buClr>
        <a:buFont typeface="Wingdings" charset="0"/>
        <a:buChar char="§"/>
        <a:defRPr sz="1600" kern="1200">
          <a:solidFill>
            <a:srgbClr val="800000"/>
          </a:solidFill>
          <a:latin typeface="+mn-lt"/>
          <a:ea typeface="ＭＳ Ｐゴシック" charset="0"/>
          <a:cs typeface="+mn-cs"/>
        </a:defRPr>
      </a:lvl2pPr>
      <a:lvl3pPr marL="712788" indent="-177800"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3pPr>
      <a:lvl4pPr marL="901700" indent="-188913"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4pPr>
      <a:lvl5pPr marL="1166813" indent="-268288" algn="l" defTabSz="457200" rtl="0" eaLnBrk="0" fontAlgn="base" hangingPunct="0">
        <a:spcBef>
          <a:spcPct val="20000"/>
        </a:spcBef>
        <a:spcAft>
          <a:spcPct val="0"/>
        </a:spcAft>
        <a:buClr>
          <a:srgbClr val="800000"/>
        </a:buClr>
        <a:buFont typeface="Arial" charset="0"/>
        <a:buChar char="»"/>
        <a:tabLst>
          <a:tab pos="2154238" algn="l"/>
        </a:tabLst>
        <a:defRPr sz="1600" kern="1200">
          <a:solidFill>
            <a:srgbClr val="8000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105178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94454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70750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3844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47335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23979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222854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65001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02950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858747"/>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06773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55632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47669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73453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00591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40466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8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5" y="642398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699903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553039" y="657747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41480" y="642397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308584"/>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459206"/>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0" y="6561138"/>
            <a:ext cx="9906000" cy="296862"/>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20483" name="Espace réservé du titre 1"/>
          <p:cNvSpPr>
            <a:spLocks noGrp="1"/>
          </p:cNvSpPr>
          <p:nvPr>
            <p:ph type="title"/>
          </p:nvPr>
        </p:nvSpPr>
        <p:spPr bwMode="auto">
          <a:xfrm>
            <a:off x="128992" y="215900"/>
            <a:ext cx="96480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fr-FR"/>
              <a:t>CLIQUEZ ET MODIFIEZ LE TITRE</a:t>
            </a:r>
          </a:p>
        </p:txBody>
      </p:sp>
      <p:sp>
        <p:nvSpPr>
          <p:cNvPr id="20484" name="Espace réservé du texte 2"/>
          <p:cNvSpPr>
            <a:spLocks noGrp="1"/>
          </p:cNvSpPr>
          <p:nvPr>
            <p:ph type="body" idx="1"/>
          </p:nvPr>
        </p:nvSpPr>
        <p:spPr bwMode="auto">
          <a:xfrm>
            <a:off x="632890" y="835038"/>
            <a:ext cx="8640233"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0" y="6662738"/>
            <a:ext cx="9906000" cy="195262"/>
          </a:xfrm>
          <a:prstGeom prst="rect">
            <a:avLst/>
          </a:prstGeom>
        </p:spPr>
        <p:txBody>
          <a:bodyPr vert="horz" wrap="square" lIns="36000" tIns="36000" rIns="36000" bIns="36000" numCol="1" anchor="ctr" anchorCtr="0" compatLnSpc="1">
            <a:prstTxWarp prst="textNoShape">
              <a:avLst/>
            </a:prstTxWarp>
            <a:spAutoFit/>
          </a:bodyPr>
          <a:lstStyle>
            <a:lvl1pPr algn="ctr">
              <a:defRPr sz="800">
                <a:solidFill>
                  <a:srgbClr val="898989"/>
                </a:solidFill>
              </a:defRPr>
            </a:lvl1pPr>
          </a:lstStyle>
          <a:p>
            <a:pPr fontAlgn="base">
              <a:spcBef>
                <a:spcPct val="0"/>
              </a:spcBef>
              <a:spcAft>
                <a:spcPct val="0"/>
              </a:spcAft>
            </a:pPr>
            <a:r>
              <a:rPr lang="fr-FR" smtClean="0">
                <a:latin typeface="Calibri" charset="0"/>
                <a:ea typeface="ＭＳ Ｐゴシック" charset="0"/>
                <a:cs typeface="ＭＳ Ｐゴシック" charset="0"/>
              </a:rPr>
              <a:t>Rapport de recherche : 10 clés pour comprendre l’état de l’opinion belge, décembre 2016.</a:t>
            </a:r>
          </a:p>
        </p:txBody>
      </p:sp>
      <p:sp>
        <p:nvSpPr>
          <p:cNvPr id="6" name="Espace réservé du numéro de diapositive 5"/>
          <p:cNvSpPr>
            <a:spLocks noGrp="1"/>
          </p:cNvSpPr>
          <p:nvPr>
            <p:ph type="sldNum" sz="quarter" idx="4"/>
          </p:nvPr>
        </p:nvSpPr>
        <p:spPr>
          <a:xfrm>
            <a:off x="7594600" y="6662738"/>
            <a:ext cx="2311400" cy="195262"/>
          </a:xfrm>
          <a:prstGeom prst="rect">
            <a:avLst/>
          </a:prstGeom>
        </p:spPr>
        <p:txBody>
          <a:bodyPr vert="horz" lIns="36000" tIns="36000" rIns="36000" bIns="36000" rtlCol="0" anchor="ctr">
            <a:spAutoFit/>
          </a:bodyPr>
          <a:lstStyle>
            <a:lvl1pPr algn="r" fontAlgn="auto">
              <a:spcBef>
                <a:spcPts val="0"/>
              </a:spcBef>
              <a:spcAft>
                <a:spcPts val="0"/>
              </a:spcAft>
              <a:defRPr sz="800">
                <a:solidFill>
                  <a:srgbClr val="000000"/>
                </a:solidFill>
                <a:latin typeface="Calibri"/>
                <a:ea typeface="+mn-ea"/>
                <a:cs typeface="+mn-cs"/>
              </a:defRPr>
            </a:lvl1pPr>
          </a:lstStyle>
          <a:p>
            <a:pPr>
              <a:defRPr/>
            </a:pPr>
            <a:fld id="{E97883BF-52D2-C241-AE32-2E364CD6B7AA}" type="slidenum">
              <a:rPr lang="fr-FR"/>
              <a:pPr>
                <a:defRPr/>
              </a:pPr>
              <a:t>‹N°›</a:t>
            </a:fld>
            <a:endParaRPr lang="fr-FR"/>
          </a:p>
        </p:txBody>
      </p:sp>
      <p:pic>
        <p:nvPicPr>
          <p:cNvPr id="20487" name="Image 6" descr="/Users/Anick/Desktop/La Grande Enquete Février 2016/Logo/logo_small.png"/>
          <p:cNvPicPr>
            <a:picLocks noChangeAspect="1"/>
          </p:cNvPicPr>
          <p:nvPr userDrawn="1"/>
        </p:nvPicPr>
        <p:blipFill>
          <a:blip r:embed="rId8" r:link="rId9">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cteur droit 8"/>
          <p:cNvCxnSpPr/>
          <p:nvPr userDrawn="1"/>
        </p:nvCxnSpPr>
        <p:spPr>
          <a:xfrm>
            <a:off x="128992" y="561975"/>
            <a:ext cx="9648031"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85463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Lst>
  <p:hf hdr="0" dt="0"/>
  <p:txStyles>
    <p:titleStyle>
      <a:lvl1pPr algn="l" defTabSz="457200" rtl="0" eaLnBrk="0" fontAlgn="base" hangingPunct="0">
        <a:spcBef>
          <a:spcPct val="0"/>
        </a:spcBef>
        <a:spcAft>
          <a:spcPct val="0"/>
        </a:spcAft>
        <a:defRPr sz="1600" b="1" kern="1200">
          <a:solidFill>
            <a:srgbClr val="A6A6A6"/>
          </a:solidFill>
          <a:latin typeface="+mj-lt"/>
          <a:ea typeface="ＭＳ Ｐゴシック" charset="0"/>
          <a:cs typeface="ＭＳ Ｐゴシック" charset="0"/>
        </a:defRPr>
      </a:lvl1pPr>
      <a:lvl2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5pPr>
      <a:lvl6pPr marL="4572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6pPr>
      <a:lvl7pPr marL="9144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7pPr>
      <a:lvl8pPr marL="13716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8pPr>
      <a:lvl9pPr marL="18288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9pPr>
    </p:titleStyle>
    <p:bodyStyle>
      <a:lvl1pPr marL="266700" indent="-266700" algn="l" defTabSz="457200" rtl="0" eaLnBrk="0" fontAlgn="base" hangingPunct="0">
        <a:spcBef>
          <a:spcPct val="20000"/>
        </a:spcBef>
        <a:spcAft>
          <a:spcPct val="0"/>
        </a:spcAft>
        <a:buClr>
          <a:srgbClr val="800000"/>
        </a:buClr>
        <a:buSzPct val="100000"/>
        <a:buFont typeface="Wingdings 3" charset="0"/>
        <a:buChar char=""/>
        <a:defRPr sz="1600" kern="1200">
          <a:solidFill>
            <a:srgbClr val="800000"/>
          </a:solidFill>
          <a:latin typeface="+mn-lt"/>
          <a:ea typeface="ＭＳ Ｐゴシック" charset="0"/>
          <a:cs typeface="ＭＳ Ｐゴシック" charset="0"/>
        </a:defRPr>
      </a:lvl1pPr>
      <a:lvl2pPr marL="449263" indent="-182563" algn="l" defTabSz="457200" rtl="0" eaLnBrk="0" fontAlgn="base" hangingPunct="0">
        <a:spcBef>
          <a:spcPct val="20000"/>
        </a:spcBef>
        <a:spcAft>
          <a:spcPct val="0"/>
        </a:spcAft>
        <a:buClr>
          <a:srgbClr val="800000"/>
        </a:buClr>
        <a:buFont typeface="Wingdings" charset="0"/>
        <a:buChar char="§"/>
        <a:defRPr sz="1600" kern="1200">
          <a:solidFill>
            <a:srgbClr val="800000"/>
          </a:solidFill>
          <a:latin typeface="+mn-lt"/>
          <a:ea typeface="ＭＳ Ｐゴシック" charset="0"/>
          <a:cs typeface="+mn-cs"/>
        </a:defRPr>
      </a:lvl2pPr>
      <a:lvl3pPr marL="712788" indent="-177800"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3pPr>
      <a:lvl4pPr marL="901700" indent="-188913"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4pPr>
      <a:lvl5pPr marL="1166813" indent="-268288" algn="l" defTabSz="457200" rtl="0" eaLnBrk="0" fontAlgn="base" hangingPunct="0">
        <a:spcBef>
          <a:spcPct val="20000"/>
        </a:spcBef>
        <a:spcAft>
          <a:spcPct val="0"/>
        </a:spcAft>
        <a:buClr>
          <a:srgbClr val="800000"/>
        </a:buClr>
        <a:buFont typeface="Arial" charset="0"/>
        <a:buChar char="»"/>
        <a:tabLst>
          <a:tab pos="2154238" algn="l"/>
        </a:tabLst>
        <a:defRPr sz="1600" kern="1200">
          <a:solidFill>
            <a:srgbClr val="8000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255491"/>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0"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829163"/>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61189"/>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505803"/>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734116"/>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5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53039" y="6577472"/>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41480" y="6423978"/>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4790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9" r:link="rId10">
            <a:extLst>
              <a:ext uri="{28A0092B-C50C-407E-A947-70E740481C1C}">
                <a14:useLocalDpi xmlns:a14="http://schemas.microsoft.com/office/drawing/2010/main" val="0"/>
              </a:ext>
            </a:extLst>
          </a:blip>
          <a:stretch>
            <a:fillRect/>
          </a:stretch>
        </p:blipFill>
        <p:spPr>
          <a:xfrm>
            <a:off x="553039" y="657749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11" r:link="rId12">
            <a:extLst>
              <a:ext uri="{28A0092B-C50C-407E-A947-70E740481C1C}">
                <a14:useLocalDpi xmlns:a14="http://schemas.microsoft.com/office/drawing/2010/main" val="0"/>
              </a:ext>
            </a:extLst>
          </a:blip>
          <a:stretch>
            <a:fillRect/>
          </a:stretch>
        </p:blipFill>
        <p:spPr>
          <a:xfrm>
            <a:off x="41486" y="642399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154379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0"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28" r:link="rId29">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30" r:link="rId31">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46050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 id="2147484078" r:id="rId23"/>
    <p:sldLayoutId id="2147484079" r:id="rId24"/>
    <p:sldLayoutId id="2147484080" r:id="rId25"/>
    <p:sldLayoutId id="2147484081" r:id="rId26"/>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28464" y="835649"/>
            <a:ext cx="9649072" cy="1341906"/>
          </a:xfrm>
          <a:prstGeom prst="rect">
            <a:avLst/>
          </a:prstGeom>
          <a:solidFill>
            <a:schemeClr val="bg1">
              <a:lumMod val="95000"/>
            </a:schemeClr>
          </a:solid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7F7F7F"/>
                </a:solidFill>
              </a:defRPr>
            </a:lvl1pPr>
          </a:lstStyle>
          <a:p>
            <a:r>
              <a:rPr lang="fr-FR" smtClean="0">
                <a:latin typeface="Calibri"/>
              </a:rPr>
              <a:t>Rapport de recherche : 10 clés pour comprendre l’état de l’opinion belge, décembre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553039" y="6577470"/>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7" r:link="rId8">
            <a:extLst>
              <a:ext uri="{28A0092B-C50C-407E-A947-70E740481C1C}">
                <a14:useLocalDpi xmlns:a14="http://schemas.microsoft.com/office/drawing/2010/main" val="0"/>
              </a:ext>
            </a:extLst>
          </a:blip>
          <a:stretch>
            <a:fillRect/>
          </a:stretch>
        </p:blipFill>
        <p:spPr>
          <a:xfrm>
            <a:off x="41479" y="6423976"/>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89055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0" y="6561138"/>
            <a:ext cx="9906000" cy="296862"/>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prstClr val="white"/>
              </a:solidFill>
              <a:latin typeface="Calibri"/>
            </a:endParaRPr>
          </a:p>
        </p:txBody>
      </p:sp>
      <p:sp>
        <p:nvSpPr>
          <p:cNvPr id="20483" name="Espace réservé du titre 1"/>
          <p:cNvSpPr>
            <a:spLocks noGrp="1"/>
          </p:cNvSpPr>
          <p:nvPr>
            <p:ph type="title"/>
          </p:nvPr>
        </p:nvSpPr>
        <p:spPr bwMode="auto">
          <a:xfrm>
            <a:off x="128992" y="215900"/>
            <a:ext cx="9648031"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fr-FR"/>
              <a:t>CLIQUEZ ET MODIFIEZ LE TITRE</a:t>
            </a:r>
          </a:p>
        </p:txBody>
      </p:sp>
      <p:sp>
        <p:nvSpPr>
          <p:cNvPr id="20484" name="Espace réservé du texte 2"/>
          <p:cNvSpPr>
            <a:spLocks noGrp="1"/>
          </p:cNvSpPr>
          <p:nvPr>
            <p:ph type="body" idx="1"/>
          </p:nvPr>
        </p:nvSpPr>
        <p:spPr bwMode="auto">
          <a:xfrm>
            <a:off x="632890" y="835038"/>
            <a:ext cx="8640233"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0" y="6662738"/>
            <a:ext cx="9906000" cy="195262"/>
          </a:xfrm>
          <a:prstGeom prst="rect">
            <a:avLst/>
          </a:prstGeom>
        </p:spPr>
        <p:txBody>
          <a:bodyPr vert="horz" wrap="square" lIns="36000" tIns="36000" rIns="36000" bIns="36000" numCol="1" anchor="ctr" anchorCtr="0" compatLnSpc="1">
            <a:prstTxWarp prst="textNoShape">
              <a:avLst/>
            </a:prstTxWarp>
            <a:spAutoFit/>
          </a:bodyPr>
          <a:lstStyle>
            <a:lvl1pPr algn="ctr">
              <a:defRPr sz="800">
                <a:solidFill>
                  <a:srgbClr val="898989"/>
                </a:solidFill>
              </a:defRPr>
            </a:lvl1pPr>
          </a:lstStyle>
          <a:p>
            <a:pPr fontAlgn="base">
              <a:spcBef>
                <a:spcPct val="0"/>
              </a:spcBef>
              <a:spcAft>
                <a:spcPct val="0"/>
              </a:spcAft>
            </a:pPr>
            <a:r>
              <a:rPr lang="fr-FR" smtClean="0">
                <a:latin typeface="Calibri" charset="0"/>
                <a:ea typeface="ＭＳ Ｐゴシック" charset="0"/>
                <a:cs typeface="ＭＳ Ｐゴシック" charset="0"/>
              </a:rPr>
              <a:t>Rapport de recherche : 10 clés pour comprendre l’état de l’opinion belge, décembre 2016.</a:t>
            </a:r>
          </a:p>
        </p:txBody>
      </p:sp>
      <p:sp>
        <p:nvSpPr>
          <p:cNvPr id="6" name="Espace réservé du numéro de diapositive 5"/>
          <p:cNvSpPr>
            <a:spLocks noGrp="1"/>
          </p:cNvSpPr>
          <p:nvPr>
            <p:ph type="sldNum" sz="quarter" idx="4"/>
          </p:nvPr>
        </p:nvSpPr>
        <p:spPr>
          <a:xfrm>
            <a:off x="7594600" y="6662738"/>
            <a:ext cx="2311400" cy="195262"/>
          </a:xfrm>
          <a:prstGeom prst="rect">
            <a:avLst/>
          </a:prstGeom>
        </p:spPr>
        <p:txBody>
          <a:bodyPr vert="horz" lIns="36000" tIns="36000" rIns="36000" bIns="36000" rtlCol="0" anchor="ctr">
            <a:spAutoFit/>
          </a:bodyPr>
          <a:lstStyle>
            <a:lvl1pPr algn="r" fontAlgn="auto">
              <a:spcBef>
                <a:spcPts val="0"/>
              </a:spcBef>
              <a:spcAft>
                <a:spcPts val="0"/>
              </a:spcAft>
              <a:defRPr sz="800">
                <a:solidFill>
                  <a:srgbClr val="000000"/>
                </a:solidFill>
                <a:latin typeface="Calibri"/>
                <a:ea typeface="+mn-ea"/>
                <a:cs typeface="+mn-cs"/>
              </a:defRPr>
            </a:lvl1pPr>
          </a:lstStyle>
          <a:p>
            <a:pPr>
              <a:defRPr/>
            </a:pPr>
            <a:fld id="{E97883BF-52D2-C241-AE32-2E364CD6B7AA}" type="slidenum">
              <a:rPr lang="fr-FR"/>
              <a:pPr>
                <a:defRPr/>
              </a:pPr>
              <a:t>‹N°›</a:t>
            </a:fld>
            <a:endParaRPr lang="fr-FR"/>
          </a:p>
        </p:txBody>
      </p:sp>
      <p:pic>
        <p:nvPicPr>
          <p:cNvPr id="20487" name="Image 6" descr="/Users/Anick/Desktop/La Grande Enquete Février 2016/Logo/logo_small.png"/>
          <p:cNvPicPr>
            <a:picLocks noChangeAspect="1"/>
          </p:cNvPicPr>
          <p:nvPr userDrawn="1"/>
        </p:nvPicPr>
        <p:blipFill>
          <a:blip r:embed="rId8" r:link="rId9">
            <a:extLst>
              <a:ext uri="{28A0092B-C50C-407E-A947-70E740481C1C}">
                <a14:useLocalDpi xmlns:a14="http://schemas.microsoft.com/office/drawing/2010/main" val="0"/>
              </a:ext>
            </a:extLst>
          </a:blip>
          <a:srcRect/>
          <a:stretch>
            <a:fillRect/>
          </a:stretch>
        </p:blipFill>
        <p:spPr bwMode="auto">
          <a:xfrm>
            <a:off x="553773" y="6577026"/>
            <a:ext cx="1654440"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LogoS&amp;A.png" descr="/Users/Anick/Desktop/La Grande Enquete Février 2016/Logo/LogoS&amp;A.png"/>
          <p:cNvPicPr>
            <a:picLocks noChangeAspect="1"/>
          </p:cNvPicPr>
          <p:nvPr userDrawn="1"/>
        </p:nvPicPr>
        <p:blipFill>
          <a:blip r:embed="rId10" r:link="rId11">
            <a:extLst>
              <a:ext uri="{28A0092B-C50C-407E-A947-70E740481C1C}">
                <a14:useLocalDpi xmlns:a14="http://schemas.microsoft.com/office/drawing/2010/main" val="0"/>
              </a:ext>
            </a:extLst>
          </a:blip>
          <a:srcRect/>
          <a:stretch>
            <a:fillRect/>
          </a:stretch>
        </p:blipFill>
        <p:spPr bwMode="auto">
          <a:xfrm>
            <a:off x="41280" y="6424626"/>
            <a:ext cx="40931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cteur droit 8"/>
          <p:cNvCxnSpPr/>
          <p:nvPr userDrawn="1"/>
        </p:nvCxnSpPr>
        <p:spPr>
          <a:xfrm>
            <a:off x="128992" y="561975"/>
            <a:ext cx="9648031"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752280"/>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Lst>
  <p:hf hdr="0" dt="0"/>
  <p:txStyles>
    <p:titleStyle>
      <a:lvl1pPr algn="l" defTabSz="457200" rtl="0" eaLnBrk="0" fontAlgn="base" hangingPunct="0">
        <a:spcBef>
          <a:spcPct val="0"/>
        </a:spcBef>
        <a:spcAft>
          <a:spcPct val="0"/>
        </a:spcAft>
        <a:defRPr sz="1600" b="1" kern="1200">
          <a:solidFill>
            <a:srgbClr val="A6A6A6"/>
          </a:solidFill>
          <a:latin typeface="+mj-lt"/>
          <a:ea typeface="ＭＳ Ｐゴシック" charset="0"/>
          <a:cs typeface="ＭＳ Ｐゴシック" charset="0"/>
        </a:defRPr>
      </a:lvl1pPr>
      <a:lvl2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1600" b="1">
          <a:solidFill>
            <a:srgbClr val="A6A6A6"/>
          </a:solidFill>
          <a:latin typeface="Calibri" charset="0"/>
          <a:ea typeface="ＭＳ Ｐゴシック" charset="0"/>
          <a:cs typeface="ＭＳ Ｐゴシック" charset="0"/>
        </a:defRPr>
      </a:lvl5pPr>
      <a:lvl6pPr marL="4572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6pPr>
      <a:lvl7pPr marL="9144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7pPr>
      <a:lvl8pPr marL="13716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8pPr>
      <a:lvl9pPr marL="1828800" algn="l" defTabSz="457200" rtl="0" fontAlgn="base">
        <a:spcBef>
          <a:spcPct val="0"/>
        </a:spcBef>
        <a:spcAft>
          <a:spcPct val="0"/>
        </a:spcAft>
        <a:defRPr sz="1600" b="1">
          <a:solidFill>
            <a:srgbClr val="A6A6A6"/>
          </a:solidFill>
          <a:latin typeface="Calibri" charset="0"/>
          <a:ea typeface="ＭＳ Ｐゴシック" charset="0"/>
          <a:cs typeface="ＭＳ Ｐゴシック" charset="0"/>
        </a:defRPr>
      </a:lvl9pPr>
    </p:titleStyle>
    <p:bodyStyle>
      <a:lvl1pPr marL="266700" indent="-266700" algn="l" defTabSz="457200" rtl="0" eaLnBrk="0" fontAlgn="base" hangingPunct="0">
        <a:spcBef>
          <a:spcPct val="20000"/>
        </a:spcBef>
        <a:spcAft>
          <a:spcPct val="0"/>
        </a:spcAft>
        <a:buClr>
          <a:srgbClr val="800000"/>
        </a:buClr>
        <a:buSzPct val="100000"/>
        <a:buFont typeface="Wingdings 3" charset="0"/>
        <a:buChar char=""/>
        <a:defRPr sz="1600" kern="1200">
          <a:solidFill>
            <a:srgbClr val="800000"/>
          </a:solidFill>
          <a:latin typeface="+mn-lt"/>
          <a:ea typeface="ＭＳ Ｐゴシック" charset="0"/>
          <a:cs typeface="ＭＳ Ｐゴシック" charset="0"/>
        </a:defRPr>
      </a:lvl1pPr>
      <a:lvl2pPr marL="449263" indent="-182563" algn="l" defTabSz="457200" rtl="0" eaLnBrk="0" fontAlgn="base" hangingPunct="0">
        <a:spcBef>
          <a:spcPct val="20000"/>
        </a:spcBef>
        <a:spcAft>
          <a:spcPct val="0"/>
        </a:spcAft>
        <a:buClr>
          <a:srgbClr val="800000"/>
        </a:buClr>
        <a:buFont typeface="Wingdings" charset="0"/>
        <a:buChar char="§"/>
        <a:defRPr sz="1600" kern="1200">
          <a:solidFill>
            <a:srgbClr val="800000"/>
          </a:solidFill>
          <a:latin typeface="+mn-lt"/>
          <a:ea typeface="ＭＳ Ｐゴシック" charset="0"/>
          <a:cs typeface="+mn-cs"/>
        </a:defRPr>
      </a:lvl2pPr>
      <a:lvl3pPr marL="712788" indent="-177800"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3pPr>
      <a:lvl4pPr marL="901700" indent="-188913"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4pPr>
      <a:lvl5pPr marL="1166813" indent="-268288" algn="l" defTabSz="457200" rtl="0" eaLnBrk="0" fontAlgn="base" hangingPunct="0">
        <a:spcBef>
          <a:spcPct val="20000"/>
        </a:spcBef>
        <a:spcAft>
          <a:spcPct val="0"/>
        </a:spcAft>
        <a:buClr>
          <a:srgbClr val="800000"/>
        </a:buClr>
        <a:buFont typeface="Arial" charset="0"/>
        <a:buChar char="»"/>
        <a:tabLst>
          <a:tab pos="2154238" algn="l"/>
        </a:tabLst>
        <a:defRPr sz="1600" kern="1200">
          <a:solidFill>
            <a:srgbClr val="8000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51248"/>
            <a:ext cx="9649072" cy="338554"/>
          </a:xfrm>
          <a:prstGeom prst="rect">
            <a:avLst/>
          </a:prstGeom>
        </p:spPr>
        <p:txBody>
          <a:bodyPr vert="horz" wrap="square" lIns="91440" tIns="45720" rIns="91440" bIns="45720" rtlCol="0" anchor="ctr">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95300" y="1600201"/>
            <a:ext cx="8915400" cy="1341906"/>
          </a:xfrm>
          <a:prstGeom prst="rect">
            <a:avLst/>
          </a:prstGeom>
        </p:spPr>
        <p:txBody>
          <a:bodyPr vert="horz"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
        <p:nvSpPr>
          <p:cNvPr id="6"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cxnSp>
        <p:nvCxnSpPr>
          <p:cNvPr id="9" name="Connecteur droit 8"/>
          <p:cNvCxnSpPr/>
          <p:nvPr userDrawn="1"/>
        </p:nvCxnSpPr>
        <p:spPr>
          <a:xfrm>
            <a:off x="128464" y="617608"/>
            <a:ext cx="964907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20111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Lst>
  <p:timing>
    <p:tnLst>
      <p:par>
        <p:cTn id="1" dur="indefinite" restart="never" nodeType="tmRoot"/>
      </p:par>
    </p:tnLst>
  </p:timing>
  <p:hf hdr="0" dt="0"/>
  <p:txStyles>
    <p:titleStyle>
      <a:lvl1pPr algn="l" defTabSz="457200" rtl="0" eaLnBrk="1" latinLnBrk="0" hangingPunct="1">
        <a:spcBef>
          <a:spcPct val="0"/>
        </a:spcBef>
        <a:buNone/>
        <a:defRPr sz="1600" b="1" kern="1200" baseline="0">
          <a:solidFill>
            <a:schemeClr val="tx1">
              <a:lumMod val="50000"/>
              <a:lumOff val="50000"/>
            </a:schemeClr>
          </a:solidFill>
          <a:latin typeface="+mj-lt"/>
          <a:ea typeface="+mj-ea"/>
          <a:cs typeface="+mj-cs"/>
        </a:defRPr>
      </a:lvl1pPr>
    </p:titleStyle>
    <p:bodyStyle>
      <a:lvl1pPr marL="268288" indent="-268288" algn="l" defTabSz="457200" rtl="0" eaLnBrk="1" latinLnBrk="0" hangingPunct="1">
        <a:spcBef>
          <a:spcPct val="20000"/>
        </a:spcBef>
        <a:buClr>
          <a:schemeClr val="tx1">
            <a:lumMod val="50000"/>
            <a:lumOff val="50000"/>
          </a:schemeClr>
        </a:buClr>
        <a:buFont typeface="Wingdings 3" charset="2"/>
        <a:buChar char=""/>
        <a:defRPr sz="1400" kern="1200">
          <a:solidFill>
            <a:schemeClr val="tx1"/>
          </a:solidFill>
          <a:latin typeface="+mn-lt"/>
          <a:ea typeface="+mn-ea"/>
          <a:cs typeface="+mn-cs"/>
        </a:defRPr>
      </a:lvl1pPr>
      <a:lvl2pPr marL="449263" indent="-182563" algn="l" defTabSz="457200" rtl="0" eaLnBrk="1" latinLnBrk="0" hangingPunct="1">
        <a:spcBef>
          <a:spcPct val="20000"/>
        </a:spcBef>
        <a:buClr>
          <a:schemeClr val="tx1">
            <a:lumMod val="50000"/>
            <a:lumOff val="50000"/>
          </a:schemeClr>
        </a:buClr>
        <a:buFont typeface="Wingdings" charset="2"/>
        <a:buChar char="§"/>
        <a:defRPr sz="1400" kern="1200">
          <a:solidFill>
            <a:schemeClr val="tx1"/>
          </a:solidFill>
          <a:latin typeface="+mn-lt"/>
          <a:ea typeface="+mn-ea"/>
          <a:cs typeface="+mn-cs"/>
        </a:defRPr>
      </a:lvl2pPr>
      <a:lvl3pPr marL="630238" indent="-180975"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803275" indent="-173038" algn="l" defTabSz="457200" rtl="0" eaLnBrk="1" latinLnBrk="0" hangingPunct="1">
        <a:spcBef>
          <a:spcPct val="20000"/>
        </a:spcBef>
        <a:buClr>
          <a:schemeClr val="tx1">
            <a:lumMod val="50000"/>
            <a:lumOff val="50000"/>
          </a:schemeClr>
        </a:buClr>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51248"/>
            <a:ext cx="9649072" cy="338554"/>
          </a:xfrm>
          <a:prstGeom prst="rect">
            <a:avLst/>
          </a:prstGeom>
        </p:spPr>
        <p:txBody>
          <a:bodyPr vert="horz" wrap="square" lIns="91440" tIns="45720" rIns="91440" bIns="45720" rtlCol="0" anchor="ctr">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95300" y="1600201"/>
            <a:ext cx="8915400" cy="1341906"/>
          </a:xfrm>
          <a:prstGeom prst="rect">
            <a:avLst/>
          </a:prstGeom>
        </p:spPr>
        <p:txBody>
          <a:bodyPr vert="horz"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
        <p:nvSpPr>
          <p:cNvPr id="6"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cxnSp>
        <p:nvCxnSpPr>
          <p:cNvPr id="9" name="Connecteur droit 8"/>
          <p:cNvCxnSpPr/>
          <p:nvPr userDrawn="1"/>
        </p:nvCxnSpPr>
        <p:spPr>
          <a:xfrm>
            <a:off x="128464" y="617608"/>
            <a:ext cx="964907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732072"/>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Lst>
  <p:timing>
    <p:tnLst>
      <p:par>
        <p:cTn id="1" dur="indefinite" restart="never" nodeType="tmRoot"/>
      </p:par>
    </p:tnLst>
  </p:timing>
  <p:hf hdr="0" dt="0"/>
  <p:txStyles>
    <p:titleStyle>
      <a:lvl1pPr algn="l" defTabSz="457200" rtl="0" eaLnBrk="1" latinLnBrk="0" hangingPunct="1">
        <a:spcBef>
          <a:spcPct val="0"/>
        </a:spcBef>
        <a:buNone/>
        <a:defRPr sz="1600" b="1" kern="1200" baseline="0">
          <a:solidFill>
            <a:schemeClr val="tx1">
              <a:lumMod val="50000"/>
              <a:lumOff val="50000"/>
            </a:schemeClr>
          </a:solidFill>
          <a:latin typeface="+mj-lt"/>
          <a:ea typeface="+mj-ea"/>
          <a:cs typeface="+mj-cs"/>
        </a:defRPr>
      </a:lvl1pPr>
    </p:titleStyle>
    <p:bodyStyle>
      <a:lvl1pPr marL="268288" indent="-268288" algn="l" defTabSz="457200" rtl="0" eaLnBrk="1" latinLnBrk="0" hangingPunct="1">
        <a:spcBef>
          <a:spcPct val="20000"/>
        </a:spcBef>
        <a:buClr>
          <a:schemeClr val="tx1">
            <a:lumMod val="50000"/>
            <a:lumOff val="50000"/>
          </a:schemeClr>
        </a:buClr>
        <a:buFont typeface="Wingdings 3" charset="2"/>
        <a:buChar char=""/>
        <a:defRPr sz="1400" kern="1200">
          <a:solidFill>
            <a:schemeClr val="tx1"/>
          </a:solidFill>
          <a:latin typeface="+mn-lt"/>
          <a:ea typeface="+mn-ea"/>
          <a:cs typeface="+mn-cs"/>
        </a:defRPr>
      </a:lvl1pPr>
      <a:lvl2pPr marL="449263" indent="-182563" algn="l" defTabSz="457200" rtl="0" eaLnBrk="1" latinLnBrk="0" hangingPunct="1">
        <a:spcBef>
          <a:spcPct val="20000"/>
        </a:spcBef>
        <a:buClr>
          <a:schemeClr val="tx1">
            <a:lumMod val="50000"/>
            <a:lumOff val="50000"/>
          </a:schemeClr>
        </a:buClr>
        <a:buFont typeface="Wingdings" charset="2"/>
        <a:buChar char="§"/>
        <a:defRPr sz="1400" kern="1200">
          <a:solidFill>
            <a:schemeClr val="tx1"/>
          </a:solidFill>
          <a:latin typeface="+mn-lt"/>
          <a:ea typeface="+mn-ea"/>
          <a:cs typeface="+mn-cs"/>
        </a:defRPr>
      </a:lvl2pPr>
      <a:lvl3pPr marL="630238" indent="-180975"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803275" indent="-173038" algn="l" defTabSz="457200" rtl="0" eaLnBrk="1" latinLnBrk="0" hangingPunct="1">
        <a:spcBef>
          <a:spcPct val="20000"/>
        </a:spcBef>
        <a:buClr>
          <a:schemeClr val="tx1">
            <a:lumMod val="50000"/>
            <a:lumOff val="50000"/>
          </a:schemeClr>
        </a:buClr>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51248"/>
            <a:ext cx="9649072" cy="338554"/>
          </a:xfrm>
          <a:prstGeom prst="rect">
            <a:avLst/>
          </a:prstGeom>
        </p:spPr>
        <p:txBody>
          <a:bodyPr vert="horz" wrap="square" lIns="91440" tIns="45720" rIns="91440" bIns="45720" rtlCol="0" anchor="ctr">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95300" y="1600201"/>
            <a:ext cx="8915400" cy="1341906"/>
          </a:xfrm>
          <a:prstGeom prst="rect">
            <a:avLst/>
          </a:prstGeom>
        </p:spPr>
        <p:txBody>
          <a:bodyPr vert="horz"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Que vivent les retraité(e)s récents ? – Mai 2015</a:t>
            </a:r>
            <a:endParaRPr lang="fr-FR" dirty="0" smtClean="0">
              <a:solidFill>
                <a:srgbClr val="000000">
                  <a:tint val="75000"/>
                </a:srgbClr>
              </a:solidFill>
              <a:latin typeface="Calibri"/>
            </a:endParaRPr>
          </a:p>
        </p:txBody>
      </p:sp>
      <p:sp>
        <p:nvSpPr>
          <p:cNvPr id="6"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cxnSp>
        <p:nvCxnSpPr>
          <p:cNvPr id="9" name="Connecteur droit 8"/>
          <p:cNvCxnSpPr/>
          <p:nvPr userDrawn="1"/>
        </p:nvCxnSpPr>
        <p:spPr>
          <a:xfrm>
            <a:off x="128464" y="617608"/>
            <a:ext cx="964907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74968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Lst>
  <p:timing>
    <p:tnLst>
      <p:par>
        <p:cTn id="1" dur="indefinite" restart="never" nodeType="tmRoot"/>
      </p:par>
    </p:tnLst>
  </p:timing>
  <p:hf hdr="0" dt="0"/>
  <p:txStyles>
    <p:titleStyle>
      <a:lvl1pPr algn="l" defTabSz="457200" rtl="0" eaLnBrk="1" latinLnBrk="0" hangingPunct="1">
        <a:spcBef>
          <a:spcPct val="0"/>
        </a:spcBef>
        <a:buNone/>
        <a:defRPr sz="1600" b="1" kern="1200" baseline="0">
          <a:solidFill>
            <a:schemeClr val="tx1">
              <a:lumMod val="50000"/>
              <a:lumOff val="50000"/>
            </a:schemeClr>
          </a:solidFill>
          <a:latin typeface="+mj-lt"/>
          <a:ea typeface="+mj-ea"/>
          <a:cs typeface="+mj-cs"/>
        </a:defRPr>
      </a:lvl1pPr>
    </p:titleStyle>
    <p:bodyStyle>
      <a:lvl1pPr marL="268288" indent="-268288" algn="l" defTabSz="457200" rtl="0" eaLnBrk="1" latinLnBrk="0" hangingPunct="1">
        <a:spcBef>
          <a:spcPct val="20000"/>
        </a:spcBef>
        <a:buClr>
          <a:schemeClr val="tx1">
            <a:lumMod val="50000"/>
            <a:lumOff val="50000"/>
          </a:schemeClr>
        </a:buClr>
        <a:buFont typeface="Wingdings 3" charset="2"/>
        <a:buChar char=""/>
        <a:defRPr sz="1400" kern="1200">
          <a:solidFill>
            <a:schemeClr val="tx1"/>
          </a:solidFill>
          <a:latin typeface="+mn-lt"/>
          <a:ea typeface="+mn-ea"/>
          <a:cs typeface="+mn-cs"/>
        </a:defRPr>
      </a:lvl1pPr>
      <a:lvl2pPr marL="449263" indent="-182563" algn="l" defTabSz="457200" rtl="0" eaLnBrk="1" latinLnBrk="0" hangingPunct="1">
        <a:spcBef>
          <a:spcPct val="20000"/>
        </a:spcBef>
        <a:buClr>
          <a:schemeClr val="tx1">
            <a:lumMod val="50000"/>
            <a:lumOff val="50000"/>
          </a:schemeClr>
        </a:buClr>
        <a:buFont typeface="Wingdings" charset="2"/>
        <a:buChar char="§"/>
        <a:defRPr sz="1400" kern="1200">
          <a:solidFill>
            <a:schemeClr val="tx1"/>
          </a:solidFill>
          <a:latin typeface="+mn-lt"/>
          <a:ea typeface="+mn-ea"/>
          <a:cs typeface="+mn-cs"/>
        </a:defRPr>
      </a:lvl2pPr>
      <a:lvl3pPr marL="630238" indent="-180975"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803275" indent="-173038" algn="l" defTabSz="457200" rtl="0" eaLnBrk="1" latinLnBrk="0" hangingPunct="1">
        <a:spcBef>
          <a:spcPct val="20000"/>
        </a:spcBef>
        <a:buClr>
          <a:schemeClr val="tx1">
            <a:lumMod val="50000"/>
            <a:lumOff val="50000"/>
          </a:schemeClr>
        </a:buClr>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8464" y="251248"/>
            <a:ext cx="9649072" cy="338554"/>
          </a:xfrm>
          <a:prstGeom prst="rect">
            <a:avLst/>
          </a:prstGeom>
        </p:spPr>
        <p:txBody>
          <a:bodyPr vert="horz" wrap="square" lIns="91440" tIns="45720" rIns="91440" bIns="45720" rtlCol="0" anchor="ctr">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95300" y="1600201"/>
            <a:ext cx="8915400" cy="1341906"/>
          </a:xfrm>
          <a:prstGeom prst="rect">
            <a:avLst/>
          </a:prstGeom>
        </p:spPr>
        <p:txBody>
          <a:bodyPr vert="horz"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3195" y="6720780"/>
            <a:ext cx="8990738" cy="123111"/>
          </a:xfrm>
          <a:prstGeom prst="rect">
            <a:avLst/>
          </a:prstGeom>
        </p:spPr>
        <p:txBody>
          <a:bodyPr vert="horz" wrap="square" lIns="0" tIns="0" rIns="0" bIns="0" rtlCol="0" anchor="ctr">
            <a:spAutoFit/>
          </a:bodyPr>
          <a:lstStyle>
            <a:lvl1pPr algn="ctr">
              <a:defRPr sz="800">
                <a:solidFill>
                  <a:schemeClr val="tx1">
                    <a:tint val="75000"/>
                  </a:schemeClr>
                </a:solidFill>
              </a:defRPr>
            </a:lvl1p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smtClean="0">
              <a:solidFill>
                <a:srgbClr val="000000">
                  <a:tint val="75000"/>
                </a:srgbClr>
              </a:solidFill>
              <a:latin typeface="Calibri"/>
            </a:endParaRPr>
          </a:p>
        </p:txBody>
      </p:sp>
      <p:sp>
        <p:nvSpPr>
          <p:cNvPr id="6" name="Espace réservé du numéro de diapositive 5"/>
          <p:cNvSpPr>
            <a:spLocks noGrp="1"/>
          </p:cNvSpPr>
          <p:nvPr>
            <p:ph type="sldNum" sz="quarter" idx="4"/>
          </p:nvPr>
        </p:nvSpPr>
        <p:spPr>
          <a:xfrm>
            <a:off x="7551405" y="6723606"/>
            <a:ext cx="2311400" cy="123111"/>
          </a:xfrm>
          <a:prstGeom prst="rect">
            <a:avLst/>
          </a:prstGeom>
        </p:spPr>
        <p:txBody>
          <a:bodyPr vert="horz" lIns="0" tIns="0" rIns="0" bIns="0" rtlCol="0" anchor="ctr">
            <a:spAutoFit/>
          </a:bodyPr>
          <a:lstStyle>
            <a:lvl1pPr algn="r">
              <a:defRPr sz="800">
                <a:solidFill>
                  <a:schemeClr val="tx1">
                    <a:tint val="75000"/>
                  </a:schemeClr>
                </a:solidFill>
              </a:defRPr>
            </a:lvl1pPr>
          </a:lstStyle>
          <a:p>
            <a:fld id="{F9B1BAB7-AC79-A041-AA59-D4AE9967AD46}" type="slidenum">
              <a:rPr lang="fr-FR" smtClean="0">
                <a:solidFill>
                  <a:srgbClr val="000000">
                    <a:tint val="75000"/>
                  </a:srgbClr>
                </a:solidFill>
                <a:latin typeface="Calibri"/>
              </a:rPr>
              <a:pPr/>
              <a:t>‹N°›</a:t>
            </a:fld>
            <a:endParaRPr lang="fr-FR">
              <a:solidFill>
                <a:srgbClr val="000000">
                  <a:tint val="75000"/>
                </a:srgbClr>
              </a:solidFill>
              <a:latin typeface="Calibri"/>
            </a:endParaRPr>
          </a:p>
        </p:txBody>
      </p:sp>
      <p:cxnSp>
        <p:nvCxnSpPr>
          <p:cNvPr id="9" name="Connecteur droit 8"/>
          <p:cNvCxnSpPr/>
          <p:nvPr userDrawn="1"/>
        </p:nvCxnSpPr>
        <p:spPr>
          <a:xfrm>
            <a:off x="128464" y="617608"/>
            <a:ext cx="964907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032363"/>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Lst>
  <p:timing>
    <p:tnLst>
      <p:par>
        <p:cTn id="1" dur="indefinite" restart="never" nodeType="tmRoot"/>
      </p:par>
    </p:tnLst>
  </p:timing>
  <p:hf hdr="0" dt="0"/>
  <p:txStyles>
    <p:titleStyle>
      <a:lvl1pPr algn="l" defTabSz="457200" rtl="0" eaLnBrk="1" latinLnBrk="0" hangingPunct="1">
        <a:spcBef>
          <a:spcPct val="0"/>
        </a:spcBef>
        <a:buNone/>
        <a:defRPr sz="1600" b="1" kern="1200" baseline="0">
          <a:solidFill>
            <a:schemeClr val="tx1">
              <a:lumMod val="50000"/>
              <a:lumOff val="50000"/>
            </a:schemeClr>
          </a:solidFill>
          <a:latin typeface="+mj-lt"/>
          <a:ea typeface="+mj-ea"/>
          <a:cs typeface="+mj-cs"/>
        </a:defRPr>
      </a:lvl1pPr>
    </p:titleStyle>
    <p:bodyStyle>
      <a:lvl1pPr marL="268288" indent="-268288" algn="l" defTabSz="457200" rtl="0" eaLnBrk="1" latinLnBrk="0" hangingPunct="1">
        <a:spcBef>
          <a:spcPct val="20000"/>
        </a:spcBef>
        <a:buClr>
          <a:schemeClr val="tx1">
            <a:lumMod val="50000"/>
            <a:lumOff val="50000"/>
          </a:schemeClr>
        </a:buClr>
        <a:buFont typeface="Wingdings 3" charset="2"/>
        <a:buChar char=""/>
        <a:defRPr sz="1400" kern="1200">
          <a:solidFill>
            <a:schemeClr val="tx1"/>
          </a:solidFill>
          <a:latin typeface="+mn-lt"/>
          <a:ea typeface="+mn-ea"/>
          <a:cs typeface="+mn-cs"/>
        </a:defRPr>
      </a:lvl1pPr>
      <a:lvl2pPr marL="449263" indent="-182563" algn="l" defTabSz="457200" rtl="0" eaLnBrk="1" latinLnBrk="0" hangingPunct="1">
        <a:spcBef>
          <a:spcPct val="20000"/>
        </a:spcBef>
        <a:buClr>
          <a:schemeClr val="tx1">
            <a:lumMod val="50000"/>
            <a:lumOff val="50000"/>
          </a:schemeClr>
        </a:buClr>
        <a:buFont typeface="Wingdings" charset="2"/>
        <a:buChar char="§"/>
        <a:defRPr sz="1400" kern="1200">
          <a:solidFill>
            <a:schemeClr val="tx1"/>
          </a:solidFill>
          <a:latin typeface="+mn-lt"/>
          <a:ea typeface="+mn-ea"/>
          <a:cs typeface="+mn-cs"/>
        </a:defRPr>
      </a:lvl2pPr>
      <a:lvl3pPr marL="630238" indent="-180975"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803275" indent="-173038" algn="l" defTabSz="457200" rtl="0" eaLnBrk="1" latinLnBrk="0" hangingPunct="1">
        <a:spcBef>
          <a:spcPct val="20000"/>
        </a:spcBef>
        <a:buClr>
          <a:schemeClr val="tx1">
            <a:lumMod val="50000"/>
            <a:lumOff val="50000"/>
          </a:schemeClr>
        </a:buClr>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7942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7819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8828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Rectangle 9"/>
          <p:cNvSpPr/>
          <p:nvPr userDrawn="1"/>
        </p:nvSpPr>
        <p:spPr>
          <a:xfrm>
            <a:off x="1" y="6561694"/>
            <a:ext cx="9906000" cy="296306"/>
          </a:xfrm>
          <a:prstGeom prst="rect">
            <a:avLst/>
          </a:prstGeom>
          <a:solidFill>
            <a:srgbClr val="DFDF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titre 1"/>
          <p:cNvSpPr>
            <a:spLocks noGrp="1"/>
          </p:cNvSpPr>
          <p:nvPr>
            <p:ph type="title"/>
          </p:nvPr>
        </p:nvSpPr>
        <p:spPr>
          <a:xfrm>
            <a:off x="128464" y="215444"/>
            <a:ext cx="9649072" cy="338554"/>
          </a:xfrm>
          <a:prstGeom prst="rect">
            <a:avLst/>
          </a:prstGeom>
          <a:ln>
            <a:noFill/>
          </a:ln>
        </p:spPr>
        <p:txBody>
          <a:bodyPr vert="horz" wrap="square" lIns="91440" tIns="45720" rIns="91440" bIns="45720" rtlCol="0" anchor="b">
            <a:sp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632521" y="835649"/>
            <a:ext cx="8640960" cy="1520416"/>
          </a:xfrm>
          <a:prstGeom prst="rect">
            <a:avLst/>
          </a:prstGeom>
          <a:noFill/>
        </p:spPr>
        <p:txBody>
          <a:bodyPr vert="horz" wrap="square" lIns="91440" tIns="45720" rIns="91440" bIns="4572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0" y="6662186"/>
            <a:ext cx="9906000" cy="195814"/>
          </a:xfrm>
          <a:prstGeom prst="rect">
            <a:avLst/>
          </a:prstGeom>
        </p:spPr>
        <p:txBody>
          <a:bodyPr vert="horz" wrap="square" lIns="36000" tIns="36000" rIns="36000" bIns="36000" rtlCol="0" anchor="ctr">
            <a:spAutoFit/>
          </a:bodyPr>
          <a:lstStyle>
            <a:lvl1pPr algn="ctr">
              <a:defRPr sz="800">
                <a:solidFill>
                  <a:srgbClr val="898989"/>
                </a:solidFill>
              </a:defRPr>
            </a:lvl1pPr>
          </a:lstStyle>
          <a:p>
            <a:r>
              <a:rPr lang="fr-FR" dirty="0" smtClean="0">
                <a:latin typeface="Calibri"/>
              </a:rPr>
              <a:t>Rapport de recherche : 10 clés pour comprendre l’état de l’opinion belge, avril 2016.</a:t>
            </a:r>
            <a:endParaRPr lang="fr-FR" dirty="0">
              <a:latin typeface="Calibri"/>
            </a:endParaRPr>
          </a:p>
        </p:txBody>
      </p:sp>
      <p:sp>
        <p:nvSpPr>
          <p:cNvPr id="6" name="Espace réservé du numéro de diapositive 5"/>
          <p:cNvSpPr>
            <a:spLocks noGrp="1"/>
          </p:cNvSpPr>
          <p:nvPr>
            <p:ph type="sldNum" sz="quarter" idx="4"/>
          </p:nvPr>
        </p:nvSpPr>
        <p:spPr>
          <a:xfrm>
            <a:off x="7594600" y="6662186"/>
            <a:ext cx="2311400" cy="195814"/>
          </a:xfrm>
          <a:prstGeom prst="rect">
            <a:avLst/>
          </a:prstGeom>
        </p:spPr>
        <p:txBody>
          <a:bodyPr vert="horz" lIns="36000" tIns="36000" rIns="36000" bIns="36000" rtlCol="0" anchor="ctr">
            <a:spAutoFit/>
          </a:bodyPr>
          <a:lstStyle>
            <a:lvl1pPr algn="r">
              <a:defRPr sz="800">
                <a:solidFill>
                  <a:srgbClr val="000000"/>
                </a:solidFill>
              </a:defRPr>
            </a:lvl1pPr>
          </a:lstStyle>
          <a:p>
            <a:fld id="{6752426A-8DB9-554F-AD77-D05A404FDD63}" type="slidenum">
              <a:rPr lang="fr-FR" smtClean="0">
                <a:latin typeface="Calibri"/>
              </a:rPr>
              <a:pPr/>
              <a:t>‹N°›</a:t>
            </a:fld>
            <a:endParaRPr lang="fr-FR">
              <a:latin typeface="Calibri"/>
            </a:endParaRPr>
          </a:p>
        </p:txBody>
      </p:sp>
      <p:pic>
        <p:nvPicPr>
          <p:cNvPr id="7" name="Image 6"/>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553039" y="6577488"/>
            <a:ext cx="1654488" cy="279863"/>
          </a:xfrm>
          <a:prstGeom prst="rect">
            <a:avLst/>
          </a:prstGeom>
        </p:spPr>
      </p:pic>
      <p:pic>
        <p:nvPicPr>
          <p:cNvPr id="8" name="LogoS&amp;A.png" descr="/Users/Anick/Desktop/La Grande Enquete Février 2016/Logo/LogoS&amp;A.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41486" y="6423994"/>
            <a:ext cx="409169" cy="409169"/>
          </a:xfrm>
          <a:prstGeom prst="rect">
            <a:avLst/>
          </a:prstGeom>
        </p:spPr>
      </p:pic>
      <p:cxnSp>
        <p:nvCxnSpPr>
          <p:cNvPr id="9" name="Connecteur droit 8"/>
          <p:cNvCxnSpPr/>
          <p:nvPr userDrawn="1"/>
        </p:nvCxnSpPr>
        <p:spPr>
          <a:xfrm>
            <a:off x="128464" y="56186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2532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dt="0"/>
  <p:txStyles>
    <p:titleStyle>
      <a:lvl1pPr algn="l" defTabSz="457200" rtl="0" eaLnBrk="1" latinLnBrk="0" hangingPunct="1">
        <a:spcBef>
          <a:spcPct val="0"/>
        </a:spcBef>
        <a:buNone/>
        <a:defRPr sz="1600" b="1" kern="1200">
          <a:solidFill>
            <a:schemeClr val="bg1">
              <a:lumMod val="65000"/>
            </a:schemeClr>
          </a:solidFill>
          <a:latin typeface="+mj-lt"/>
          <a:ea typeface="+mj-ea"/>
          <a:cs typeface="+mj-cs"/>
        </a:defRPr>
      </a:lvl1pPr>
    </p:titleStyle>
    <p:body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Anick/Desktop/La%20Grande%20Enquete%20Fe%CC%81vrier%202016/Logo/LogoS&amp;A.png" TargetMode="External"/><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15.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15.xml"/><Relationship Id="rId4" Type="http://schemas.openxmlformats.org/officeDocument/2006/relationships/chart" Target="../charts/char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22.xml"/><Relationship Id="rId5" Type="http://schemas.openxmlformats.org/officeDocument/2006/relationships/chart" Target="../charts/chart27.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73.xml"/><Relationship Id="rId4" Type="http://schemas.openxmlformats.org/officeDocument/2006/relationships/chart" Target="../charts/char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83.xml"/><Relationship Id="rId5" Type="http://schemas.openxmlformats.org/officeDocument/2006/relationships/chart" Target="../charts/chart34.xml"/><Relationship Id="rId4" Type="http://schemas.openxmlformats.org/officeDocument/2006/relationships/chart" Target="../charts/char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49.xml"/><Relationship Id="rId4" Type="http://schemas.openxmlformats.org/officeDocument/2006/relationships/chart" Target="../charts/chart37.xml"/></Relationships>
</file>

<file path=ppt/slides/_rels/slide2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73.xml"/><Relationship Id="rId4" Type="http://schemas.openxmlformats.org/officeDocument/2006/relationships/chart" Target="../charts/chart40.xml"/></Relationships>
</file>

<file path=ppt/slides/_rels/slide2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xml"/><Relationship Id="rId4" Type="http://schemas.openxmlformats.org/officeDocument/2006/relationships/chart" Target="../charts/char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83.xml"/></Relationships>
</file>

<file path=ppt/slides/_rels/slide2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28.xml"/><Relationship Id="rId5" Type="http://schemas.openxmlformats.org/officeDocument/2006/relationships/chart" Target="../charts/chart52.xml"/><Relationship Id="rId4" Type="http://schemas.openxmlformats.org/officeDocument/2006/relationships/chart" Target="../charts/char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31.xml"/><Relationship Id="rId4" Type="http://schemas.openxmlformats.org/officeDocument/2006/relationships/chart" Target="../charts/chart55.xml"/></Relationships>
</file>

<file path=ppt/slides/_rels/slide2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41.xml"/><Relationship Id="rId5" Type="http://schemas.openxmlformats.org/officeDocument/2006/relationships/chart" Target="../charts/chart59.xml"/><Relationship Id="rId4" Type="http://schemas.openxmlformats.org/officeDocument/2006/relationships/chart" Target="../charts/char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173.xml"/><Relationship Id="rId4" Type="http://schemas.openxmlformats.org/officeDocument/2006/relationships/chart" Target="../charts/chart62.xml"/></Relationships>
</file>

<file path=ppt/slides/_rels/slide3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73.xml"/></Relationships>
</file>

<file path=ppt/slides/_rels/slide3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73.xml"/><Relationship Id="rId4" Type="http://schemas.openxmlformats.org/officeDocument/2006/relationships/chart" Target="../charts/chart67.xml"/></Relationships>
</file>

<file path=ppt/slides/_rels/slide3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34.xml"/><Relationship Id="rId4" Type="http://schemas.openxmlformats.org/officeDocument/2006/relationships/chart" Target="../charts/chart70.xml"/></Relationships>
</file>

<file path=ppt/slides/_rels/slide34.xml.rels><?xml version="1.0" encoding="UTF-8" standalone="yes"?>
<Relationships xmlns="http://schemas.openxmlformats.org/package/2006/relationships"><Relationship Id="rId3" Type="http://schemas.openxmlformats.org/officeDocument/2006/relationships/chart" Target="../charts/chart72.xml"/><Relationship Id="rId7" Type="http://schemas.openxmlformats.org/officeDocument/2006/relationships/chart" Target="../charts/chart76.xml"/><Relationship Id="rId2" Type="http://schemas.openxmlformats.org/officeDocument/2006/relationships/chart" Target="../charts/chart71.xml"/><Relationship Id="rId1" Type="http://schemas.openxmlformats.org/officeDocument/2006/relationships/slideLayout" Target="../slideLayouts/slideLayout173.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chart" Target="../charts/chart73.xml"/></Relationships>
</file>

<file path=ppt/slides/_rels/slide3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173.xml"/><Relationship Id="rId4" Type="http://schemas.openxmlformats.org/officeDocument/2006/relationships/chart" Target="../charts/chart79.xml"/></Relationships>
</file>

<file path=ppt/slides/_rels/slide3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37.xml"/><Relationship Id="rId4" Type="http://schemas.openxmlformats.org/officeDocument/2006/relationships/chart" Target="../charts/chart82.xml"/></Relationships>
</file>

<file path=ppt/slides/_rels/slide3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258.xml"/><Relationship Id="rId4" Type="http://schemas.openxmlformats.org/officeDocument/2006/relationships/chart" Target="../charts/chart85.xml"/></Relationships>
</file>

<file path=ppt/slides/_rels/slide38.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254.xml"/><Relationship Id="rId4" Type="http://schemas.openxmlformats.org/officeDocument/2006/relationships/chart" Target="../charts/chart88.xml"/></Relationships>
</file>

<file path=ppt/slides/_rels/slide39.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254.xml"/><Relationship Id="rId5" Type="http://schemas.openxmlformats.org/officeDocument/2006/relationships/chart" Target="../charts/chart92.xml"/><Relationship Id="rId4" Type="http://schemas.openxmlformats.org/officeDocument/2006/relationships/chart" Target="../charts/char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262.xml"/></Relationships>
</file>

<file path=ppt/slides/_rels/slide41.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262.xml"/></Relationships>
</file>

<file path=ppt/slides/_rels/slide4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50.xml"/></Relationships>
</file>

<file path=ppt/slides/_rels/slide43.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140.xml"/></Relationships>
</file>

<file path=ppt/slides/_rels/slide44.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43.xml"/><Relationship Id="rId6" Type="http://schemas.openxmlformats.org/officeDocument/2006/relationships/chart" Target="../charts/chart103.xml"/><Relationship Id="rId5" Type="http://schemas.openxmlformats.org/officeDocument/2006/relationships/chart" Target="../charts/chart102.xml"/><Relationship Id="rId4" Type="http://schemas.openxmlformats.org/officeDocument/2006/relationships/chart" Target="../charts/chart101.xml"/></Relationships>
</file>

<file path=ppt/slides/_rels/slide4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146.xml"/><Relationship Id="rId4" Type="http://schemas.openxmlformats.org/officeDocument/2006/relationships/chart" Target="../charts/chart106.xml"/></Relationships>
</file>

<file path=ppt/slides/_rels/slide46.xml.rels><?xml version="1.0" encoding="UTF-8" standalone="yes"?>
<Relationships xmlns="http://schemas.openxmlformats.org/package/2006/relationships"><Relationship Id="rId8" Type="http://schemas.openxmlformats.org/officeDocument/2006/relationships/chart" Target="../charts/chart113.xml"/><Relationship Id="rId3" Type="http://schemas.openxmlformats.org/officeDocument/2006/relationships/chart" Target="../charts/chart108.xml"/><Relationship Id="rId7" Type="http://schemas.openxmlformats.org/officeDocument/2006/relationships/chart" Target="../charts/chart112.xml"/><Relationship Id="rId2" Type="http://schemas.openxmlformats.org/officeDocument/2006/relationships/chart" Target="../charts/chart107.xml"/><Relationship Id="rId1" Type="http://schemas.openxmlformats.org/officeDocument/2006/relationships/slideLayout" Target="../slideLayouts/slideLayout173.xml"/><Relationship Id="rId6" Type="http://schemas.openxmlformats.org/officeDocument/2006/relationships/chart" Target="../charts/chart111.xml"/><Relationship Id="rId5" Type="http://schemas.openxmlformats.org/officeDocument/2006/relationships/chart" Target="../charts/chart110.xml"/><Relationship Id="rId4" Type="http://schemas.openxmlformats.org/officeDocument/2006/relationships/chart" Target="../charts/chart109.xml"/></Relationships>
</file>

<file path=ppt/slides/_rels/slide47.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173.xml"/></Relationships>
</file>

<file path=ppt/slides/_rels/slide4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196.xml"/><Relationship Id="rId6" Type="http://schemas.openxmlformats.org/officeDocument/2006/relationships/chart" Target="../charts/chart119.xml"/><Relationship Id="rId5" Type="http://schemas.openxmlformats.org/officeDocument/2006/relationships/chart" Target="../charts/chart118.xml"/><Relationship Id="rId4" Type="http://schemas.openxmlformats.org/officeDocument/2006/relationships/chart" Target="../charts/chart117.xml"/></Relationships>
</file>

<file path=ppt/slides/_rels/slide49.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99.xml"/><Relationship Id="rId5" Type="http://schemas.openxmlformats.org/officeDocument/2006/relationships/chart" Target="../charts/chart123.xml"/><Relationship Id="rId4" Type="http://schemas.openxmlformats.org/officeDocument/2006/relationships/chart" Target="../charts/chart12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99.xml"/><Relationship Id="rId4" Type="http://schemas.openxmlformats.org/officeDocument/2006/relationships/chart" Target="../charts/chart126.xml"/></Relationships>
</file>

<file path=ppt/slides/_rels/slide51.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199.xml"/></Relationships>
</file>

<file path=ppt/slides/_rels/slide5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chart" Target="../charts/chart129.xml"/><Relationship Id="rId1" Type="http://schemas.openxmlformats.org/officeDocument/2006/relationships/slideLayout" Target="../slideLayouts/slideLayout199.xml"/></Relationships>
</file>

<file path=ppt/slides/_rels/slide53.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19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83.xml"/><Relationship Id="rId4" Type="http://schemas.openxmlformats.org/officeDocument/2006/relationships/chart" Target="../charts/chart134.xml"/></Relationships>
</file>

<file path=ppt/slides/_rels/slide58.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chart" Target="../charts/chart135.xml"/><Relationship Id="rId1" Type="http://schemas.openxmlformats.org/officeDocument/2006/relationships/slideLayout" Target="../slideLayouts/slideLayout83.xml"/><Relationship Id="rId6" Type="http://schemas.openxmlformats.org/officeDocument/2006/relationships/chart" Target="../charts/chart139.xml"/><Relationship Id="rId5" Type="http://schemas.openxmlformats.org/officeDocument/2006/relationships/chart" Target="../charts/chart138.xml"/><Relationship Id="rId4" Type="http://schemas.openxmlformats.org/officeDocument/2006/relationships/chart" Target="../charts/chart1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83.xml"/><Relationship Id="rId6" Type="http://schemas.openxmlformats.org/officeDocument/2006/relationships/chart" Target="../charts/chart144.xml"/><Relationship Id="rId5" Type="http://schemas.openxmlformats.org/officeDocument/2006/relationships/chart" Target="../charts/chart143.xml"/><Relationship Id="rId4" Type="http://schemas.openxmlformats.org/officeDocument/2006/relationships/chart" Target="../charts/chart142.xml"/></Relationships>
</file>

<file path=ppt/slides/_rels/slide61.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173.xml"/></Relationships>
</file>

<file path=ppt/slides/_rels/slide62.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83.xml"/></Relationships>
</file>

<file path=ppt/slides/_rels/slide63.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8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65.xml.rels><?xml version="1.0" encoding="UTF-8" standalone="yes"?>
<Relationships xmlns="http://schemas.openxmlformats.org/package/2006/relationships"><Relationship Id="rId2" Type="http://schemas.openxmlformats.org/officeDocument/2006/relationships/chart" Target="../charts/chart148.xml"/><Relationship Id="rId1" Type="http://schemas.openxmlformats.org/officeDocument/2006/relationships/slideLayout" Target="../slideLayouts/slideLayout83.xml"/></Relationships>
</file>

<file path=ppt/slides/_rels/slide66.xml.rels><?xml version="1.0" encoding="UTF-8" standalone="yes"?>
<Relationships xmlns="http://schemas.openxmlformats.org/package/2006/relationships"><Relationship Id="rId2" Type="http://schemas.openxmlformats.org/officeDocument/2006/relationships/chart" Target="../charts/chart149.xml"/><Relationship Id="rId1" Type="http://schemas.openxmlformats.org/officeDocument/2006/relationships/slideLayout" Target="../slideLayouts/slideLayout83.xml"/></Relationships>
</file>

<file path=ppt/slides/_rels/slide67.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8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69.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chart" Target="../charts/chart151.xml"/><Relationship Id="rId1" Type="http://schemas.openxmlformats.org/officeDocument/2006/relationships/slideLayout" Target="../slideLayouts/slideLayout83.xml"/><Relationship Id="rId4" Type="http://schemas.openxmlformats.org/officeDocument/2006/relationships/chart" Target="../charts/chart15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3.xml"/><Relationship Id="rId4" Type="http://schemas.openxmlformats.org/officeDocument/2006/relationships/chart" Target="../charts/chart8.xml"/></Relationships>
</file>

<file path=ppt/slides/_rels/slide70.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7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72.xml.rels><?xml version="1.0" encoding="UTF-8" standalone="yes"?>
<Relationships xmlns="http://schemas.openxmlformats.org/package/2006/relationships"><Relationship Id="rId2" Type="http://schemas.openxmlformats.org/officeDocument/2006/relationships/chart" Target="../charts/chart156.xml"/><Relationship Id="rId1" Type="http://schemas.openxmlformats.org/officeDocument/2006/relationships/slideLayout" Target="../slideLayouts/slideLayout8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74.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chart" Target="../charts/chart157.xml"/><Relationship Id="rId1" Type="http://schemas.openxmlformats.org/officeDocument/2006/relationships/slideLayout" Target="../slideLayouts/slideLayout83.xml"/><Relationship Id="rId4" Type="http://schemas.openxmlformats.org/officeDocument/2006/relationships/chart" Target="../charts/chart159.xml"/></Relationships>
</file>

<file path=ppt/slides/_rels/slide75.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83.xml"/><Relationship Id="rId4" Type="http://schemas.openxmlformats.org/officeDocument/2006/relationships/chart" Target="../charts/chart1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chart" Target="../charts/chart163.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93.xml"/><Relationship Id="rId4" Type="http://schemas.openxmlformats.org/officeDocument/2006/relationships/chart" Target="../charts/char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85.xml.rels><?xml version="1.0" encoding="UTF-8" standalone="yes"?>
<Relationships xmlns="http://schemas.openxmlformats.org/package/2006/relationships"><Relationship Id="rId3" Type="http://schemas.openxmlformats.org/officeDocument/2006/relationships/image" Target="file://localhost/DATA-ANICK/Documents%20DATA/PR%C3%89VENTION%20G%C3%89NOCIDES/0026%20Pr%C3%A9%20G%C3%A9n.%20Killing%20Words%2004:04/IMAGES/Rond.gif" TargetMode="External"/><Relationship Id="rId2" Type="http://schemas.openxmlformats.org/officeDocument/2006/relationships/image" Target="../media/image5.png"/><Relationship Id="rId1" Type="http://schemas.openxmlformats.org/officeDocument/2006/relationships/slideLayout" Target="../slideLayouts/slideLayout166.xml"/><Relationship Id="rId5" Type="http://schemas.openxmlformats.org/officeDocument/2006/relationships/image" Target="file://localhost/Users/Anick/Desktop/La%20Grande%20Enquete%20Fe%CC%81vrier%202016/Flechelongue_Rouge%20et%20vert.png" TargetMode="Externa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08.xml"/></Relationships>
</file>

<file path=ppt/slides/_rels/slide88.xml.rels><?xml version="1.0" encoding="UTF-8" standalone="yes"?>
<Relationships xmlns="http://schemas.openxmlformats.org/package/2006/relationships"><Relationship Id="rId3" Type="http://schemas.openxmlformats.org/officeDocument/2006/relationships/hyperlink" Target="mailto:s.bouquin@survey-action.be" TargetMode="External"/><Relationship Id="rId7" Type="http://schemas.openxmlformats.org/officeDocument/2006/relationships/image" Target="file://localhost/Users/Anick/Desktop/La%20Grande%20Enquete%20Fe%CC%81vrier%202016/Logo/logo_small.png" TargetMode="External"/><Relationship Id="rId2" Type="http://schemas.openxmlformats.org/officeDocument/2006/relationships/hyperlink" Target="mailto:b.scheuer@survey-action.be" TargetMode="External"/><Relationship Id="rId1" Type="http://schemas.openxmlformats.org/officeDocument/2006/relationships/slideLayout" Target="../slideLayouts/slideLayout173.xml"/><Relationship Id="rId6" Type="http://schemas.openxmlformats.org/officeDocument/2006/relationships/image" Target="../media/image1.png"/><Relationship Id="rId5" Type="http://schemas.openxmlformats.org/officeDocument/2006/relationships/image" Target="file://localhost/Users/Anick/Desktop/La%20Grande%20Enquete%20Fe%CC%81vrier%202016/Logo/LogoS&amp;A.pn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46660" y="1528581"/>
            <a:ext cx="4411744" cy="2337847"/>
          </a:xfrm>
        </p:spPr>
        <p:txBody>
          <a:bodyPr>
            <a:noAutofit/>
          </a:bodyPr>
          <a:lstStyle/>
          <a:p>
            <a:pPr>
              <a:spcBef>
                <a:spcPts val="600"/>
              </a:spcBef>
            </a:pPr>
            <a:r>
              <a:rPr lang="fr-FR" dirty="0" smtClean="0">
                <a:solidFill>
                  <a:srgbClr val="FF6600"/>
                </a:solidFill>
              </a:rPr>
              <a:t> « Noir, jaune, blues 2017 » </a:t>
            </a:r>
            <a:r>
              <a:rPr lang="fr-FR" dirty="0">
                <a:solidFill>
                  <a:srgbClr val="FF6600"/>
                </a:solidFill>
              </a:rPr>
              <a:t/>
            </a:r>
            <a:br>
              <a:rPr lang="fr-FR" dirty="0">
                <a:solidFill>
                  <a:srgbClr val="FF6600"/>
                </a:solidFill>
              </a:rPr>
            </a:br>
            <a:r>
              <a:rPr lang="fr-FR" dirty="0" smtClean="0">
                <a:solidFill>
                  <a:srgbClr val="FF6600"/>
                </a:solidFill>
              </a:rPr>
              <a:t>Quel monde voulons-nous bâtir ?</a:t>
            </a:r>
            <a:br>
              <a:rPr lang="fr-FR" dirty="0" smtClean="0">
                <a:solidFill>
                  <a:srgbClr val="FF6600"/>
                </a:solidFill>
              </a:rPr>
            </a:br>
            <a:r>
              <a:rPr lang="fr-FR" dirty="0" smtClean="0">
                <a:solidFill>
                  <a:srgbClr val="FF6600"/>
                </a:solidFill>
              </a:rPr>
              <a:t/>
            </a:r>
            <a:br>
              <a:rPr lang="fr-FR" dirty="0" smtClean="0">
                <a:solidFill>
                  <a:srgbClr val="FF6600"/>
                </a:solidFill>
              </a:rPr>
            </a:br>
            <a:r>
              <a:rPr lang="fr-FR" dirty="0" smtClean="0">
                <a:solidFill>
                  <a:srgbClr val="FF6600"/>
                </a:solidFill>
              </a:rPr>
              <a:t> </a:t>
            </a:r>
            <a:r>
              <a:rPr lang="fr-FR" sz="1600" dirty="0" smtClean="0">
                <a:solidFill>
                  <a:srgbClr val="FF6600"/>
                </a:solidFill>
              </a:rPr>
              <a:t>Comprendre l’état de l’opinion publique belge </a:t>
            </a:r>
            <a:br>
              <a:rPr lang="fr-FR" sz="1600" dirty="0" smtClean="0">
                <a:solidFill>
                  <a:srgbClr val="FF6600"/>
                </a:solidFill>
              </a:rPr>
            </a:br>
            <a:r>
              <a:rPr lang="fr-FR" sz="1600" dirty="0" smtClean="0">
                <a:solidFill>
                  <a:srgbClr val="FF6600"/>
                </a:solidFill>
              </a:rPr>
              <a:t/>
            </a:r>
            <a:br>
              <a:rPr lang="fr-FR" sz="1600" dirty="0" smtClean="0">
                <a:solidFill>
                  <a:srgbClr val="FF6600"/>
                </a:solidFill>
              </a:rPr>
            </a:br>
            <a:r>
              <a:rPr lang="fr-FR" sz="1600" dirty="0" smtClean="0">
                <a:solidFill>
                  <a:srgbClr val="FF6600"/>
                </a:solidFill>
              </a:rPr>
              <a:t> Janvier 2017</a:t>
            </a:r>
            <a:endParaRPr lang="fr-FR" sz="1600" dirty="0">
              <a:solidFill>
                <a:srgbClr val="FF6600"/>
              </a:solidFill>
            </a:endParaRPr>
          </a:p>
        </p:txBody>
      </p:sp>
      <p:sp>
        <p:nvSpPr>
          <p:cNvPr id="3" name="Espace réservé du contenu 2"/>
          <p:cNvSpPr>
            <a:spLocks noGrp="1"/>
          </p:cNvSpPr>
          <p:nvPr>
            <p:ph type="subTitle" idx="1"/>
          </p:nvPr>
        </p:nvSpPr>
        <p:spPr>
          <a:xfrm>
            <a:off x="5046665" y="4090170"/>
            <a:ext cx="4859343" cy="343684"/>
          </a:xfrm>
        </p:spPr>
        <p:txBody>
          <a:bodyPr/>
          <a:lstStyle/>
          <a:p>
            <a:r>
              <a:rPr lang="fr-FR" sz="1400" cap="none" dirty="0" smtClean="0">
                <a:solidFill>
                  <a:schemeClr val="tx1"/>
                </a:solidFill>
                <a:latin typeface="+mj-lt"/>
              </a:rPr>
              <a:t> </a:t>
            </a:r>
            <a:r>
              <a:rPr lang="fr-FR" sz="1400" b="1" cap="none" dirty="0" smtClean="0">
                <a:solidFill>
                  <a:schemeClr val="tx1"/>
                </a:solidFill>
                <a:latin typeface="+mj-lt"/>
              </a:rPr>
              <a:t>Version courte de présentation  </a:t>
            </a:r>
            <a:endParaRPr lang="fr-FR" sz="1400" b="1" cap="none" dirty="0">
              <a:solidFill>
                <a:schemeClr val="tx1"/>
              </a:solidFill>
              <a:latin typeface="+mj-lt"/>
            </a:endParaRPr>
          </a:p>
        </p:txBody>
      </p:sp>
      <p:sp>
        <p:nvSpPr>
          <p:cNvPr id="5" name="Espace réservé du numéro de diapositive 4"/>
          <p:cNvSpPr>
            <a:spLocks noGrp="1"/>
          </p:cNvSpPr>
          <p:nvPr>
            <p:ph type="sldNum" sz="quarter" idx="4294967295"/>
          </p:nvPr>
        </p:nvSpPr>
        <p:spPr>
          <a:xfrm>
            <a:off x="7594600" y="6662738"/>
            <a:ext cx="2311400" cy="195262"/>
          </a:xfrm>
        </p:spPr>
        <p:txBody>
          <a:bodyPr/>
          <a:lstStyle/>
          <a:p>
            <a:fld id="{6752426A-8DB9-554F-AD77-D05A404FDD63}" type="slidenum">
              <a:rPr lang="fr-FR" smtClean="0"/>
              <a:t>0</a:t>
            </a:fld>
            <a:endParaRPr lang="fr-FR"/>
          </a:p>
        </p:txBody>
      </p:sp>
      <p:pic>
        <p:nvPicPr>
          <p:cNvPr id="6" name="Picture 9"/>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bwMode="auto">
          <a:xfrm>
            <a:off x="6214416" y="5768645"/>
            <a:ext cx="813462" cy="81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6"/>
          <p:cNvSpPr txBox="1"/>
          <p:nvPr/>
        </p:nvSpPr>
        <p:spPr>
          <a:xfrm flipH="1">
            <a:off x="7322066" y="5943600"/>
            <a:ext cx="2431534" cy="369332"/>
          </a:xfrm>
          <a:prstGeom prst="rect">
            <a:avLst/>
          </a:prstGeom>
          <a:noFill/>
        </p:spPr>
        <p:txBody>
          <a:bodyPr wrap="square" rtlCol="0">
            <a:spAutoFit/>
          </a:bodyPr>
          <a:lstStyle/>
          <a:p>
            <a:endParaRPr lang="fr-FR" dirty="0"/>
          </a:p>
        </p:txBody>
      </p:sp>
      <p:pic>
        <p:nvPicPr>
          <p:cNvPr id="8" name="Image 7" descr="Capture d’écran 2016-05-05 à 13.16.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700" y="5664217"/>
            <a:ext cx="2527300" cy="917907"/>
          </a:xfrm>
          <a:prstGeom prst="rect">
            <a:avLst/>
          </a:prstGeom>
        </p:spPr>
      </p:pic>
      <p:cxnSp>
        <p:nvCxnSpPr>
          <p:cNvPr id="9" name="Connecteur droit 8"/>
          <p:cNvCxnSpPr/>
          <p:nvPr/>
        </p:nvCxnSpPr>
        <p:spPr>
          <a:xfrm>
            <a:off x="5168910" y="4001270"/>
            <a:ext cx="4289501"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99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7"/>
          <p:cNvSpPr/>
          <p:nvPr/>
        </p:nvSpPr>
        <p:spPr>
          <a:xfrm>
            <a:off x="3959896" y="2403717"/>
            <a:ext cx="3032125" cy="3087687"/>
          </a:xfrm>
          <a:custGeom>
            <a:avLst/>
            <a:gdLst>
              <a:gd name="connsiteX0" fmla="*/ 3024187 w 3032125"/>
              <a:gd name="connsiteY0" fmla="*/ 0 h 3087687"/>
              <a:gd name="connsiteX1" fmla="*/ 39687 w 3032125"/>
              <a:gd name="connsiteY1" fmla="*/ 381000 h 3087687"/>
              <a:gd name="connsiteX2" fmla="*/ 0 w 3032125"/>
              <a:gd name="connsiteY2" fmla="*/ 3079750 h 3087687"/>
              <a:gd name="connsiteX3" fmla="*/ 3032125 w 3032125"/>
              <a:gd name="connsiteY3" fmla="*/ 3087687 h 3087687"/>
            </a:gdLst>
            <a:ahLst/>
            <a:cxnLst>
              <a:cxn ang="0">
                <a:pos x="connsiteX0" y="connsiteY0"/>
              </a:cxn>
              <a:cxn ang="0">
                <a:pos x="connsiteX1" y="connsiteY1"/>
              </a:cxn>
              <a:cxn ang="0">
                <a:pos x="connsiteX2" y="connsiteY2"/>
              </a:cxn>
              <a:cxn ang="0">
                <a:pos x="connsiteX3" y="connsiteY3"/>
              </a:cxn>
            </a:cxnLst>
            <a:rect l="l" t="t" r="r" b="b"/>
            <a:pathLst>
              <a:path w="3032125" h="3087687">
                <a:moveTo>
                  <a:pt x="3024187" y="0"/>
                </a:moveTo>
                <a:lnTo>
                  <a:pt x="39687" y="381000"/>
                </a:lnTo>
                <a:lnTo>
                  <a:pt x="0" y="3079750"/>
                </a:lnTo>
                <a:lnTo>
                  <a:pt x="3032125" y="3087687"/>
                </a:lnTo>
              </a:path>
            </a:pathLst>
          </a:cu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2" name="Rectangle 31"/>
          <p:cNvSpPr/>
          <p:nvPr/>
        </p:nvSpPr>
        <p:spPr>
          <a:xfrm>
            <a:off x="6981491" y="2403182"/>
            <a:ext cx="2276560" cy="3095999"/>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0" name="Rectangle 49"/>
          <p:cNvSpPr/>
          <p:nvPr/>
        </p:nvSpPr>
        <p:spPr>
          <a:xfrm>
            <a:off x="7067976" y="2476526"/>
            <a:ext cx="1299849" cy="92765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9</a:t>
            </a:fld>
            <a:endParaRPr lang="fr-FR">
              <a:latin typeface="Calibri"/>
            </a:endParaRPr>
          </a:p>
        </p:txBody>
      </p:sp>
      <p:sp>
        <p:nvSpPr>
          <p:cNvPr id="20" name="Espace réservé du contenu 2"/>
          <p:cNvSpPr>
            <a:spLocks noGrp="1"/>
          </p:cNvSpPr>
          <p:nvPr>
            <p:ph idx="4294967295"/>
          </p:nvPr>
        </p:nvSpPr>
        <p:spPr>
          <a:xfrm>
            <a:off x="0" y="1131888"/>
            <a:ext cx="9074150" cy="307975"/>
          </a:xfrm>
          <a:noFill/>
        </p:spPr>
        <p:txBody>
          <a:bodyPr/>
          <a:lstStyle/>
          <a:p>
            <a:pPr>
              <a:spcBef>
                <a:spcPts val="150"/>
              </a:spcBef>
              <a:buSzPct val="100000"/>
              <a:buFont typeface="Wingdings 3" charset="2"/>
              <a:buChar char=""/>
            </a:pPr>
            <a:r>
              <a:rPr lang="fr-FR" dirty="0" smtClean="0"/>
              <a:t>Actuellement, en Belgique, le système démocratique fonctionne …</a:t>
            </a:r>
            <a:endParaRPr lang="fr-FR" dirty="0"/>
          </a:p>
        </p:txBody>
      </p:sp>
      <p:graphicFrame>
        <p:nvGraphicFramePr>
          <p:cNvPr id="29" name="Graphique 28"/>
          <p:cNvGraphicFramePr/>
          <p:nvPr>
            <p:extLst>
              <p:ext uri="{D42A27DB-BD31-4B8C-83A1-F6EECF244321}">
                <p14:modId xmlns:p14="http://schemas.microsoft.com/office/powerpoint/2010/main" val="1804486818"/>
              </p:ext>
            </p:extLst>
          </p:nvPr>
        </p:nvGraphicFramePr>
        <p:xfrm>
          <a:off x="1124846" y="2242929"/>
          <a:ext cx="5463673" cy="3642448"/>
        </p:xfrm>
        <a:graphic>
          <a:graphicData uri="http://schemas.openxmlformats.org/drawingml/2006/chart">
            <c:chart xmlns:c="http://schemas.openxmlformats.org/drawingml/2006/chart" xmlns:r="http://schemas.openxmlformats.org/officeDocument/2006/relationships" r:id="rId2"/>
          </a:graphicData>
        </a:graphic>
      </p:graphicFrame>
      <p:sp>
        <p:nvSpPr>
          <p:cNvPr id="30" name="ZoneTexte 29"/>
          <p:cNvSpPr txBox="1"/>
          <p:nvPr/>
        </p:nvSpPr>
        <p:spPr>
          <a:xfrm>
            <a:off x="796573" y="2652072"/>
            <a:ext cx="2252452" cy="892552"/>
          </a:xfrm>
          <a:prstGeom prst="rect">
            <a:avLst/>
          </a:prstGeom>
          <a:solidFill>
            <a:schemeClr val="bg1"/>
          </a:solidFill>
          <a:ln w="3175" cmpd="sng">
            <a:solidFill>
              <a:schemeClr val="tx1">
                <a:lumMod val="95000"/>
                <a:lumOff val="5000"/>
              </a:schemeClr>
            </a:solidFill>
          </a:ln>
        </p:spPr>
        <p:txBody>
          <a:bodyPr wrap="none" rtlCol="0">
            <a:spAutoFit/>
          </a:bodyPr>
          <a:lstStyle/>
          <a:p>
            <a:pPr algn="ctr"/>
            <a:r>
              <a:rPr lang="fr-FR" sz="1300" dirty="0" smtClean="0">
                <a:solidFill>
                  <a:prstClr val="black"/>
                </a:solidFill>
                <a:latin typeface="Calibri"/>
              </a:rPr>
              <a:t>… plutôt </a:t>
            </a:r>
            <a:r>
              <a:rPr lang="fr-FR" sz="1300" b="1" dirty="0" smtClean="0">
                <a:solidFill>
                  <a:prstClr val="black"/>
                </a:solidFill>
                <a:latin typeface="Calibri"/>
              </a:rPr>
              <a:t>BIEN</a:t>
            </a:r>
            <a:r>
              <a:rPr lang="fr-FR" sz="1300" dirty="0" smtClean="0">
                <a:solidFill>
                  <a:prstClr val="black"/>
                </a:solidFill>
                <a:latin typeface="Calibri"/>
              </a:rPr>
              <a:t>, c'est-à-dire que </a:t>
            </a:r>
            <a:br>
              <a:rPr lang="fr-FR" sz="1300" dirty="0" smtClean="0">
                <a:solidFill>
                  <a:prstClr val="black"/>
                </a:solidFill>
                <a:latin typeface="Calibri"/>
              </a:rPr>
            </a:br>
            <a:r>
              <a:rPr lang="fr-FR" sz="1300" dirty="0" smtClean="0">
                <a:solidFill>
                  <a:prstClr val="black"/>
                </a:solidFill>
                <a:latin typeface="Calibri"/>
              </a:rPr>
              <a:t>j'ai l'impression que mes idées </a:t>
            </a:r>
            <a:br>
              <a:rPr lang="fr-FR" sz="1300" dirty="0" smtClean="0">
                <a:solidFill>
                  <a:prstClr val="black"/>
                </a:solidFill>
                <a:latin typeface="Calibri"/>
              </a:rPr>
            </a:br>
            <a:r>
              <a:rPr lang="fr-FR" sz="1300" dirty="0" smtClean="0">
                <a:solidFill>
                  <a:prstClr val="black"/>
                </a:solidFill>
                <a:latin typeface="Calibri"/>
              </a:rPr>
              <a:t>sont bien représentées</a:t>
            </a:r>
          </a:p>
          <a:p>
            <a:pPr algn="ctr"/>
            <a:r>
              <a:rPr lang="fr-FR" sz="1300" dirty="0" smtClean="0">
                <a:solidFill>
                  <a:prstClr val="black"/>
                </a:solidFill>
                <a:latin typeface="Calibri"/>
              </a:rPr>
              <a:t>32%</a:t>
            </a:r>
            <a:endParaRPr lang="fr-FR" sz="1300" dirty="0">
              <a:solidFill>
                <a:prstClr val="black"/>
              </a:solidFill>
              <a:latin typeface="Calibri"/>
            </a:endParaRPr>
          </a:p>
        </p:txBody>
      </p:sp>
      <p:sp>
        <p:nvSpPr>
          <p:cNvPr id="31" name="ZoneTexte 30"/>
          <p:cNvSpPr txBox="1"/>
          <p:nvPr/>
        </p:nvSpPr>
        <p:spPr>
          <a:xfrm>
            <a:off x="4234696" y="4325791"/>
            <a:ext cx="2253473" cy="892552"/>
          </a:xfrm>
          <a:prstGeom prst="rect">
            <a:avLst/>
          </a:prstGeom>
          <a:solidFill>
            <a:schemeClr val="bg1"/>
          </a:solidFill>
          <a:ln w="3175" cmpd="sng">
            <a:solidFill>
              <a:schemeClr val="tx1">
                <a:lumMod val="95000"/>
                <a:lumOff val="5000"/>
              </a:schemeClr>
            </a:solidFill>
          </a:ln>
        </p:spPr>
        <p:txBody>
          <a:bodyPr wrap="none" rtlCol="0">
            <a:spAutoFit/>
          </a:bodyPr>
          <a:lstStyle/>
          <a:p>
            <a:pPr algn="ctr"/>
            <a:r>
              <a:rPr lang="fr-FR" sz="1300" dirty="0" smtClean="0">
                <a:solidFill>
                  <a:prstClr val="black"/>
                </a:solidFill>
                <a:latin typeface="Calibri"/>
              </a:rPr>
              <a:t>… plutôt </a:t>
            </a:r>
            <a:r>
              <a:rPr lang="fr-FR" sz="1300" b="1" dirty="0" smtClean="0">
                <a:solidFill>
                  <a:prstClr val="black"/>
                </a:solidFill>
                <a:latin typeface="Calibri"/>
              </a:rPr>
              <a:t>MAL</a:t>
            </a:r>
            <a:r>
              <a:rPr lang="fr-FR" sz="1300" dirty="0" smtClean="0">
                <a:solidFill>
                  <a:prstClr val="black"/>
                </a:solidFill>
                <a:latin typeface="Calibri"/>
              </a:rPr>
              <a:t>, c'est-à-dire que </a:t>
            </a:r>
            <a:br>
              <a:rPr lang="fr-FR" sz="1300" dirty="0" smtClean="0">
                <a:solidFill>
                  <a:prstClr val="black"/>
                </a:solidFill>
                <a:latin typeface="Calibri"/>
              </a:rPr>
            </a:br>
            <a:r>
              <a:rPr lang="fr-FR" sz="1300" dirty="0" smtClean="0">
                <a:solidFill>
                  <a:prstClr val="black"/>
                </a:solidFill>
                <a:latin typeface="Calibri"/>
              </a:rPr>
              <a:t>j'ai l'impression que mes idées </a:t>
            </a:r>
            <a:br>
              <a:rPr lang="fr-FR" sz="1300" dirty="0" smtClean="0">
                <a:solidFill>
                  <a:prstClr val="black"/>
                </a:solidFill>
                <a:latin typeface="Calibri"/>
              </a:rPr>
            </a:br>
            <a:r>
              <a:rPr lang="fr-FR" sz="1300" dirty="0" smtClean="0">
                <a:solidFill>
                  <a:prstClr val="black"/>
                </a:solidFill>
                <a:latin typeface="Calibri"/>
              </a:rPr>
              <a:t>ne sont pas bien représentées</a:t>
            </a:r>
          </a:p>
          <a:p>
            <a:pPr algn="ctr"/>
            <a:r>
              <a:rPr lang="fr-FR" sz="1300" dirty="0" smtClean="0">
                <a:solidFill>
                  <a:prstClr val="black"/>
                </a:solidFill>
                <a:latin typeface="Calibri"/>
              </a:rPr>
              <a:t>68%</a:t>
            </a:r>
            <a:endParaRPr lang="fr-FR" sz="1300" dirty="0">
              <a:solidFill>
                <a:prstClr val="black"/>
              </a:solidFill>
              <a:latin typeface="Calibri"/>
            </a:endParaRPr>
          </a:p>
        </p:txBody>
      </p:sp>
      <p:sp>
        <p:nvSpPr>
          <p:cNvPr id="36" name="Rectangle 35"/>
          <p:cNvSpPr/>
          <p:nvPr/>
        </p:nvSpPr>
        <p:spPr>
          <a:xfrm>
            <a:off x="7059020" y="3470307"/>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7" name="Graphique 36"/>
          <p:cNvGraphicFramePr/>
          <p:nvPr>
            <p:extLst>
              <p:ext uri="{D42A27DB-BD31-4B8C-83A1-F6EECF244321}">
                <p14:modId xmlns:p14="http://schemas.microsoft.com/office/powerpoint/2010/main" val="3858810651"/>
              </p:ext>
            </p:extLst>
          </p:nvPr>
        </p:nvGraphicFramePr>
        <p:xfrm>
          <a:off x="6655753" y="3638338"/>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8" name="ZoneTexte 37"/>
          <p:cNvSpPr txBox="1"/>
          <p:nvPr/>
        </p:nvSpPr>
        <p:spPr>
          <a:xfrm>
            <a:off x="7059908" y="348293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9" name="Triangle isocèle 38"/>
          <p:cNvSpPr/>
          <p:nvPr/>
        </p:nvSpPr>
        <p:spPr>
          <a:xfrm rot="16200000" flipV="1">
            <a:off x="6520038" y="4689063"/>
            <a:ext cx="271430" cy="181643"/>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41" name="Grouper 40"/>
          <p:cNvGrpSpPr/>
          <p:nvPr/>
        </p:nvGrpSpPr>
        <p:grpSpPr>
          <a:xfrm>
            <a:off x="7135921" y="2540595"/>
            <a:ext cx="1159587" cy="178686"/>
            <a:chOff x="5606164" y="5660139"/>
            <a:chExt cx="1159587" cy="178686"/>
          </a:xfrm>
        </p:grpSpPr>
        <p:sp>
          <p:nvSpPr>
            <p:cNvPr id="42" name="Signalisation droite 41"/>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en 1995</a:t>
              </a:r>
              <a:endParaRPr lang="fr-FR" sz="900" dirty="0">
                <a:solidFill>
                  <a:srgbClr val="000000"/>
                </a:solidFill>
                <a:latin typeface="Calibri"/>
              </a:endParaRPr>
            </a:p>
          </p:txBody>
        </p:sp>
        <p:sp>
          <p:nvSpPr>
            <p:cNvPr id="43" name="Rectangle 42"/>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41%</a:t>
              </a:r>
              <a:endParaRPr lang="fr-FR" sz="900" dirty="0">
                <a:solidFill>
                  <a:srgbClr val="000000"/>
                </a:solidFill>
                <a:latin typeface="Calibri"/>
              </a:endParaRPr>
            </a:p>
          </p:txBody>
        </p:sp>
        <p:cxnSp>
          <p:nvCxnSpPr>
            <p:cNvPr id="44" name="Connecteur droit 43"/>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er 44"/>
          <p:cNvGrpSpPr/>
          <p:nvPr/>
        </p:nvGrpSpPr>
        <p:grpSpPr>
          <a:xfrm>
            <a:off x="7135921" y="2717664"/>
            <a:ext cx="1159587" cy="178686"/>
            <a:chOff x="5606164" y="5660139"/>
            <a:chExt cx="1159587" cy="178686"/>
          </a:xfrm>
        </p:grpSpPr>
        <p:sp>
          <p:nvSpPr>
            <p:cNvPr id="46" name="Signalisation droite 45"/>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en 1997</a:t>
              </a:r>
              <a:endParaRPr lang="fr-FR" sz="900" dirty="0">
                <a:solidFill>
                  <a:srgbClr val="000000"/>
                </a:solidFill>
                <a:latin typeface="Calibri"/>
              </a:endParaRPr>
            </a:p>
          </p:txBody>
        </p:sp>
        <p:sp>
          <p:nvSpPr>
            <p:cNvPr id="47" name="Rectangle 46"/>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64%</a:t>
              </a:r>
              <a:endParaRPr lang="fr-FR" sz="900" dirty="0">
                <a:solidFill>
                  <a:srgbClr val="000000"/>
                </a:solidFill>
                <a:latin typeface="Calibri"/>
              </a:endParaRPr>
            </a:p>
          </p:txBody>
        </p:sp>
        <p:cxnSp>
          <p:nvCxnSpPr>
            <p:cNvPr id="48" name="Connecteur droit 47"/>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7" name="ZoneTexte 6"/>
          <p:cNvSpPr txBox="1"/>
          <p:nvPr/>
        </p:nvSpPr>
        <p:spPr>
          <a:xfrm>
            <a:off x="7067971" y="2896362"/>
            <a:ext cx="1469444" cy="507831"/>
          </a:xfrm>
          <a:prstGeom prst="rect">
            <a:avLst/>
          </a:prstGeom>
          <a:noFill/>
        </p:spPr>
        <p:txBody>
          <a:bodyPr wrap="square" rtlCol="0">
            <a:spAutoFit/>
          </a:bodyPr>
          <a:lstStyle/>
          <a:p>
            <a:r>
              <a:rPr lang="fr-FR" sz="900" dirty="0" smtClean="0">
                <a:solidFill>
                  <a:prstClr val="black"/>
                </a:solidFill>
                <a:latin typeface="Calibri"/>
              </a:rPr>
              <a:t>Source :"</a:t>
            </a:r>
            <a:r>
              <a:rPr lang="fr-FR" sz="900" i="1" dirty="0" smtClean="0">
                <a:solidFill>
                  <a:prstClr val="black"/>
                </a:solidFill>
                <a:latin typeface="Calibri"/>
              </a:rPr>
              <a:t>Noir, jaune, blues"</a:t>
            </a:r>
            <a:r>
              <a:rPr lang="fr-FR" sz="900" dirty="0" smtClean="0">
                <a:solidFill>
                  <a:prstClr val="black"/>
                </a:solidFill>
                <a:latin typeface="Calibri"/>
              </a:rPr>
              <a:t>– Le Soir – </a:t>
            </a:r>
            <a:r>
              <a:rPr lang="fr-FR" sz="900" dirty="0" err="1" smtClean="0">
                <a:solidFill>
                  <a:prstClr val="black"/>
                </a:solidFill>
                <a:latin typeface="Calibri"/>
              </a:rPr>
              <a:t>Survey&amp;Action</a:t>
            </a:r>
            <a:r>
              <a:rPr lang="fr-FR" sz="900" dirty="0" smtClean="0">
                <a:solidFill>
                  <a:prstClr val="black"/>
                </a:solidFill>
                <a:latin typeface="Calibri"/>
              </a:rPr>
              <a:t> – 1997</a:t>
            </a:r>
            <a:endParaRPr lang="fr-FR" sz="900" dirty="0">
              <a:solidFill>
                <a:prstClr val="black"/>
              </a:solidFill>
              <a:latin typeface="Calibri"/>
            </a:endParaRPr>
          </a:p>
        </p:txBody>
      </p:sp>
      <p:sp>
        <p:nvSpPr>
          <p:cNvPr id="51" name="Rectangle 50"/>
          <p:cNvSpPr/>
          <p:nvPr/>
        </p:nvSpPr>
        <p:spPr>
          <a:xfrm>
            <a:off x="7061362" y="4495496"/>
            <a:ext cx="2112396"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2" name="Graphique 51"/>
          <p:cNvGraphicFramePr/>
          <p:nvPr>
            <p:extLst>
              <p:ext uri="{D42A27DB-BD31-4B8C-83A1-F6EECF244321}">
                <p14:modId xmlns:p14="http://schemas.microsoft.com/office/powerpoint/2010/main" val="2179696580"/>
              </p:ext>
            </p:extLst>
          </p:nvPr>
        </p:nvGraphicFramePr>
        <p:xfrm>
          <a:off x="6389955" y="4623549"/>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53" name="ZoneTexte 52"/>
          <p:cNvSpPr txBox="1"/>
          <p:nvPr/>
        </p:nvSpPr>
        <p:spPr>
          <a:xfrm>
            <a:off x="7061363" y="4508121"/>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3" name="ZoneTexte 2"/>
          <p:cNvSpPr txBox="1"/>
          <p:nvPr/>
        </p:nvSpPr>
        <p:spPr>
          <a:xfrm>
            <a:off x="416496" y="1750838"/>
            <a:ext cx="1977058" cy="253916"/>
          </a:xfrm>
          <a:prstGeom prst="rect">
            <a:avLst/>
          </a:prstGeom>
          <a:noFill/>
        </p:spPr>
        <p:txBody>
          <a:bodyPr wrap="none" rtlCol="0">
            <a:spAutoFit/>
          </a:bodyPr>
          <a:lstStyle/>
          <a:p>
            <a:r>
              <a:rPr lang="fr-FR" sz="1050" dirty="0">
                <a:solidFill>
                  <a:srgbClr val="000000"/>
                </a:solidFill>
                <a:latin typeface="Calibri"/>
              </a:rPr>
              <a:t>Base : 100% = population totale</a:t>
            </a:r>
            <a:r>
              <a:rPr lang="fr-FR" sz="1050" dirty="0" smtClean="0">
                <a:solidFill>
                  <a:srgbClr val="000000"/>
                </a:solidFill>
                <a:latin typeface="Calibri"/>
              </a:rPr>
              <a:t>.</a:t>
            </a:r>
            <a:endParaRPr lang="fr-FR" sz="1050" i="1" dirty="0">
              <a:solidFill>
                <a:srgbClr val="000000"/>
              </a:solidFill>
              <a:latin typeface="Calibri"/>
            </a:endParaRPr>
          </a:p>
        </p:txBody>
      </p:sp>
      <p:sp>
        <p:nvSpPr>
          <p:cNvPr id="33" name="Rectangle 32"/>
          <p:cNvSpPr/>
          <p:nvPr/>
        </p:nvSpPr>
        <p:spPr>
          <a:xfrm>
            <a:off x="416496" y="2019606"/>
            <a:ext cx="9073008" cy="3763733"/>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966724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98814" y="1237534"/>
            <a:ext cx="9299048" cy="5063334"/>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10</a:t>
            </a:fld>
            <a:endParaRPr lang="fr-FR">
              <a:latin typeface="Calibri"/>
            </a:endParaRPr>
          </a:p>
        </p:txBody>
      </p:sp>
      <p:sp>
        <p:nvSpPr>
          <p:cNvPr id="30" name="ZoneTexte 29"/>
          <p:cNvSpPr txBox="1"/>
          <p:nvPr/>
        </p:nvSpPr>
        <p:spPr>
          <a:xfrm>
            <a:off x="434300" y="1404453"/>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graphicFrame>
        <p:nvGraphicFramePr>
          <p:cNvPr id="36" name="Tableau 35"/>
          <p:cNvGraphicFramePr>
            <a:graphicFrameLocks noGrp="1"/>
          </p:cNvGraphicFramePr>
          <p:nvPr>
            <p:extLst>
              <p:ext uri="{D42A27DB-BD31-4B8C-83A1-F6EECF244321}">
                <p14:modId xmlns:p14="http://schemas.microsoft.com/office/powerpoint/2010/main" val="2605811098"/>
              </p:ext>
            </p:extLst>
          </p:nvPr>
        </p:nvGraphicFramePr>
        <p:xfrm>
          <a:off x="1995500" y="1828012"/>
          <a:ext cx="7468635" cy="4323200"/>
        </p:xfrm>
        <a:graphic>
          <a:graphicData uri="http://schemas.openxmlformats.org/drawingml/2006/table">
            <a:tbl>
              <a:tblPr bandRow="1">
                <a:tableStyleId>{6E25E649-3F16-4E02-A733-19D2CDBF48F0}</a:tableStyleId>
              </a:tblPr>
              <a:tblGrid>
                <a:gridCol w="7468635">
                  <a:extLst>
                    <a:ext uri="{9D8B030D-6E8A-4147-A177-3AD203B41FA5}">
                      <a16:colId xmlns:a16="http://schemas.microsoft.com/office/drawing/2014/main" val="20000"/>
                    </a:ext>
                  </a:extLst>
                </a:gridCol>
              </a:tblGrid>
              <a:tr h="432320">
                <a:tc>
                  <a:txBody>
                    <a:bodyPr/>
                    <a:lstStyle/>
                    <a:p>
                      <a:pPr marL="358775" lvl="0" indent="-358775">
                        <a:tabLst>
                          <a:tab pos="179388" algn="r"/>
                          <a:tab pos="358775" algn="l"/>
                        </a:tabLst>
                      </a:pPr>
                      <a:r>
                        <a:rPr lang="fr-FR" sz="1200" b="1" dirty="0" smtClean="0"/>
                        <a:t>	1.	Les grandes ONG (MSF, etc.)</a:t>
                      </a:r>
                      <a:r>
                        <a:rPr lang="fr-FR" sz="1200" b="1" baseline="30000" dirty="0" smtClean="0"/>
                        <a:t>3</a:t>
                      </a:r>
                    </a:p>
                  </a:txBody>
                  <a:tcPr marL="36000" marR="0" marT="36000" marB="3600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2320">
                <a:tc>
                  <a:txBody>
                    <a:bodyPr/>
                    <a:lstStyle/>
                    <a:p>
                      <a:pPr marL="358775" marR="0" lvl="0" indent="-358775" algn="l" defTabSz="457200" rtl="0" eaLnBrk="1" fontAlgn="auto" latinLnBrk="0" hangingPunct="1">
                        <a:lnSpc>
                          <a:spcPct val="100000"/>
                        </a:lnSpc>
                        <a:spcBef>
                          <a:spcPts val="0"/>
                        </a:spcBef>
                        <a:spcAft>
                          <a:spcPts val="0"/>
                        </a:spcAft>
                        <a:buClrTx/>
                        <a:buSzTx/>
                        <a:buFontTx/>
                        <a:buNone/>
                        <a:tabLst>
                          <a:tab pos="179388" algn="r"/>
                          <a:tab pos="358775" algn="l"/>
                        </a:tabLst>
                        <a:defRPr/>
                      </a:pPr>
                      <a:r>
                        <a:rPr lang="fr-FR" sz="1200" b="1" dirty="0" smtClean="0"/>
                        <a:t>	2.	L'enseignement</a:t>
                      </a:r>
                      <a:r>
                        <a:rPr lang="fr-FR" sz="1200" b="1" baseline="0" dirty="0" smtClean="0"/>
                        <a:t> / le système scolaire / les universités </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2320">
                <a:tc>
                  <a:txBody>
                    <a:bodyPr/>
                    <a:lstStyle/>
                    <a:p>
                      <a:pPr marL="358775" marR="0" lvl="0" indent="-358775" algn="l" defTabSz="457200" rtl="0" eaLnBrk="1" fontAlgn="auto" latinLnBrk="0" hangingPunct="1">
                        <a:lnSpc>
                          <a:spcPct val="100000"/>
                        </a:lnSpc>
                        <a:spcBef>
                          <a:spcPts val="0"/>
                        </a:spcBef>
                        <a:spcAft>
                          <a:spcPts val="0"/>
                        </a:spcAft>
                        <a:buClrTx/>
                        <a:buSzTx/>
                        <a:buFontTx/>
                        <a:buNone/>
                        <a:tabLst>
                          <a:tab pos="179388" algn="r"/>
                          <a:tab pos="358775" algn="l"/>
                        </a:tabLst>
                        <a:defRPr/>
                      </a:pPr>
                      <a:r>
                        <a:rPr lang="fr-FR" sz="1200" b="1" dirty="0" smtClean="0"/>
                        <a:t>	3.	La Sécurité sociale</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2320">
                <a:tc>
                  <a:txBody>
                    <a:bodyPr/>
                    <a:lstStyle/>
                    <a:p>
                      <a:pPr marL="358775" lvl="0" indent="-358775">
                        <a:tabLst>
                          <a:tab pos="179388" algn="r"/>
                          <a:tab pos="358775" algn="l"/>
                        </a:tabLst>
                      </a:pPr>
                      <a:r>
                        <a:rPr lang="fr-FR" sz="1200" b="1" dirty="0" smtClean="0"/>
                        <a:t>	4.	Les décideurs politiques européens</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2320">
                <a:tc>
                  <a:txBody>
                    <a:bodyPr/>
                    <a:lstStyle/>
                    <a:p>
                      <a:pPr marL="358775" lvl="0" indent="-358775">
                        <a:tabLst>
                          <a:tab pos="179388" algn="r"/>
                          <a:tab pos="358775" algn="l"/>
                        </a:tabLst>
                      </a:pPr>
                      <a:r>
                        <a:rPr lang="fr-FR" sz="1200" b="1" dirty="0" smtClean="0"/>
                        <a:t>	5.	La police</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2320">
                <a:tc>
                  <a:txBody>
                    <a:bodyPr/>
                    <a:lstStyle/>
                    <a:p>
                      <a:pPr marL="358775" lvl="0" indent="-358775">
                        <a:tabLst>
                          <a:tab pos="179388" algn="r"/>
                          <a:tab pos="358775" algn="l"/>
                        </a:tabLst>
                      </a:pPr>
                      <a:r>
                        <a:rPr lang="fr-FR" sz="1200" b="1" dirty="0" smtClean="0"/>
                        <a:t>	6.	L’Eglise</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32320">
                <a:tc>
                  <a:txBody>
                    <a:bodyPr/>
                    <a:lstStyle/>
                    <a:p>
                      <a:pPr marL="358775" marR="0" lvl="0" indent="-358775" algn="l" defTabSz="457200" rtl="0" eaLnBrk="1" fontAlgn="auto" latinLnBrk="0" hangingPunct="1">
                        <a:lnSpc>
                          <a:spcPct val="100000"/>
                        </a:lnSpc>
                        <a:spcBef>
                          <a:spcPts val="0"/>
                        </a:spcBef>
                        <a:spcAft>
                          <a:spcPts val="0"/>
                        </a:spcAft>
                        <a:buClrTx/>
                        <a:buSzTx/>
                        <a:buFontTx/>
                        <a:buNone/>
                        <a:tabLst>
                          <a:tab pos="179388" algn="r"/>
                          <a:tab pos="358775" algn="l"/>
                        </a:tabLst>
                        <a:defRPr/>
                      </a:pPr>
                      <a:r>
                        <a:rPr lang="fr-FR" sz="1200" b="1" dirty="0" smtClean="0"/>
                        <a:t>	7.	La justice</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32320">
                <a:tc>
                  <a:txBody>
                    <a:bodyPr/>
                    <a:lstStyle/>
                    <a:p>
                      <a:pPr marL="358775" marR="0" lvl="0" indent="-358775" algn="l" defTabSz="457200" rtl="0" eaLnBrk="1" fontAlgn="auto" latinLnBrk="0" hangingPunct="1">
                        <a:lnSpc>
                          <a:spcPct val="100000"/>
                        </a:lnSpc>
                        <a:spcBef>
                          <a:spcPts val="0"/>
                        </a:spcBef>
                        <a:spcAft>
                          <a:spcPts val="0"/>
                        </a:spcAft>
                        <a:buClrTx/>
                        <a:buSzTx/>
                        <a:buFontTx/>
                        <a:buNone/>
                        <a:tabLst>
                          <a:tab pos="179388" algn="r"/>
                          <a:tab pos="358775" algn="l"/>
                        </a:tabLst>
                        <a:defRPr/>
                      </a:pPr>
                      <a:r>
                        <a:rPr lang="fr-FR" sz="1200" b="1" dirty="0" smtClean="0"/>
                        <a:t>	.	La presse / Les journalistes</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32320">
                <a:tc>
                  <a:txBody>
                    <a:bodyPr/>
                    <a:lstStyle/>
                    <a:p>
                      <a:pPr marL="358775" lvl="0" indent="-358775">
                        <a:tabLst>
                          <a:tab pos="179388" algn="r"/>
                          <a:tab pos="358775" algn="l"/>
                        </a:tabLst>
                      </a:pPr>
                      <a:r>
                        <a:rPr lang="fr-FR" sz="1200" b="1" dirty="0" smtClean="0"/>
                        <a:t>	9.	L'administration</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32320">
                <a:tc>
                  <a:txBody>
                    <a:bodyPr/>
                    <a:lstStyle/>
                    <a:p>
                      <a:pPr marL="358775" lvl="0" indent="-358775">
                        <a:tabLst>
                          <a:tab pos="179388" algn="r"/>
                          <a:tab pos="358775" algn="l"/>
                        </a:tabLst>
                      </a:pPr>
                      <a:r>
                        <a:rPr lang="fr-FR" sz="1200" b="1" dirty="0" smtClean="0"/>
                        <a:t>	.	Le Parlement</a:t>
                      </a:r>
                    </a:p>
                  </a:txBody>
                  <a:tcPr marL="36000" marR="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graphicFrame>
        <p:nvGraphicFramePr>
          <p:cNvPr id="38" name="Graphique 37"/>
          <p:cNvGraphicFramePr/>
          <p:nvPr>
            <p:extLst>
              <p:ext uri="{D42A27DB-BD31-4B8C-83A1-F6EECF244321}">
                <p14:modId xmlns:p14="http://schemas.microsoft.com/office/powerpoint/2010/main" val="2842424056"/>
              </p:ext>
            </p:extLst>
          </p:nvPr>
        </p:nvGraphicFramePr>
        <p:xfrm>
          <a:off x="5756444" y="1664558"/>
          <a:ext cx="3768848" cy="4644000"/>
        </p:xfrm>
        <a:graphic>
          <a:graphicData uri="http://schemas.openxmlformats.org/drawingml/2006/chart">
            <c:chart xmlns:c="http://schemas.openxmlformats.org/drawingml/2006/chart" xmlns:r="http://schemas.openxmlformats.org/officeDocument/2006/relationships" r:id="rId2"/>
          </a:graphicData>
        </a:graphic>
      </p:graphicFrame>
      <p:sp>
        <p:nvSpPr>
          <p:cNvPr id="61" name="Rectangle à coins arrondis 60"/>
          <p:cNvSpPr/>
          <p:nvPr/>
        </p:nvSpPr>
        <p:spPr>
          <a:xfrm>
            <a:off x="199719" y="182423"/>
            <a:ext cx="3427536" cy="68435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LA CONFIANCE DANS LES INSTITUTIONS</a:t>
            </a:r>
          </a:p>
          <a:p>
            <a:pPr algn="ctr"/>
            <a:r>
              <a:rPr lang="fr-FR" sz="1600" b="1" i="1" dirty="0" smtClean="0">
                <a:solidFill>
                  <a:srgbClr val="FF6600"/>
                </a:solidFill>
                <a:latin typeface="Calibri"/>
              </a:rPr>
              <a:t>– Évolution 1990 – 1997 –</a:t>
            </a:r>
            <a:endParaRPr lang="fr-FR" sz="1600" b="1" i="1" dirty="0">
              <a:solidFill>
                <a:srgbClr val="FF6600"/>
              </a:solidFill>
              <a:latin typeface="Calibri"/>
            </a:endParaRPr>
          </a:p>
        </p:txBody>
      </p:sp>
      <p:cxnSp>
        <p:nvCxnSpPr>
          <p:cNvPr id="64" name="Connecteur droit 63"/>
          <p:cNvCxnSpPr/>
          <p:nvPr/>
        </p:nvCxnSpPr>
        <p:spPr>
          <a:xfrm flipV="1">
            <a:off x="7629902" y="1673633"/>
            <a:ext cx="0" cy="4464751"/>
          </a:xfrm>
          <a:prstGeom prst="line">
            <a:avLst/>
          </a:prstGeom>
          <a:ln>
            <a:solidFill>
              <a:srgbClr val="ADD758"/>
            </a:solidFill>
            <a:prstDash val="dash"/>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434300" y="1828014"/>
            <a:ext cx="941283" cy="461665"/>
          </a:xfrm>
          <a:prstGeom prst="rect">
            <a:avLst/>
          </a:prstGeom>
          <a:solidFill>
            <a:schemeClr val="bg1"/>
          </a:solidFill>
          <a:ln w="3175" cmpd="sng">
            <a:solidFill>
              <a:schemeClr val="bg1">
                <a:lumMod val="50000"/>
              </a:schemeClr>
            </a:solidFill>
          </a:ln>
        </p:spPr>
        <p:txBody>
          <a:bodyPr wrap="none" rtlCol="0">
            <a:spAutoFit/>
          </a:bodyPr>
          <a:lstStyle/>
          <a:p>
            <a:pPr marL="171450" indent="-171450">
              <a:buClr>
                <a:srgbClr val="53732D">
                  <a:lumMod val="50000"/>
                </a:srgbClr>
              </a:buClr>
              <a:buFont typeface="Wingdings 2" charset="2"/>
              <a:buChar char="¢"/>
            </a:pPr>
            <a:r>
              <a:rPr lang="fr-FR" sz="1200" dirty="0" smtClean="0">
                <a:solidFill>
                  <a:prstClr val="black"/>
                </a:solidFill>
                <a:latin typeface="Calibri"/>
              </a:rPr>
              <a:t>En 1990 </a:t>
            </a:r>
            <a:r>
              <a:rPr lang="fr-FR" sz="1200" baseline="30000" dirty="0" smtClean="0">
                <a:solidFill>
                  <a:prstClr val="black"/>
                </a:solidFill>
                <a:latin typeface="Calibri"/>
              </a:rPr>
              <a:t>1</a:t>
            </a:r>
          </a:p>
          <a:p>
            <a:pPr marL="171450" indent="-171450">
              <a:buClr>
                <a:srgbClr val="53732D">
                  <a:lumMod val="40000"/>
                  <a:lumOff val="60000"/>
                </a:srgbClr>
              </a:buClr>
              <a:buFont typeface="Wingdings 2" charset="2"/>
              <a:buChar char="¢"/>
            </a:pPr>
            <a:r>
              <a:rPr lang="fr-FR" sz="1200" dirty="0" smtClean="0">
                <a:solidFill>
                  <a:prstClr val="black"/>
                </a:solidFill>
                <a:latin typeface="Calibri"/>
              </a:rPr>
              <a:t>En 1997 </a:t>
            </a:r>
            <a:r>
              <a:rPr lang="fr-FR" sz="1200" baseline="30000" dirty="0" smtClean="0">
                <a:solidFill>
                  <a:prstClr val="black"/>
                </a:solidFill>
                <a:latin typeface="Calibri"/>
              </a:rPr>
              <a:t>2</a:t>
            </a:r>
            <a:endParaRPr lang="fr-FR" sz="1200" baseline="30000" dirty="0">
              <a:solidFill>
                <a:prstClr val="black"/>
              </a:solidFill>
              <a:latin typeface="Calibri"/>
            </a:endParaRPr>
          </a:p>
        </p:txBody>
      </p:sp>
      <p:sp>
        <p:nvSpPr>
          <p:cNvPr id="42" name="ZoneTexte 41"/>
          <p:cNvSpPr txBox="1"/>
          <p:nvPr/>
        </p:nvSpPr>
        <p:spPr>
          <a:xfrm>
            <a:off x="5885961" y="988942"/>
            <a:ext cx="3639331" cy="661720"/>
          </a:xfrm>
          <a:prstGeom prst="rect">
            <a:avLst/>
          </a:prstGeom>
          <a:solidFill>
            <a:schemeClr val="bg1">
              <a:lumMod val="85000"/>
            </a:schemeClr>
          </a:solidFill>
          <a:effectLst/>
        </p:spPr>
        <p:txBody>
          <a:bodyPr wrap="square" rtlCol="0">
            <a:spAutoFit/>
          </a:bodyPr>
          <a:lstStyle/>
          <a:p>
            <a:pPr algn="ctr"/>
            <a:r>
              <a:rPr lang="fr-FR" sz="1050" b="1" dirty="0" smtClean="0">
                <a:solidFill>
                  <a:srgbClr val="000000"/>
                </a:solidFill>
                <a:latin typeface="Calibri"/>
              </a:rPr>
              <a:t>Je lui fais </a:t>
            </a:r>
            <a:r>
              <a:rPr lang="fr-FR" sz="1050" b="1" dirty="0" smtClean="0">
                <a:solidFill>
                  <a:srgbClr val="008000"/>
                </a:solidFill>
                <a:latin typeface="Calibri"/>
              </a:rPr>
              <a:t>confiance </a:t>
            </a:r>
            <a:r>
              <a:rPr lang="fr-FR" sz="1050" b="1" dirty="0" smtClean="0">
                <a:solidFill>
                  <a:srgbClr val="000000"/>
                </a:solidFill>
                <a:latin typeface="Calibri"/>
              </a:rPr>
              <a:t>: </a:t>
            </a:r>
            <a:br>
              <a:rPr lang="fr-FR" sz="1050" b="1" dirty="0" smtClean="0">
                <a:solidFill>
                  <a:srgbClr val="000000"/>
                </a:solidFill>
                <a:latin typeface="Calibri"/>
              </a:rPr>
            </a:br>
            <a:r>
              <a:rPr lang="fr-FR" sz="1050" b="1" dirty="0" smtClean="0">
                <a:solidFill>
                  <a:srgbClr val="000000"/>
                </a:solidFill>
                <a:latin typeface="Calibri"/>
              </a:rPr>
              <a:t>il agit pour gérer les grands problèmes de l'époque</a:t>
            </a:r>
          </a:p>
          <a:p>
            <a:pPr algn="ctr"/>
            <a:endParaRPr lang="fr-FR" sz="800" dirty="0" smtClean="0">
              <a:solidFill>
                <a:srgbClr val="000000"/>
              </a:solidFill>
              <a:latin typeface="Calibri"/>
            </a:endParaRPr>
          </a:p>
          <a:p>
            <a:pPr algn="ctr"/>
            <a:endParaRPr lang="fr-FR" sz="800" dirty="0">
              <a:solidFill>
                <a:srgbClr val="000000"/>
              </a:solidFill>
              <a:latin typeface="Calibri"/>
            </a:endParaRPr>
          </a:p>
        </p:txBody>
      </p:sp>
      <p:sp>
        <p:nvSpPr>
          <p:cNvPr id="8" name="ZoneTexte 7"/>
          <p:cNvSpPr txBox="1"/>
          <p:nvPr/>
        </p:nvSpPr>
        <p:spPr>
          <a:xfrm>
            <a:off x="298821" y="4762862"/>
            <a:ext cx="1696679" cy="1528624"/>
          </a:xfrm>
          <a:prstGeom prst="rect">
            <a:avLst/>
          </a:prstGeom>
          <a:noFill/>
        </p:spPr>
        <p:txBody>
          <a:bodyPr wrap="square" rtlCol="0">
            <a:spAutoFit/>
          </a:bodyPr>
          <a:lstStyle/>
          <a:p>
            <a:pPr marL="182563" indent="-182563">
              <a:spcBef>
                <a:spcPts val="200"/>
              </a:spcBef>
            </a:pPr>
            <a:r>
              <a:rPr lang="fr-FR" sz="900" dirty="0" smtClean="0">
                <a:solidFill>
                  <a:prstClr val="black"/>
                </a:solidFill>
                <a:latin typeface="Calibri"/>
              </a:rPr>
              <a:t>1	Source : Bernadette </a:t>
            </a:r>
            <a:r>
              <a:rPr lang="fr-FR" sz="900" dirty="0" err="1" smtClean="0">
                <a:solidFill>
                  <a:prstClr val="black"/>
                </a:solidFill>
                <a:latin typeface="Calibri"/>
              </a:rPr>
              <a:t>Bawin</a:t>
            </a:r>
            <a:r>
              <a:rPr lang="fr-FR" sz="900" dirty="0" smtClean="0">
                <a:solidFill>
                  <a:prstClr val="black"/>
                </a:solidFill>
                <a:latin typeface="Calibri"/>
              </a:rPr>
              <a:t>, Liliale </a:t>
            </a:r>
            <a:r>
              <a:rPr lang="fr-FR" sz="900" dirty="0" err="1" smtClean="0">
                <a:solidFill>
                  <a:prstClr val="black"/>
                </a:solidFill>
                <a:latin typeface="Calibri"/>
              </a:rPr>
              <a:t>Voyé</a:t>
            </a:r>
            <a:r>
              <a:rPr lang="fr-FR" sz="900" dirty="0" smtClean="0">
                <a:solidFill>
                  <a:prstClr val="black"/>
                </a:solidFill>
                <a:latin typeface="Calibri"/>
              </a:rPr>
              <a:t>, Karel </a:t>
            </a:r>
            <a:r>
              <a:rPr lang="fr-FR" sz="900" dirty="0" err="1" smtClean="0">
                <a:solidFill>
                  <a:prstClr val="black"/>
                </a:solidFill>
                <a:latin typeface="Calibri"/>
              </a:rPr>
              <a:t>Dobbelaere</a:t>
            </a:r>
            <a:r>
              <a:rPr lang="fr-FR" sz="900" dirty="0" smtClean="0">
                <a:solidFill>
                  <a:prstClr val="black"/>
                </a:solidFill>
                <a:latin typeface="Calibri"/>
              </a:rPr>
              <a:t>, Mark </a:t>
            </a:r>
            <a:r>
              <a:rPr lang="fr-FR" sz="900" dirty="0" err="1" smtClean="0">
                <a:solidFill>
                  <a:prstClr val="black"/>
                </a:solidFill>
                <a:latin typeface="Calibri"/>
              </a:rPr>
              <a:t>Elchardus</a:t>
            </a:r>
            <a:r>
              <a:rPr lang="fr-FR" sz="900" dirty="0" smtClean="0">
                <a:solidFill>
                  <a:prstClr val="black"/>
                </a:solidFill>
                <a:latin typeface="Calibri"/>
              </a:rPr>
              <a:t> – Belge toujours, Les valeurs des belges – De Boeck Université – 2000</a:t>
            </a:r>
          </a:p>
          <a:p>
            <a:pPr marL="182563" indent="-182563">
              <a:spcBef>
                <a:spcPts val="200"/>
              </a:spcBef>
            </a:pPr>
            <a:r>
              <a:rPr lang="fr-FR" sz="900" dirty="0" smtClean="0">
                <a:solidFill>
                  <a:prstClr val="black"/>
                </a:solidFill>
                <a:latin typeface="Calibri"/>
              </a:rPr>
              <a:t>2	Source :"</a:t>
            </a:r>
            <a:r>
              <a:rPr lang="fr-FR" sz="900" i="1" dirty="0" smtClean="0">
                <a:solidFill>
                  <a:prstClr val="black"/>
                </a:solidFill>
                <a:latin typeface="Calibri"/>
              </a:rPr>
              <a:t>Noir</a:t>
            </a:r>
            <a:r>
              <a:rPr lang="fr-FR" sz="900" i="1" dirty="0">
                <a:solidFill>
                  <a:prstClr val="black"/>
                </a:solidFill>
                <a:latin typeface="Calibri"/>
              </a:rPr>
              <a:t>, jaune, </a:t>
            </a:r>
            <a:r>
              <a:rPr lang="fr-FR" sz="900" i="1" dirty="0" smtClean="0">
                <a:solidFill>
                  <a:prstClr val="black"/>
                </a:solidFill>
                <a:latin typeface="Calibri"/>
              </a:rPr>
              <a:t>blues"</a:t>
            </a:r>
            <a:r>
              <a:rPr lang="fr-FR" sz="900" dirty="0" smtClean="0">
                <a:solidFill>
                  <a:prstClr val="black"/>
                </a:solidFill>
                <a:latin typeface="Calibri"/>
              </a:rPr>
              <a:t>– </a:t>
            </a:r>
            <a:r>
              <a:rPr lang="fr-FR" sz="900" dirty="0">
                <a:solidFill>
                  <a:prstClr val="black"/>
                </a:solidFill>
                <a:latin typeface="Calibri"/>
              </a:rPr>
              <a:t>Le Soir – </a:t>
            </a:r>
            <a:r>
              <a:rPr lang="fr-FR" sz="900" dirty="0" err="1">
                <a:solidFill>
                  <a:prstClr val="black"/>
                </a:solidFill>
                <a:latin typeface="Calibri"/>
              </a:rPr>
              <a:t>Survey&amp;Action</a:t>
            </a:r>
            <a:r>
              <a:rPr lang="fr-FR" sz="900" dirty="0">
                <a:solidFill>
                  <a:prstClr val="black"/>
                </a:solidFill>
                <a:latin typeface="Calibri"/>
              </a:rPr>
              <a:t> – 1997</a:t>
            </a:r>
          </a:p>
          <a:p>
            <a:pPr marL="182563" indent="-182563">
              <a:spcBef>
                <a:spcPts val="200"/>
              </a:spcBef>
            </a:pPr>
            <a:r>
              <a:rPr lang="fr-FR" sz="900" dirty="0" smtClean="0">
                <a:solidFill>
                  <a:prstClr val="black"/>
                </a:solidFill>
                <a:latin typeface="Calibri"/>
              </a:rPr>
              <a:t>3	Non mesuré en 1990</a:t>
            </a:r>
            <a:endParaRPr lang="fr-FR" sz="900" dirty="0">
              <a:solidFill>
                <a:prstClr val="black"/>
              </a:solidFill>
              <a:latin typeface="Calibri"/>
            </a:endParaRPr>
          </a:p>
        </p:txBody>
      </p:sp>
      <p:cxnSp>
        <p:nvCxnSpPr>
          <p:cNvPr id="67" name="Connecteur droit avec flèche 66"/>
          <p:cNvCxnSpPr/>
          <p:nvPr/>
        </p:nvCxnSpPr>
        <p:spPr>
          <a:xfrm flipV="1">
            <a:off x="7840152" y="2380136"/>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2" name="Connecteur droit avec flèche 71"/>
          <p:cNvCxnSpPr/>
          <p:nvPr/>
        </p:nvCxnSpPr>
        <p:spPr>
          <a:xfrm flipV="1">
            <a:off x="7861730" y="2810728"/>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3" name="Connecteur droit avec flèche 72"/>
          <p:cNvCxnSpPr/>
          <p:nvPr/>
        </p:nvCxnSpPr>
        <p:spPr>
          <a:xfrm flipV="1">
            <a:off x="7365612" y="3250714"/>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4" name="Connecteur droit avec flèche 73"/>
          <p:cNvCxnSpPr/>
          <p:nvPr/>
        </p:nvCxnSpPr>
        <p:spPr>
          <a:xfrm flipV="1">
            <a:off x="7109332" y="3674824"/>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5" name="Connecteur droit avec flèche 74"/>
          <p:cNvCxnSpPr/>
          <p:nvPr/>
        </p:nvCxnSpPr>
        <p:spPr>
          <a:xfrm flipV="1">
            <a:off x="7013516" y="4106872"/>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6" name="Connecteur droit avec flèche 75"/>
          <p:cNvCxnSpPr/>
          <p:nvPr/>
        </p:nvCxnSpPr>
        <p:spPr>
          <a:xfrm flipV="1">
            <a:off x="6501516" y="4546858"/>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7" name="Connecteur droit avec flèche 76"/>
          <p:cNvCxnSpPr/>
          <p:nvPr/>
        </p:nvCxnSpPr>
        <p:spPr>
          <a:xfrm flipV="1">
            <a:off x="7149589" y="4963030"/>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8" name="Connecteur droit avec flèche 77"/>
          <p:cNvCxnSpPr/>
          <p:nvPr/>
        </p:nvCxnSpPr>
        <p:spPr>
          <a:xfrm flipV="1">
            <a:off x="6933568" y="5395078"/>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p:nvPr/>
        </p:nvCxnSpPr>
        <p:spPr>
          <a:xfrm flipV="1">
            <a:off x="6645532" y="5827126"/>
            <a:ext cx="218158" cy="215998"/>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65" name="Ellipse 64"/>
          <p:cNvSpPr/>
          <p:nvPr/>
        </p:nvSpPr>
        <p:spPr>
          <a:xfrm>
            <a:off x="7445899" y="1526353"/>
            <a:ext cx="368016" cy="368016"/>
          </a:xfrm>
          <a:prstGeom prst="ellipse">
            <a:avLst/>
          </a:prstGeom>
          <a:solidFill>
            <a:srgbClr val="BCD89A"/>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050" dirty="0" smtClean="0">
                <a:solidFill>
                  <a:srgbClr val="53732D">
                    <a:lumMod val="50000"/>
                  </a:srgbClr>
                </a:solidFill>
                <a:latin typeface="Calibri"/>
              </a:rPr>
              <a:t>50%</a:t>
            </a:r>
            <a:endParaRPr lang="fr-FR" sz="1050" dirty="0">
              <a:solidFill>
                <a:srgbClr val="53732D">
                  <a:lumMod val="50000"/>
                </a:srgbClr>
              </a:solidFill>
              <a:latin typeface="Calibri"/>
            </a:endParaRPr>
          </a:p>
        </p:txBody>
      </p:sp>
      <p:sp>
        <p:nvSpPr>
          <p:cNvPr id="24" name="Triangle isocèle 23"/>
          <p:cNvSpPr/>
          <p:nvPr/>
        </p:nvSpPr>
        <p:spPr>
          <a:xfrm flipV="1">
            <a:off x="6068955" y="1582810"/>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971693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11</a:t>
            </a:fld>
            <a:endParaRPr lang="fr-FR">
              <a:latin typeface="Calibri"/>
            </a:endParaRPr>
          </a:p>
        </p:txBody>
      </p:sp>
      <p:sp>
        <p:nvSpPr>
          <p:cNvPr id="30" name="ZoneTexte 29"/>
          <p:cNvSpPr txBox="1"/>
          <p:nvPr/>
        </p:nvSpPr>
        <p:spPr>
          <a:xfrm>
            <a:off x="128472" y="1115071"/>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graphicFrame>
        <p:nvGraphicFramePr>
          <p:cNvPr id="36" name="Tableau 35"/>
          <p:cNvGraphicFramePr>
            <a:graphicFrameLocks noGrp="1"/>
          </p:cNvGraphicFramePr>
          <p:nvPr>
            <p:extLst>
              <p:ext uri="{D42A27DB-BD31-4B8C-83A1-F6EECF244321}">
                <p14:modId xmlns:p14="http://schemas.microsoft.com/office/powerpoint/2010/main" val="241358843"/>
              </p:ext>
            </p:extLst>
          </p:nvPr>
        </p:nvGraphicFramePr>
        <p:xfrm>
          <a:off x="128465" y="1402958"/>
          <a:ext cx="9649072" cy="5007991"/>
        </p:xfrm>
        <a:graphic>
          <a:graphicData uri="http://schemas.openxmlformats.org/drawingml/2006/table">
            <a:tbl>
              <a:tblPr bandRow="1">
                <a:tableStyleId>{6E25E649-3F16-4E02-A733-19D2CDBF48F0}</a:tableStyleId>
              </a:tblPr>
              <a:tblGrid>
                <a:gridCol w="9649072">
                  <a:extLst>
                    <a:ext uri="{9D8B030D-6E8A-4147-A177-3AD203B41FA5}">
                      <a16:colId xmlns:a16="http://schemas.microsoft.com/office/drawing/2014/main" val="20000"/>
                    </a:ext>
                  </a:extLst>
                </a:gridCol>
              </a:tblGrid>
              <a:tr h="315716">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	Les </a:t>
                      </a:r>
                      <a:r>
                        <a:rPr lang="fr-FR" sz="1000" b="1" dirty="0" err="1" smtClean="0">
                          <a:effectLst/>
                          <a:latin typeface="+mn-lt"/>
                          <a:ea typeface="MS Mincho"/>
                          <a:cs typeface="Calibri"/>
                        </a:rPr>
                        <a:t>ONGs</a:t>
                      </a:r>
                      <a:r>
                        <a:rPr lang="fr-FR" sz="1000" b="1" dirty="0" smtClean="0">
                          <a:effectLst/>
                          <a:latin typeface="+mn-lt"/>
                          <a:ea typeface="MS Mincho"/>
                          <a:cs typeface="Calibri"/>
                        </a:rPr>
                        <a:t>/ associations de la société civile </a:t>
                      </a:r>
                      <a:r>
                        <a:rPr lang="fr-FR" sz="1000" b="0" dirty="0" smtClean="0">
                          <a:effectLst/>
                          <a:latin typeface="+mn-lt"/>
                          <a:ea typeface="MS Mincho"/>
                          <a:cs typeface="Calibri"/>
                        </a:rPr>
                        <a:t>(de quartiers, sportives, culturelles, </a:t>
                      </a:r>
                      <a:br>
                        <a:rPr lang="fr-FR" sz="1000" b="0" dirty="0" smtClean="0">
                          <a:effectLst/>
                          <a:latin typeface="+mn-lt"/>
                          <a:ea typeface="MS Mincho"/>
                          <a:cs typeface="Calibri"/>
                        </a:rPr>
                      </a:br>
                      <a:r>
                        <a:rPr lang="fr-FR" sz="1000" b="0" dirty="0" smtClean="0">
                          <a:effectLst/>
                          <a:latin typeface="+mn-lt"/>
                          <a:ea typeface="MS Mincho"/>
                          <a:cs typeface="Calibri"/>
                        </a:rPr>
                        <a:t>les mouvements de jeunes, d’entraide, Amnesty International, le MRAX, MSF, etc.)</a:t>
                      </a:r>
                      <a:endParaRPr lang="fr-BE" sz="1000" b="0"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4898">
                <a:tc>
                  <a:txBody>
                    <a:bodyPr/>
                    <a:lstStyle/>
                    <a:p>
                      <a:pPr marL="290513" indent="-290513">
                        <a:spcAft>
                          <a:spcPts val="0"/>
                        </a:spcAft>
                        <a:tabLst>
                          <a:tab pos="219075" algn="r"/>
                        </a:tabLst>
                      </a:pPr>
                      <a:r>
                        <a:rPr lang="fr-FR" sz="1000" b="1" dirty="0" smtClean="0">
                          <a:effectLst/>
                          <a:latin typeface="+mn-lt"/>
                          <a:ea typeface="MS Mincho"/>
                          <a:cs typeface="Calibri"/>
                        </a:rPr>
                        <a:t>	2.	Moi-même et les gens de mon niveau</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3.	</a:t>
                      </a:r>
                      <a:r>
                        <a:rPr lang="fr-FR" sz="1000" b="1" dirty="0" smtClean="0"/>
                        <a:t>L’enseignement / le système scolaire / les universités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4.	</a:t>
                      </a:r>
                      <a:r>
                        <a:rPr lang="fr-FR" sz="1000" b="1" dirty="0" smtClean="0"/>
                        <a:t>La science / Les chercheurs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4898">
                <a:tc>
                  <a:txBody>
                    <a:bodyPr/>
                    <a:lstStyle/>
                    <a:p>
                      <a:pPr marL="290513" indent="-290513">
                        <a:spcAft>
                          <a:spcPts val="0"/>
                        </a:spcAft>
                        <a:tabLst>
                          <a:tab pos="219075" algn="r"/>
                        </a:tabLst>
                      </a:pPr>
                      <a:r>
                        <a:rPr lang="fr-FR" sz="1000" b="1" dirty="0" smtClean="0">
                          <a:effectLst/>
                          <a:latin typeface="+mn-lt"/>
                          <a:ea typeface="MS Mincho"/>
                          <a:cs typeface="Calibri"/>
                        </a:rPr>
                        <a:t>	5.	</a:t>
                      </a:r>
                      <a:r>
                        <a:rPr lang="fr-FR" sz="1000" b="1" dirty="0" smtClean="0"/>
                        <a:t>La Sécurité sociale </a:t>
                      </a:r>
                      <a:endParaRPr lang="fr-BE" sz="1000" b="1" dirty="0">
                        <a:effectLst/>
                        <a:latin typeface="Calibri"/>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6.	Mes ami(e)s </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7</a:t>
                      </a:r>
                      <a:r>
                        <a:rPr lang="fr-FR" sz="1000" b="1" dirty="0" smtClean="0">
                          <a:solidFill>
                            <a:schemeClr val="tx1"/>
                          </a:solidFill>
                          <a:effectLst/>
                          <a:latin typeface="+mn-lt"/>
                          <a:ea typeface="MS Mincho"/>
                          <a:cs typeface="Calibri"/>
                        </a:rPr>
                        <a:t>.	</a:t>
                      </a:r>
                      <a:r>
                        <a:rPr lang="fr-FR" sz="1000" b="1" dirty="0" smtClean="0">
                          <a:solidFill>
                            <a:schemeClr val="tx1"/>
                          </a:solidFill>
                        </a:rPr>
                        <a:t>Les mutualités</a:t>
                      </a:r>
                      <a:endParaRPr lang="fr-BE" sz="1000" b="1" dirty="0" smtClean="0">
                        <a:solidFill>
                          <a:schemeClr val="tx1"/>
                        </a:solidFill>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4898">
                <a:tc>
                  <a:txBody>
                    <a:bodyPr/>
                    <a:lstStyle/>
                    <a:p>
                      <a:pPr marL="290513" indent="-290513">
                        <a:spcAft>
                          <a:spcPts val="0"/>
                        </a:spcAft>
                        <a:tabLst>
                          <a:tab pos="219075" algn="r"/>
                        </a:tabLst>
                      </a:pPr>
                      <a:r>
                        <a:rPr lang="fr-FR" sz="1000" b="1" dirty="0" smtClean="0">
                          <a:effectLst/>
                          <a:latin typeface="+mn-lt"/>
                          <a:ea typeface="MS Mincho"/>
                          <a:cs typeface="Calibri"/>
                        </a:rPr>
                        <a:t>	8.	</a:t>
                      </a:r>
                      <a:r>
                        <a:rPr lang="fr-FR" sz="1000" b="1" dirty="0" smtClean="0"/>
                        <a:t>Les PME</a:t>
                      </a:r>
                      <a:endParaRPr lang="fr-BE" sz="1000" b="1" dirty="0">
                        <a:effectLst/>
                        <a:latin typeface="Calibri"/>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9621">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9.	</a:t>
                      </a:r>
                      <a:r>
                        <a:rPr lang="fr-FR" sz="1000" b="1" dirty="0" smtClean="0"/>
                        <a:t>Votre employeur</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solidFill>
                            <a:schemeClr val="tx1"/>
                          </a:solidFill>
                          <a:effectLst/>
                          <a:latin typeface="+mn-lt"/>
                          <a:ea typeface="MS Mincho"/>
                          <a:cs typeface="Calibri"/>
                        </a:rPr>
                        <a:t>	10.	</a:t>
                      </a:r>
                      <a:r>
                        <a:rPr lang="fr-FR" sz="1000" b="1" dirty="0" smtClean="0">
                          <a:solidFill>
                            <a:schemeClr val="tx1"/>
                          </a:solidFill>
                        </a:rPr>
                        <a:t>Les syndicats de travailleurs</a:t>
                      </a:r>
                      <a:endParaRPr lang="fr-BE" sz="1000" b="1" dirty="0" smtClean="0">
                        <a:solidFill>
                          <a:schemeClr val="tx1"/>
                        </a:solidFill>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4898">
                <a:tc>
                  <a:txBody>
                    <a:bodyPr/>
                    <a:lstStyle/>
                    <a:p>
                      <a:pPr marL="287338" marR="0" indent="-287338"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11.	</a:t>
                      </a:r>
                      <a:r>
                        <a:rPr lang="fr-FR" sz="1000" b="1" dirty="0" smtClean="0"/>
                        <a:t>La </a:t>
                      </a:r>
                      <a:r>
                        <a:rPr lang="fr-FR" sz="1000" b="1" kern="1200" dirty="0" smtClean="0">
                          <a:solidFill>
                            <a:schemeClr val="dk1"/>
                          </a:solidFill>
                          <a:effectLst/>
                          <a:latin typeface="+mn-lt"/>
                          <a:ea typeface="MS Mincho"/>
                          <a:cs typeface="Calibri"/>
                        </a:rPr>
                        <a:t>presse</a:t>
                      </a:r>
                      <a:r>
                        <a:rPr lang="fr-FR" sz="1000" b="1" dirty="0" smtClean="0"/>
                        <a:t> / les journalistes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12.	</a:t>
                      </a:r>
                      <a:r>
                        <a:rPr lang="fr-FR" sz="1000" b="1" dirty="0" smtClean="0"/>
                        <a:t>La police</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13.	</a:t>
                      </a:r>
                      <a:r>
                        <a:rPr lang="fr-FR" sz="1000" b="1" dirty="0" smtClean="0"/>
                        <a:t>Le pouvoir de ma commune</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14.	</a:t>
                      </a:r>
                      <a:r>
                        <a:rPr lang="fr-FR" sz="1000" b="1" dirty="0" smtClean="0"/>
                        <a:t>La justice </a:t>
                      </a:r>
                      <a:endParaRPr lang="fr-BE" sz="1000" b="1" dirty="0" smtClean="0">
                        <a:effectLst/>
                        <a:latin typeface="+mn-lt"/>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4898">
                <a:tc>
                  <a:txBody>
                    <a:bodyPr/>
                    <a:lstStyle/>
                    <a:p>
                      <a:pPr marL="292100" marR="0" indent="-292100"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15.	</a:t>
                      </a:r>
                      <a:r>
                        <a:rPr lang="fr-FR" sz="1000" b="1" dirty="0" smtClean="0"/>
                        <a:t>Les institutions religieuses </a:t>
                      </a:r>
                      <a:r>
                        <a:rPr lang="fr-FR" sz="1000" b="0" dirty="0" smtClean="0"/>
                        <a:t>(l'Eglise, les représentations des diverses cultes)</a:t>
                      </a:r>
                      <a:endParaRPr lang="fr-BE" sz="1000" b="0"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4898">
                <a:tc>
                  <a:txBody>
                    <a:bodyPr/>
                    <a:lstStyle/>
                    <a:p>
                      <a:pPr marL="292100" marR="0" indent="-292100"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16.	</a:t>
                      </a:r>
                      <a:r>
                        <a:rPr lang="fr-FR" sz="1000" b="1" dirty="0" smtClean="0"/>
                        <a:t>Les organisations patronales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4898">
                <a:tc>
                  <a:txBody>
                    <a:bodyPr/>
                    <a:lstStyle/>
                    <a:p>
                      <a:pPr marL="292100" marR="0" indent="-292100"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17.	</a:t>
                      </a:r>
                      <a:r>
                        <a:rPr lang="fr-FR" sz="1000" b="1" dirty="0" smtClean="0"/>
                        <a:t>Les gouvernement belge</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4898">
                <a:tc>
                  <a:txBody>
                    <a:bodyPr/>
                    <a:lstStyle/>
                    <a:p>
                      <a:pPr marL="292100" indent="-292100">
                        <a:spcAft>
                          <a:spcPts val="0"/>
                        </a:spcAft>
                        <a:tabLst>
                          <a:tab pos="219075" algn="r"/>
                        </a:tabLst>
                      </a:pPr>
                      <a:r>
                        <a:rPr lang="fr-FR" sz="1000" b="1" dirty="0" smtClean="0">
                          <a:effectLst/>
                          <a:latin typeface="+mn-lt"/>
                          <a:ea typeface="MS Mincho"/>
                          <a:cs typeface="Calibri"/>
                        </a:rPr>
                        <a:t>	18.	</a:t>
                      </a:r>
                      <a:r>
                        <a:rPr lang="fr-FR" sz="1000" b="1" dirty="0" smtClean="0"/>
                        <a:t>Le gouvernement de ma Région</a:t>
                      </a:r>
                      <a:endParaRPr lang="fr-FR" sz="1000" b="1" baseline="0" dirty="0" smtClean="0">
                        <a:effectLst/>
                        <a:latin typeface="Calibri"/>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19.	</a:t>
                      </a:r>
                      <a:r>
                        <a:rPr lang="fr-FR" sz="1000" b="1" dirty="0" smtClean="0"/>
                        <a:t>Les grandes entreprises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20.	</a:t>
                      </a:r>
                      <a:r>
                        <a:rPr lang="fr-FR" sz="1000" b="1" dirty="0" smtClean="0"/>
                        <a:t>Les pouvoirs publics en général</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21.	</a:t>
                      </a:r>
                      <a:r>
                        <a:rPr lang="fr-FR" sz="1000" b="1" dirty="0" smtClean="0"/>
                        <a:t>Les députés / le Parlement</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22.	</a:t>
                      </a:r>
                      <a:r>
                        <a:rPr lang="fr-FR" sz="1000" b="1" dirty="0" smtClean="0"/>
                        <a:t>Les responsables politiques en général</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23.	</a:t>
                      </a:r>
                      <a:r>
                        <a:rPr lang="fr-FR" sz="1000" b="1" dirty="0" smtClean="0"/>
                        <a:t>Les banques et les organismes financiers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24.	</a:t>
                      </a:r>
                      <a:r>
                        <a:rPr lang="fr-FR" sz="1000" b="1" dirty="0" smtClean="0"/>
                        <a:t>Les décideurs politiques européens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4898">
                <a:tc>
                  <a:txBody>
                    <a:bodyPr/>
                    <a:lstStyle/>
                    <a:p>
                      <a:pPr marL="290513" marR="0" indent="-290513" algn="l" defTabSz="457200" rtl="0" eaLnBrk="1" fontAlgn="auto" latinLnBrk="0" hangingPunct="1">
                        <a:lnSpc>
                          <a:spcPct val="100000"/>
                        </a:lnSpc>
                        <a:spcBef>
                          <a:spcPts val="0"/>
                        </a:spcBef>
                        <a:spcAft>
                          <a:spcPts val="0"/>
                        </a:spcAft>
                        <a:buClrTx/>
                        <a:buSzTx/>
                        <a:buFontTx/>
                        <a:buNone/>
                        <a:tabLst>
                          <a:tab pos="219075" algn="r"/>
                        </a:tabLst>
                        <a:defRPr/>
                      </a:pPr>
                      <a:r>
                        <a:rPr lang="fr-FR" sz="1000" b="1" dirty="0" smtClean="0">
                          <a:effectLst/>
                          <a:latin typeface="+mn-lt"/>
                          <a:ea typeface="MS Mincho"/>
                          <a:cs typeface="Calibri"/>
                        </a:rPr>
                        <a:t>	25.	</a:t>
                      </a:r>
                      <a:r>
                        <a:rPr lang="fr-FR" sz="1000" b="1" dirty="0" smtClean="0"/>
                        <a:t>Les partis politiques</a:t>
                      </a:r>
                      <a:endParaRPr lang="fr-BE" sz="1000" b="1" dirty="0" smtClean="0">
                        <a:effectLst/>
                        <a:latin typeface="+mn-lt"/>
                        <a:ea typeface="MS Mincho"/>
                        <a:cs typeface="Calibri"/>
                      </a:endParaRPr>
                    </a:p>
                  </a:txBody>
                  <a:tcPr marL="36195" marR="36195" marT="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graphicFrame>
        <p:nvGraphicFramePr>
          <p:cNvPr id="38" name="Graphique 37"/>
          <p:cNvGraphicFramePr/>
          <p:nvPr>
            <p:extLst>
              <p:ext uri="{D42A27DB-BD31-4B8C-83A1-F6EECF244321}">
                <p14:modId xmlns:p14="http://schemas.microsoft.com/office/powerpoint/2010/main" val="247021578"/>
              </p:ext>
            </p:extLst>
          </p:nvPr>
        </p:nvGraphicFramePr>
        <p:xfrm>
          <a:off x="4945063" y="1354727"/>
          <a:ext cx="3768848"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61" name="Rectangle à coins arrondis 60"/>
          <p:cNvSpPr/>
          <p:nvPr/>
        </p:nvSpPr>
        <p:spPr>
          <a:xfrm>
            <a:off x="3321505" y="478641"/>
            <a:ext cx="3231040" cy="636430"/>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LA CONFIANCE DANS LES INSTITUTIONS</a:t>
            </a:r>
          </a:p>
          <a:p>
            <a:pPr algn="ctr"/>
            <a:r>
              <a:rPr lang="fr-FR" sz="1600" b="1" i="1" dirty="0" smtClean="0">
                <a:solidFill>
                  <a:srgbClr val="FF6600"/>
                </a:solidFill>
                <a:latin typeface="Calibri"/>
              </a:rPr>
              <a:t>– en 2016 –</a:t>
            </a:r>
            <a:endParaRPr lang="fr-FR" sz="1600" b="1" i="1" dirty="0">
              <a:solidFill>
                <a:srgbClr val="FF6600"/>
              </a:solidFill>
              <a:latin typeface="Calibri"/>
            </a:endParaRPr>
          </a:p>
        </p:txBody>
      </p:sp>
      <p:cxnSp>
        <p:nvCxnSpPr>
          <p:cNvPr id="64" name="Connecteur droit 63"/>
          <p:cNvCxnSpPr/>
          <p:nvPr/>
        </p:nvCxnSpPr>
        <p:spPr>
          <a:xfrm flipV="1">
            <a:off x="6843234" y="1355010"/>
            <a:ext cx="0" cy="5070936"/>
          </a:xfrm>
          <a:prstGeom prst="line">
            <a:avLst/>
          </a:prstGeom>
          <a:ln>
            <a:solidFill>
              <a:srgbClr val="ADD758"/>
            </a:solidFill>
            <a:prstDash val="dash"/>
          </a:ln>
        </p:spPr>
        <p:style>
          <a:lnRef idx="2">
            <a:schemeClr val="accent1"/>
          </a:lnRef>
          <a:fillRef idx="0">
            <a:schemeClr val="accent1"/>
          </a:fillRef>
          <a:effectRef idx="1">
            <a:schemeClr val="accent1"/>
          </a:effectRef>
          <a:fontRef idx="minor">
            <a:schemeClr val="tx1"/>
          </a:fontRef>
        </p:style>
      </p:cxnSp>
      <p:sp>
        <p:nvSpPr>
          <p:cNvPr id="65" name="Ellipse 64"/>
          <p:cNvSpPr/>
          <p:nvPr/>
        </p:nvSpPr>
        <p:spPr>
          <a:xfrm>
            <a:off x="6659232" y="1110027"/>
            <a:ext cx="368016" cy="368016"/>
          </a:xfrm>
          <a:prstGeom prst="ellipse">
            <a:avLst/>
          </a:prstGeom>
          <a:solidFill>
            <a:srgbClr val="BCD89A"/>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050" dirty="0" smtClean="0">
                <a:solidFill>
                  <a:srgbClr val="53732D">
                    <a:lumMod val="50000"/>
                  </a:srgbClr>
                </a:solidFill>
                <a:latin typeface="Calibri"/>
              </a:rPr>
              <a:t>50%</a:t>
            </a:r>
            <a:endParaRPr lang="fr-FR" sz="1050" dirty="0">
              <a:solidFill>
                <a:srgbClr val="53732D">
                  <a:lumMod val="50000"/>
                </a:srgbClr>
              </a:solidFill>
              <a:latin typeface="Calibri"/>
            </a:endParaRPr>
          </a:p>
        </p:txBody>
      </p:sp>
      <p:sp>
        <p:nvSpPr>
          <p:cNvPr id="42" name="ZoneTexte 41"/>
          <p:cNvSpPr txBox="1"/>
          <p:nvPr/>
        </p:nvSpPr>
        <p:spPr>
          <a:xfrm>
            <a:off x="4337460" y="1898880"/>
            <a:ext cx="1774904" cy="1023357"/>
          </a:xfrm>
          <a:prstGeom prst="rect">
            <a:avLst/>
          </a:prstGeom>
          <a:solidFill>
            <a:schemeClr val="bg1"/>
          </a:solidFill>
          <a:effectLst>
            <a:innerShdw blurRad="63500" dist="50800" dir="13500000">
              <a:prstClr val="black">
                <a:alpha val="50000"/>
              </a:prstClr>
            </a:innerShdw>
          </a:effectLst>
        </p:spPr>
        <p:txBody>
          <a:bodyPr wrap="square" rtlCol="0">
            <a:spAutoFit/>
          </a:bodyPr>
          <a:lstStyle/>
          <a:p>
            <a:pPr algn="ctr"/>
            <a:r>
              <a:rPr lang="fr-FR" sz="1050" b="1" dirty="0" smtClean="0">
                <a:solidFill>
                  <a:srgbClr val="000000"/>
                </a:solidFill>
                <a:latin typeface="Calibri"/>
              </a:rPr>
              <a:t>Je lui fais </a:t>
            </a:r>
            <a:r>
              <a:rPr lang="fr-FR" sz="1050" b="1" dirty="0" smtClean="0">
                <a:solidFill>
                  <a:srgbClr val="008000"/>
                </a:solidFill>
                <a:latin typeface="Calibri"/>
              </a:rPr>
              <a:t>confiance </a:t>
            </a:r>
            <a:r>
              <a:rPr lang="fr-FR" sz="1050" b="1" dirty="0" smtClean="0">
                <a:solidFill>
                  <a:srgbClr val="000000"/>
                </a:solidFill>
                <a:latin typeface="Calibri"/>
              </a:rPr>
              <a:t>: </a:t>
            </a:r>
            <a:br>
              <a:rPr lang="fr-FR" sz="1050" b="1" dirty="0" smtClean="0">
                <a:solidFill>
                  <a:srgbClr val="000000"/>
                </a:solidFill>
                <a:latin typeface="Calibri"/>
              </a:rPr>
            </a:br>
            <a:r>
              <a:rPr lang="fr-FR" sz="1050" b="1" dirty="0" smtClean="0">
                <a:solidFill>
                  <a:srgbClr val="000000"/>
                </a:solidFill>
                <a:latin typeface="Calibri"/>
              </a:rPr>
              <a:t>il agit pour gérer les grands problèmes de l'époque surtout pour améliorer le vivre ensemble</a:t>
            </a:r>
          </a:p>
          <a:p>
            <a:pPr algn="ctr"/>
            <a:r>
              <a:rPr lang="fr-FR" sz="800" dirty="0" smtClean="0">
                <a:solidFill>
                  <a:srgbClr val="000000"/>
                </a:solidFill>
                <a:latin typeface="Calibri"/>
              </a:rPr>
              <a:t>– Cotes 6 et 7 –</a:t>
            </a:r>
            <a:endParaRPr lang="fr-FR" sz="800" dirty="0">
              <a:solidFill>
                <a:srgbClr val="000000"/>
              </a:solidFill>
              <a:latin typeface="Calibri"/>
            </a:endParaRPr>
          </a:p>
        </p:txBody>
      </p:sp>
      <p:cxnSp>
        <p:nvCxnSpPr>
          <p:cNvPr id="24" name="Connecteur droit 23"/>
          <p:cNvCxnSpPr/>
          <p:nvPr/>
        </p:nvCxnSpPr>
        <p:spPr>
          <a:xfrm flipV="1">
            <a:off x="8553400" y="1402958"/>
            <a:ext cx="0" cy="5022988"/>
          </a:xfrm>
          <a:prstGeom prst="line">
            <a:avLst/>
          </a:prstGeom>
          <a:ln w="6350" cmpd="sng">
            <a:solidFill>
              <a:srgbClr val="7F7F7F"/>
            </a:solidFill>
            <a:prstDash val="solid"/>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8618102" y="1016390"/>
            <a:ext cx="1102060"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fr-FR" sz="1200" dirty="0" smtClean="0">
                <a:solidFill>
                  <a:prstClr val="black"/>
                </a:solidFill>
                <a:latin typeface="Calibri"/>
              </a:rPr>
              <a:t>SOCIÉTÉ</a:t>
            </a:r>
            <a:r>
              <a:rPr lang="fr-FR" sz="1200" b="1" dirty="0" smtClean="0">
                <a:solidFill>
                  <a:prstClr val="black"/>
                </a:solidFill>
                <a:latin typeface="Calibri"/>
              </a:rPr>
              <a:t> </a:t>
            </a:r>
            <a:br>
              <a:rPr lang="fr-FR" sz="1200" b="1" dirty="0" smtClean="0">
                <a:solidFill>
                  <a:prstClr val="black"/>
                </a:solidFill>
                <a:latin typeface="Calibri"/>
              </a:rPr>
            </a:br>
            <a:r>
              <a:rPr lang="fr-FR" sz="1200" b="1" dirty="0" smtClean="0">
                <a:solidFill>
                  <a:prstClr val="black"/>
                </a:solidFill>
                <a:latin typeface="Calibri"/>
              </a:rPr>
              <a:t>HORIZONTALE</a:t>
            </a:r>
            <a:endParaRPr lang="fr-FR" sz="1200" b="1" dirty="0">
              <a:solidFill>
                <a:prstClr val="black"/>
              </a:solidFill>
              <a:latin typeface="Calibri"/>
            </a:endParaRPr>
          </a:p>
        </p:txBody>
      </p:sp>
      <p:sp>
        <p:nvSpPr>
          <p:cNvPr id="28" name="ZoneTexte 27"/>
          <p:cNvSpPr txBox="1"/>
          <p:nvPr/>
        </p:nvSpPr>
        <p:spPr>
          <a:xfrm>
            <a:off x="8632735" y="5949292"/>
            <a:ext cx="1072793"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dirty="0" smtClean="0">
                <a:solidFill>
                  <a:prstClr val="black"/>
                </a:solidFill>
                <a:latin typeface="Calibri"/>
              </a:rPr>
              <a:t>SOCIÉTÉ</a:t>
            </a:r>
            <a:r>
              <a:rPr lang="fr-FR" sz="1200" b="1" dirty="0" smtClean="0">
                <a:solidFill>
                  <a:prstClr val="black"/>
                </a:solidFill>
                <a:latin typeface="Calibri"/>
              </a:rPr>
              <a:t> </a:t>
            </a:r>
            <a:br>
              <a:rPr lang="fr-FR" sz="1200" b="1" dirty="0" smtClean="0">
                <a:solidFill>
                  <a:prstClr val="black"/>
                </a:solidFill>
                <a:latin typeface="Calibri"/>
              </a:rPr>
            </a:br>
            <a:r>
              <a:rPr lang="fr-FR" sz="1200" b="1" dirty="0" smtClean="0">
                <a:solidFill>
                  <a:prstClr val="black"/>
                </a:solidFill>
                <a:latin typeface="Calibri"/>
              </a:rPr>
              <a:t>VERTICALE</a:t>
            </a:r>
            <a:endParaRPr lang="fr-FR" sz="1200" b="1" dirty="0">
              <a:solidFill>
                <a:prstClr val="black"/>
              </a:solidFill>
              <a:latin typeface="Calibri"/>
            </a:endParaRPr>
          </a:p>
        </p:txBody>
      </p:sp>
      <p:sp>
        <p:nvSpPr>
          <p:cNvPr id="11" name="Flèche droite à entaille 10"/>
          <p:cNvSpPr/>
          <p:nvPr/>
        </p:nvSpPr>
        <p:spPr>
          <a:xfrm rot="5400000">
            <a:off x="7035014" y="3427489"/>
            <a:ext cx="4268251" cy="644014"/>
          </a:xfrm>
          <a:prstGeom prst="notchedRightArrow">
            <a:avLst>
              <a:gd name="adj1" fmla="val 54753"/>
              <a:gd name="adj2" fmla="val 87895"/>
            </a:avLst>
          </a:prstGeom>
          <a:solidFill>
            <a:schemeClr val="accent3">
              <a:lumMod val="60000"/>
              <a:lumOff val="40000"/>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cxnSp>
        <p:nvCxnSpPr>
          <p:cNvPr id="35" name="Connecteur droit 34"/>
          <p:cNvCxnSpPr/>
          <p:nvPr/>
        </p:nvCxnSpPr>
        <p:spPr>
          <a:xfrm>
            <a:off x="5117761" y="3650435"/>
            <a:ext cx="0" cy="217902"/>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5080979" y="3869699"/>
            <a:ext cx="0" cy="217902"/>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685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869" y="99866"/>
            <a:ext cx="9497190" cy="6226061"/>
          </a:xfrm>
          <a:prstGeom prst="roundRect">
            <a:avLst>
              <a:gd name="adj" fmla="val 5074"/>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344488" y="249007"/>
            <a:ext cx="9142328" cy="5927778"/>
          </a:xfrm>
        </p:spPr>
        <p:txBody>
          <a:bodyPr wrap="square">
            <a:spAutoFit/>
          </a:bodyPr>
          <a:lstStyle/>
          <a:p>
            <a:pPr marL="263525" indent="-174625">
              <a:lnSpc>
                <a:spcPct val="120000"/>
              </a:lnSpc>
              <a:buNone/>
            </a:pPr>
            <a:r>
              <a:rPr lang="fr-FR" sz="1800" b="1" dirty="0" smtClean="0"/>
              <a:t>La confiance dans les institutions s’est effondrée ET…</a:t>
            </a:r>
          </a:p>
          <a:p>
            <a:pPr marL="263525" indent="-174625">
              <a:lnSpc>
                <a:spcPct val="120000"/>
              </a:lnSpc>
              <a:buNone/>
            </a:pPr>
            <a:r>
              <a:rPr lang="fr-FR" sz="1800" b="1" dirty="0">
                <a:solidFill>
                  <a:srgbClr val="3366FF"/>
                </a:solidFill>
              </a:rPr>
              <a:t>l</a:t>
            </a:r>
            <a:r>
              <a:rPr lang="fr-FR" sz="1800" b="1" dirty="0" smtClean="0">
                <a:solidFill>
                  <a:srgbClr val="3366FF"/>
                </a:solidFill>
              </a:rPr>
              <a:t>a confiance dans des valeurs-ciments qui faisaient consensus s’effrite : </a:t>
            </a:r>
          </a:p>
          <a:p>
            <a:pPr marL="265112" indent="0">
              <a:lnSpc>
                <a:spcPct val="120000"/>
              </a:lnSpc>
              <a:buNone/>
            </a:pPr>
            <a:endParaRPr lang="fr-FR" sz="1800" b="1" dirty="0">
              <a:solidFill>
                <a:srgbClr val="3366FF"/>
              </a:solidFill>
            </a:endParaRPr>
          </a:p>
          <a:p>
            <a:r>
              <a:rPr lang="fr-FR" b="1" dirty="0" smtClean="0">
                <a:solidFill>
                  <a:srgbClr val="3366FF"/>
                </a:solidFill>
              </a:rPr>
              <a:t> </a:t>
            </a:r>
            <a:r>
              <a:rPr lang="fr-FR" b="1" dirty="0"/>
              <a:t>Une idée qui était largement admise était celle d’</a:t>
            </a:r>
            <a:r>
              <a:rPr lang="fr-FR" b="1" dirty="0">
                <a:solidFill>
                  <a:srgbClr val="FF6600"/>
                </a:solidFill>
              </a:rPr>
              <a:t>une évolution constante</a:t>
            </a:r>
            <a:r>
              <a:rPr lang="fr-FR" b="1" dirty="0"/>
              <a:t>, linéaire  </a:t>
            </a:r>
            <a:r>
              <a:rPr lang="fr-FR" b="1" dirty="0" smtClean="0"/>
              <a:t>vers </a:t>
            </a:r>
            <a:r>
              <a:rPr lang="fr-FR" b="1" dirty="0"/>
              <a:t>un "mieux", vers un progrès social continu.</a:t>
            </a:r>
            <a:r>
              <a:rPr lang="fr-BE" dirty="0"/>
              <a:t/>
            </a:r>
            <a:br>
              <a:rPr lang="fr-BE" dirty="0"/>
            </a:br>
            <a:r>
              <a:rPr lang="fr-FR" b="1" dirty="0" smtClean="0"/>
              <a:t>Cela </a:t>
            </a:r>
            <a:r>
              <a:rPr lang="fr-FR" b="1" dirty="0"/>
              <a:t>signifiait que de génération en génération, les conditions de vie tendaient à </a:t>
            </a:r>
            <a:r>
              <a:rPr lang="fr-FR" b="1" dirty="0" smtClean="0"/>
              <a:t>s’améliorer</a:t>
            </a:r>
            <a:r>
              <a:rPr lang="fr-FR" b="1" dirty="0"/>
              <a:t>. </a:t>
            </a:r>
            <a:r>
              <a:rPr lang="fr-FR" b="1" dirty="0" smtClean="0"/>
              <a:t/>
            </a:r>
            <a:br>
              <a:rPr lang="fr-FR" b="1" dirty="0" smtClean="0"/>
            </a:br>
            <a:r>
              <a:rPr lang="fr-FR" b="1" dirty="0" smtClean="0">
                <a:solidFill>
                  <a:srgbClr val="3366FF"/>
                </a:solidFill>
              </a:rPr>
              <a:t>Qu’en </a:t>
            </a:r>
            <a:r>
              <a:rPr lang="fr-FR" b="1" dirty="0">
                <a:solidFill>
                  <a:srgbClr val="3366FF"/>
                </a:solidFill>
              </a:rPr>
              <a:t>est-il actuellement </a:t>
            </a:r>
            <a:r>
              <a:rPr lang="fr-FR" b="1" dirty="0" smtClean="0">
                <a:solidFill>
                  <a:srgbClr val="3366FF"/>
                </a:solidFill>
              </a:rPr>
              <a:t>? </a:t>
            </a:r>
            <a:r>
              <a:rPr lang="fr-FR" b="1" dirty="0" smtClean="0">
                <a:solidFill>
                  <a:srgbClr val="FF6600"/>
                </a:solidFill>
              </a:rPr>
              <a:t>Ce </a:t>
            </a:r>
            <a:r>
              <a:rPr lang="fr-FR" b="1" dirty="0">
                <a:solidFill>
                  <a:srgbClr val="FF6600"/>
                </a:solidFill>
              </a:rPr>
              <a:t>qui domine est un climat de déclassement </a:t>
            </a:r>
            <a:r>
              <a:rPr lang="fr-FR" b="1" dirty="0" smtClean="0">
                <a:solidFill>
                  <a:srgbClr val="FF6600"/>
                </a:solidFill>
              </a:rPr>
              <a:t>social</a:t>
            </a:r>
            <a:r>
              <a:rPr lang="fr-FR" b="1" dirty="0">
                <a:solidFill>
                  <a:srgbClr val="FF6600"/>
                </a:solidFill>
              </a:rPr>
              <a:t> </a:t>
            </a:r>
            <a:r>
              <a:rPr lang="fr-FR" b="1" dirty="0" smtClean="0">
                <a:solidFill>
                  <a:srgbClr val="FF6600"/>
                </a:solidFill>
              </a:rPr>
              <a:t>! « Nos enfants vivront moins bien que nous ».</a:t>
            </a:r>
          </a:p>
          <a:p>
            <a:pPr marL="0" indent="0">
              <a:buNone/>
            </a:pPr>
            <a:endParaRPr lang="fr-FR" b="1" dirty="0" smtClean="0">
              <a:solidFill>
                <a:srgbClr val="FF6600"/>
              </a:solidFill>
            </a:endParaRPr>
          </a:p>
          <a:p>
            <a:r>
              <a:rPr lang="fr-FR" b="1" dirty="0" smtClean="0"/>
              <a:t>Une autre </a:t>
            </a:r>
            <a:r>
              <a:rPr lang="fr-FR" b="1" dirty="0"/>
              <a:t>idée qui était largement partagée dans les sociétés que nous quittons était que </a:t>
            </a:r>
            <a:r>
              <a:rPr lang="fr-FR" b="1" dirty="0" smtClean="0"/>
              <a:t>:</a:t>
            </a:r>
          </a:p>
          <a:p>
            <a:pPr lvl="1"/>
            <a:r>
              <a:rPr lang="fr-FR" b="1" dirty="0" smtClean="0">
                <a:solidFill>
                  <a:srgbClr val="FF6600"/>
                </a:solidFill>
              </a:rPr>
              <a:t>les </a:t>
            </a:r>
            <a:r>
              <a:rPr lang="fr-FR" b="1" dirty="0">
                <a:solidFill>
                  <a:srgbClr val="FF6600"/>
                </a:solidFill>
              </a:rPr>
              <a:t>avancées technologiques conduisaient à une modernisation économique</a:t>
            </a:r>
            <a:r>
              <a:rPr lang="fr-FR" b="1" dirty="0" smtClean="0">
                <a:solidFill>
                  <a:srgbClr val="FF6600"/>
                </a:solidFill>
              </a:rPr>
              <a:t>, la croissance,</a:t>
            </a:r>
          </a:p>
          <a:p>
            <a:pPr lvl="1"/>
            <a:r>
              <a:rPr lang="fr-FR" b="1" dirty="0" smtClean="0"/>
              <a:t>et l’institutionnalisation </a:t>
            </a:r>
            <a:r>
              <a:rPr lang="fr-FR" b="1" dirty="0"/>
              <a:t>des conflits entre capital et travail garantissait </a:t>
            </a:r>
            <a:r>
              <a:rPr lang="fr-FR" b="1" dirty="0">
                <a:solidFill>
                  <a:srgbClr val="FF6600"/>
                </a:solidFill>
              </a:rPr>
              <a:t>le progrès </a:t>
            </a:r>
            <a:r>
              <a:rPr lang="fr-FR" b="1" dirty="0" smtClean="0">
                <a:solidFill>
                  <a:srgbClr val="FF6600"/>
                </a:solidFill>
              </a:rPr>
              <a:t>social.</a:t>
            </a:r>
            <a:endParaRPr lang="fr-BE" dirty="0" smtClean="0">
              <a:solidFill>
                <a:srgbClr val="FF6600"/>
              </a:solidFill>
            </a:endParaRPr>
          </a:p>
          <a:p>
            <a:pPr>
              <a:buNone/>
            </a:pPr>
            <a:r>
              <a:rPr lang="fr-FR" b="1" dirty="0" smtClean="0">
                <a:solidFill>
                  <a:srgbClr val="3366FF"/>
                </a:solidFill>
              </a:rPr>
              <a:t>      Qu’en </a:t>
            </a:r>
            <a:r>
              <a:rPr lang="fr-FR" b="1" dirty="0">
                <a:solidFill>
                  <a:srgbClr val="3366FF"/>
                </a:solidFill>
              </a:rPr>
              <a:t>est-il actuellement </a:t>
            </a:r>
            <a:r>
              <a:rPr lang="fr-FR" b="1" dirty="0" smtClean="0">
                <a:solidFill>
                  <a:srgbClr val="3366FF"/>
                </a:solidFill>
              </a:rPr>
              <a:t>?</a:t>
            </a:r>
            <a:r>
              <a:rPr lang="fr-BE" dirty="0" smtClean="0">
                <a:solidFill>
                  <a:srgbClr val="3366FF"/>
                </a:solidFill>
              </a:rPr>
              <a:t> </a:t>
            </a:r>
            <a:r>
              <a:rPr lang="fr-FR" b="1" dirty="0" smtClean="0">
                <a:solidFill>
                  <a:srgbClr val="FF6600"/>
                </a:solidFill>
              </a:rPr>
              <a:t>Ce </a:t>
            </a:r>
            <a:r>
              <a:rPr lang="fr-FR" b="1" dirty="0">
                <a:solidFill>
                  <a:srgbClr val="FF6600"/>
                </a:solidFill>
              </a:rPr>
              <a:t>qui domine est qu’il y a une croissance des inégalités sociales </a:t>
            </a:r>
            <a:r>
              <a:rPr lang="fr-FR" b="1" dirty="0" smtClean="0">
                <a:solidFill>
                  <a:srgbClr val="FF6600"/>
                </a:solidFill>
              </a:rPr>
              <a:t>et que </a:t>
            </a:r>
            <a:r>
              <a:rPr lang="fr-FR" b="1" dirty="0">
                <a:solidFill>
                  <a:srgbClr val="FF6600"/>
                </a:solidFill>
              </a:rPr>
              <a:t>cette situation est </a:t>
            </a:r>
            <a:r>
              <a:rPr lang="fr-FR" b="1" dirty="0" smtClean="0">
                <a:solidFill>
                  <a:srgbClr val="FF6600"/>
                </a:solidFill>
              </a:rPr>
              <a:t>insupportable.</a:t>
            </a:r>
          </a:p>
          <a:p>
            <a:pPr marL="0" indent="0">
              <a:buNone/>
            </a:pPr>
            <a:endParaRPr lang="fr-FR" b="1" dirty="0">
              <a:solidFill>
                <a:srgbClr val="FF6600"/>
              </a:solidFill>
            </a:endParaRPr>
          </a:p>
          <a:p>
            <a:r>
              <a:rPr lang="fr-FR" b="1" dirty="0" smtClean="0"/>
              <a:t>Une </a:t>
            </a:r>
            <a:r>
              <a:rPr lang="fr-FR" b="1" dirty="0"/>
              <a:t>société qui permettait à chacun d’avoir </a:t>
            </a:r>
            <a:r>
              <a:rPr lang="fr-FR" b="1" dirty="0">
                <a:solidFill>
                  <a:srgbClr val="FF6600"/>
                </a:solidFill>
              </a:rPr>
              <a:t>une occupation professionnelle</a:t>
            </a:r>
            <a:r>
              <a:rPr lang="fr-FR" b="1" dirty="0" smtClean="0">
                <a:solidFill>
                  <a:srgbClr val="FF6600"/>
                </a:solidFill>
              </a:rPr>
              <a:t>. </a:t>
            </a:r>
            <a:endParaRPr lang="fr-BE" dirty="0">
              <a:solidFill>
                <a:srgbClr val="FF6600"/>
              </a:solidFill>
            </a:endParaRPr>
          </a:p>
          <a:p>
            <a:pPr marL="227013" indent="0">
              <a:buNone/>
            </a:pPr>
            <a:r>
              <a:rPr lang="fr-FR" b="1" dirty="0" smtClean="0"/>
              <a:t>Peut</a:t>
            </a:r>
            <a:r>
              <a:rPr lang="fr-FR" b="1" dirty="0"/>
              <a:t>-être pas le plein emploi mais en tout cas le sentiment qu’il y a diverses opportunités </a:t>
            </a:r>
            <a:r>
              <a:rPr lang="fr-FR" b="1" dirty="0" smtClean="0"/>
              <a:t>pour trouver </a:t>
            </a:r>
            <a:r>
              <a:rPr lang="fr-FR" b="1" dirty="0"/>
              <a:t>un job, donc un revenu qui permettent de s’inventer une </a:t>
            </a:r>
            <a:r>
              <a:rPr lang="fr-FR" b="1" dirty="0" smtClean="0"/>
              <a:t>vie.</a:t>
            </a:r>
          </a:p>
          <a:p>
            <a:pPr marL="234950" indent="0">
              <a:buNone/>
            </a:pPr>
            <a:r>
              <a:rPr lang="fr-FR" b="1" dirty="0" smtClean="0">
                <a:solidFill>
                  <a:srgbClr val="3366FF"/>
                </a:solidFill>
              </a:rPr>
              <a:t>Qu’en </a:t>
            </a:r>
            <a:r>
              <a:rPr lang="fr-FR" b="1" dirty="0">
                <a:solidFill>
                  <a:srgbClr val="3366FF"/>
                </a:solidFill>
              </a:rPr>
              <a:t>est-il actuellement </a:t>
            </a:r>
            <a:r>
              <a:rPr lang="fr-FR" b="1" dirty="0" smtClean="0">
                <a:solidFill>
                  <a:srgbClr val="3366FF"/>
                </a:solidFill>
              </a:rPr>
              <a:t>? </a:t>
            </a:r>
            <a:r>
              <a:rPr lang="fr-FR" b="1" dirty="0" smtClean="0">
                <a:solidFill>
                  <a:srgbClr val="FF6600"/>
                </a:solidFill>
              </a:rPr>
              <a:t>C’est </a:t>
            </a:r>
            <a:r>
              <a:rPr lang="fr-FR" b="1" dirty="0">
                <a:solidFill>
                  <a:srgbClr val="FF6600"/>
                </a:solidFill>
              </a:rPr>
              <a:t>la crainte de se retrouver au chômage qui domine. </a:t>
            </a:r>
            <a:r>
              <a:rPr lang="fr-FR" b="1" dirty="0" smtClean="0">
                <a:solidFill>
                  <a:srgbClr val="FF6600"/>
                </a:solidFill>
              </a:rPr>
              <a:t>Et </a:t>
            </a:r>
            <a:r>
              <a:rPr lang="fr-FR" b="1" dirty="0">
                <a:solidFill>
                  <a:srgbClr val="FF6600"/>
                </a:solidFill>
              </a:rPr>
              <a:t>la peur </a:t>
            </a:r>
            <a:r>
              <a:rPr lang="fr-FR" b="1" dirty="0" smtClean="0">
                <a:solidFill>
                  <a:srgbClr val="FF6600"/>
                </a:solidFill>
              </a:rPr>
              <a:t>de tomber </a:t>
            </a:r>
            <a:r>
              <a:rPr lang="fr-FR" b="1" dirty="0">
                <a:solidFill>
                  <a:srgbClr val="FF6600"/>
                </a:solidFill>
              </a:rPr>
              <a:t>un jour dans la précarité </a:t>
            </a:r>
            <a:r>
              <a:rPr lang="fr-FR" b="1" dirty="0" smtClean="0">
                <a:solidFill>
                  <a:srgbClr val="FF6600"/>
                </a:solidFill>
              </a:rPr>
              <a:t>!</a:t>
            </a:r>
            <a:endParaRPr lang="fr-FR" b="1" dirty="0">
              <a:solidFill>
                <a:srgbClr val="FF6600"/>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12</a:t>
            </a:fld>
            <a:endParaRPr lang="fr-FR">
              <a:latin typeface="Calibri"/>
            </a:endParaRPr>
          </a:p>
        </p:txBody>
      </p:sp>
    </p:spTree>
    <p:extLst>
      <p:ext uri="{BB962C8B-B14F-4D97-AF65-F5344CB8AC3E}">
        <p14:creationId xmlns:p14="http://schemas.microsoft.com/office/powerpoint/2010/main" val="3972769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464" y="215444"/>
            <a:ext cx="9649072" cy="338554"/>
          </a:xfrm>
        </p:spPr>
        <p:txBody>
          <a:bodyPr/>
          <a:lstStyle/>
          <a:p>
            <a:r>
              <a:rPr lang="fr-FR" dirty="0">
                <a:solidFill>
                  <a:srgbClr val="FF6600"/>
                </a:solidFill>
              </a:rPr>
              <a:t>DECLASSEMENT SOCIAL</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13</a:t>
            </a:fld>
            <a:endParaRPr lang="fr-FR">
              <a:latin typeface="Calibri"/>
            </a:endParaRPr>
          </a:p>
        </p:txBody>
      </p:sp>
      <p:sp>
        <p:nvSpPr>
          <p:cNvPr id="6" name="Espace réservé du contenu 2"/>
          <p:cNvSpPr txBox="1">
            <a:spLocks/>
          </p:cNvSpPr>
          <p:nvPr/>
        </p:nvSpPr>
        <p:spPr>
          <a:xfrm>
            <a:off x="1832194" y="1689841"/>
            <a:ext cx="3769556" cy="954107"/>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indent="-268288">
              <a:spcBef>
                <a:spcPts val="150"/>
              </a:spcBef>
              <a:buClr>
                <a:prstClr val="black">
                  <a:lumMod val="50000"/>
                  <a:lumOff val="50000"/>
                </a:prstClr>
              </a:buClr>
              <a:buSzPct val="100000"/>
              <a:buFont typeface="Wingdings 3" charset="2"/>
              <a:buChar char=""/>
            </a:pPr>
            <a:r>
              <a:rPr lang="fr-FR" dirty="0" smtClean="0">
                <a:solidFill>
                  <a:prstClr val="black"/>
                </a:solidFill>
                <a:latin typeface="Calibri"/>
              </a:rPr>
              <a:t>Pensez</a:t>
            </a:r>
            <a:r>
              <a:rPr lang="fr-FR" dirty="0">
                <a:solidFill>
                  <a:prstClr val="black"/>
                </a:solidFill>
                <a:latin typeface="Calibri"/>
              </a:rPr>
              <a:t>-vous que lorsque vous aurez 40 ans, </a:t>
            </a:r>
            <a:br>
              <a:rPr lang="fr-FR" dirty="0">
                <a:solidFill>
                  <a:prstClr val="black"/>
                </a:solidFill>
                <a:latin typeface="Calibri"/>
              </a:rPr>
            </a:br>
            <a:r>
              <a:rPr lang="fr-FR" dirty="0">
                <a:solidFill>
                  <a:prstClr val="black"/>
                </a:solidFill>
                <a:latin typeface="Calibri"/>
              </a:rPr>
              <a:t>vous aurez des conditions de vie meilleures, similaires / ou moins bonnes que vos parents lorsqu’ils avaient eux-mêmes 40 ans </a:t>
            </a:r>
            <a:r>
              <a:rPr lang="fr-FR" dirty="0" smtClean="0">
                <a:solidFill>
                  <a:prstClr val="black"/>
                </a:solidFill>
                <a:latin typeface="Calibri"/>
              </a:rPr>
              <a:t>?</a:t>
            </a:r>
            <a:endParaRPr lang="fr-FR" dirty="0">
              <a:solidFill>
                <a:prstClr val="black"/>
              </a:solidFill>
              <a:latin typeface="Calibri"/>
            </a:endParaRPr>
          </a:p>
        </p:txBody>
      </p:sp>
      <p:sp>
        <p:nvSpPr>
          <p:cNvPr id="7" name="Rectangle à coins arrondis 6"/>
          <p:cNvSpPr/>
          <p:nvPr/>
        </p:nvSpPr>
        <p:spPr>
          <a:xfrm>
            <a:off x="2123230" y="1148102"/>
            <a:ext cx="3350956" cy="463755"/>
          </a:xfrm>
          <a:prstGeom prst="roundRect">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a:solidFill>
                  <a:prstClr val="black"/>
                </a:solidFill>
                <a:latin typeface="Calibri"/>
              </a:rPr>
              <a:t>VOUS PAR RAPPORT À VOS PARENTS</a:t>
            </a:r>
          </a:p>
        </p:txBody>
      </p:sp>
      <p:graphicFrame>
        <p:nvGraphicFramePr>
          <p:cNvPr id="8" name="Tableau 7"/>
          <p:cNvGraphicFramePr>
            <a:graphicFrameLocks noGrp="1"/>
          </p:cNvGraphicFramePr>
          <p:nvPr>
            <p:extLst>
              <p:ext uri="{D42A27DB-BD31-4B8C-83A1-F6EECF244321}">
                <p14:modId xmlns:p14="http://schemas.microsoft.com/office/powerpoint/2010/main" val="1816151927"/>
              </p:ext>
            </p:extLst>
          </p:nvPr>
        </p:nvGraphicFramePr>
        <p:xfrm>
          <a:off x="128464" y="2895687"/>
          <a:ext cx="9734341" cy="3241744"/>
        </p:xfrm>
        <a:graphic>
          <a:graphicData uri="http://schemas.openxmlformats.org/drawingml/2006/table">
            <a:tbl>
              <a:tblPr firstRow="1" bandRow="1">
                <a:tableStyleId>{2D5ABB26-0587-4C30-8999-92F81FD0307C}</a:tableStyleId>
              </a:tblPr>
              <a:tblGrid>
                <a:gridCol w="1821601">
                  <a:extLst>
                    <a:ext uri="{9D8B030D-6E8A-4147-A177-3AD203B41FA5}">
                      <a16:colId xmlns:a16="http://schemas.microsoft.com/office/drawing/2014/main" val="20000"/>
                    </a:ext>
                  </a:extLst>
                </a:gridCol>
                <a:gridCol w="3956370">
                  <a:extLst>
                    <a:ext uri="{9D8B030D-6E8A-4147-A177-3AD203B41FA5}">
                      <a16:colId xmlns:a16="http://schemas.microsoft.com/office/drawing/2014/main" val="20001"/>
                    </a:ext>
                  </a:extLst>
                </a:gridCol>
                <a:gridCol w="3956370">
                  <a:extLst>
                    <a:ext uri="{9D8B030D-6E8A-4147-A177-3AD203B41FA5}">
                      <a16:colId xmlns:a16="http://schemas.microsoft.com/office/drawing/2014/main" val="20002"/>
                    </a:ext>
                  </a:extLst>
                </a:gridCol>
              </a:tblGrid>
              <a:tr h="810436">
                <a:tc>
                  <a:txBody>
                    <a:bodyPr/>
                    <a:lstStyle/>
                    <a:p>
                      <a:pPr marL="180975" indent="-180975">
                        <a:buClr>
                          <a:schemeClr val="bg1">
                            <a:lumMod val="50000"/>
                          </a:schemeClr>
                        </a:buClr>
                        <a:buFont typeface="Wingdings 3" charset="2"/>
                        <a:buChar char=""/>
                      </a:pPr>
                      <a:r>
                        <a:rPr lang="fr-FR" sz="1400" dirty="0" smtClean="0"/>
                        <a:t>Meilleures</a:t>
                      </a:r>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0"/>
                  </a:ext>
                </a:extLst>
              </a:tr>
              <a:tr h="810436">
                <a:tc>
                  <a:txBody>
                    <a:bodyPr/>
                    <a:lstStyle/>
                    <a:p>
                      <a:pPr marL="180975" indent="-180975">
                        <a:buClr>
                          <a:schemeClr val="bg1">
                            <a:lumMod val="50000"/>
                          </a:schemeClr>
                        </a:buClr>
                        <a:buFont typeface="Wingdings 3" charset="2"/>
                        <a:buChar char=""/>
                      </a:pPr>
                      <a:r>
                        <a:rPr lang="fr-FR" sz="1400" dirty="0" smtClean="0"/>
                        <a:t>Similaires</a:t>
                      </a:r>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1"/>
                  </a:ext>
                </a:extLst>
              </a:tr>
              <a:tr h="810436">
                <a:tc>
                  <a:txBody>
                    <a:bodyPr/>
                    <a:lstStyle/>
                    <a:p>
                      <a:pPr marL="180975" indent="-180975">
                        <a:buClr>
                          <a:schemeClr val="bg1">
                            <a:lumMod val="50000"/>
                          </a:schemeClr>
                        </a:buClr>
                        <a:buFont typeface="Wingdings 3" charset="2"/>
                        <a:buChar char=""/>
                      </a:pPr>
                      <a:r>
                        <a:rPr lang="fr-FR" sz="1400" dirty="0" smtClean="0"/>
                        <a:t>Moins bonnes</a:t>
                      </a:r>
                      <a:endParaRPr lang="fr-FR" sz="1400" dirty="0"/>
                    </a:p>
                  </a:txBody>
                  <a:tcPr anchor="ctr">
                    <a:lnT w="3175"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2"/>
                  </a:ext>
                </a:extLst>
              </a:tr>
              <a:tr h="810436">
                <a:tc>
                  <a:txBody>
                    <a:bodyPr/>
                    <a:lstStyle/>
                    <a:p>
                      <a:pPr marL="0" indent="0">
                        <a:buClr>
                          <a:schemeClr val="bg1">
                            <a:lumMod val="50000"/>
                          </a:schemeClr>
                        </a:buClr>
                        <a:buFont typeface="Wingdings 3" charset="2"/>
                        <a:buNone/>
                      </a:pPr>
                      <a:r>
                        <a:rPr lang="fr-FR" sz="1400" dirty="0" smtClean="0"/>
                        <a:t>Ne se prononce pas</a:t>
                      </a:r>
                      <a:endParaRPr lang="fr-FR" sz="1400" dirty="0"/>
                    </a:p>
                  </a:txBody>
                  <a:tcPr anchor="ctr">
                    <a:lnT w="12700"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12700"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12700"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Graphique 8"/>
          <p:cNvGraphicFramePr/>
          <p:nvPr>
            <p:extLst>
              <p:ext uri="{D42A27DB-BD31-4B8C-83A1-F6EECF244321}">
                <p14:modId xmlns:p14="http://schemas.microsoft.com/office/powerpoint/2010/main" val="2136710009"/>
              </p:ext>
            </p:extLst>
          </p:nvPr>
        </p:nvGraphicFramePr>
        <p:xfrm>
          <a:off x="2026734" y="2733193"/>
          <a:ext cx="3477867" cy="3537099"/>
        </p:xfrm>
        <a:graphic>
          <a:graphicData uri="http://schemas.openxmlformats.org/drawingml/2006/chart">
            <c:chart xmlns:c="http://schemas.openxmlformats.org/drawingml/2006/chart" xmlns:r="http://schemas.openxmlformats.org/officeDocument/2006/relationships" r:id="rId2"/>
          </a:graphicData>
        </a:graphic>
      </p:graphicFrame>
      <p:sp>
        <p:nvSpPr>
          <p:cNvPr id="28" name="Espace réservé du contenu 2"/>
          <p:cNvSpPr txBox="1">
            <a:spLocks/>
          </p:cNvSpPr>
          <p:nvPr/>
        </p:nvSpPr>
        <p:spPr>
          <a:xfrm>
            <a:off x="5991345" y="1689841"/>
            <a:ext cx="3769556" cy="954107"/>
          </a:xfrm>
          <a:prstGeom prst="rect">
            <a:avLst/>
          </a:prstGeom>
        </p:spPr>
        <p:txBody>
          <a:bodyPr vert="horz" lIns="91440" tIns="45720" rIns="91440" bIns="45720" rtlCol="0">
            <a:spAutoFit/>
          </a:bodyPr>
          <a:lstStyle>
            <a:lvl1pPr marL="268288" indent="-268288" algn="l" defTabSz="457200" rtl="0" eaLnBrk="1" latinLnBrk="0" hangingPunct="1">
              <a:spcBef>
                <a:spcPct val="20000"/>
              </a:spcBef>
              <a:buClr>
                <a:schemeClr val="tx1">
                  <a:lumMod val="50000"/>
                  <a:lumOff val="50000"/>
                </a:schemeClr>
              </a:buClr>
              <a:buFont typeface="Wingdings 3" charset="2"/>
              <a:buChar char=""/>
              <a:defRPr sz="1400" kern="1200">
                <a:solidFill>
                  <a:schemeClr val="tx1"/>
                </a:solidFill>
                <a:latin typeface="+mn-lt"/>
                <a:ea typeface="+mn-ea"/>
                <a:cs typeface="+mn-cs"/>
              </a:defRPr>
            </a:lvl1pPr>
            <a:lvl2pPr marL="449263" indent="-182563" algn="l" defTabSz="457200" rtl="0" eaLnBrk="1" latinLnBrk="0" hangingPunct="1">
              <a:spcBef>
                <a:spcPct val="20000"/>
              </a:spcBef>
              <a:buClr>
                <a:schemeClr val="tx1">
                  <a:lumMod val="50000"/>
                  <a:lumOff val="50000"/>
                </a:schemeClr>
              </a:buClr>
              <a:buFont typeface="Wingdings" charset="2"/>
              <a:buChar char="§"/>
              <a:defRPr sz="1400" kern="1200">
                <a:solidFill>
                  <a:schemeClr val="tx1"/>
                </a:solidFill>
                <a:latin typeface="+mn-lt"/>
                <a:ea typeface="+mn-ea"/>
                <a:cs typeface="+mn-cs"/>
              </a:defRPr>
            </a:lvl2pPr>
            <a:lvl3pPr marL="630238" indent="-180975"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803275" indent="-173038" algn="l" defTabSz="457200" rtl="0" eaLnBrk="1" latinLnBrk="0" hangingPunct="1">
              <a:spcBef>
                <a:spcPct val="20000"/>
              </a:spcBef>
              <a:buClr>
                <a:schemeClr val="tx1">
                  <a:lumMod val="50000"/>
                  <a:lumOff val="50000"/>
                </a:schemeClr>
              </a:buClr>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50"/>
              </a:spcBef>
              <a:buClr>
                <a:prstClr val="black">
                  <a:lumMod val="50000"/>
                  <a:lumOff val="50000"/>
                </a:prstClr>
              </a:buClr>
            </a:pPr>
            <a:r>
              <a:rPr lang="fr-FR" dirty="0">
                <a:solidFill>
                  <a:prstClr val="black"/>
                </a:solidFill>
                <a:latin typeface="Calibri"/>
              </a:rPr>
              <a:t>Et lorsque vos propres enfants auront 40 ans, pensez-vous qu’ils auront des conditions de vie meilleures, similaires / ou moins bonnes que les vôtres lorsque vous </a:t>
            </a:r>
            <a:r>
              <a:rPr lang="fr-FR" dirty="0" smtClean="0">
                <a:solidFill>
                  <a:prstClr val="black"/>
                </a:solidFill>
                <a:latin typeface="Calibri"/>
              </a:rPr>
              <a:t>avez eu </a:t>
            </a:r>
            <a:r>
              <a:rPr lang="fr-FR" dirty="0">
                <a:solidFill>
                  <a:prstClr val="black"/>
                </a:solidFill>
                <a:latin typeface="Calibri"/>
              </a:rPr>
              <a:t>40 ans ?</a:t>
            </a:r>
          </a:p>
        </p:txBody>
      </p:sp>
      <p:sp>
        <p:nvSpPr>
          <p:cNvPr id="29" name="Rectangle à coins arrondis 28"/>
          <p:cNvSpPr/>
          <p:nvPr/>
        </p:nvSpPr>
        <p:spPr>
          <a:xfrm>
            <a:off x="6282381" y="1148102"/>
            <a:ext cx="3350956" cy="463755"/>
          </a:xfrm>
          <a:prstGeom prst="roundRect">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VOS ENFANTS PAR RAPPORT À VOUS</a:t>
            </a:r>
            <a:endParaRPr lang="fr-FR" sz="1400" b="1" dirty="0">
              <a:solidFill>
                <a:prstClr val="black"/>
              </a:solidFill>
              <a:latin typeface="Calibri"/>
            </a:endParaRPr>
          </a:p>
        </p:txBody>
      </p:sp>
      <p:graphicFrame>
        <p:nvGraphicFramePr>
          <p:cNvPr id="33" name="Graphique 32"/>
          <p:cNvGraphicFramePr/>
          <p:nvPr>
            <p:extLst>
              <p:ext uri="{D42A27DB-BD31-4B8C-83A1-F6EECF244321}">
                <p14:modId xmlns:p14="http://schemas.microsoft.com/office/powerpoint/2010/main" val="4021611371"/>
              </p:ext>
            </p:extLst>
          </p:nvPr>
        </p:nvGraphicFramePr>
        <p:xfrm>
          <a:off x="6177142" y="2733193"/>
          <a:ext cx="3477867" cy="3537099"/>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à coins arrondis 34"/>
          <p:cNvSpPr/>
          <p:nvPr/>
        </p:nvSpPr>
        <p:spPr>
          <a:xfrm>
            <a:off x="270689" y="786900"/>
            <a:ext cx="1529162" cy="81152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solidFill>
                  <a:srgbClr val="EE4414"/>
                </a:solidFill>
                <a:latin typeface="Calibri"/>
              </a:rPr>
              <a:t>LES </a:t>
            </a:r>
            <a:r>
              <a:rPr lang="fr-FR" b="1" dirty="0" smtClean="0">
                <a:solidFill>
                  <a:srgbClr val="EE4414"/>
                </a:solidFill>
                <a:latin typeface="Calibri"/>
              </a:rPr>
              <a:t>MOINS DE 40 </a:t>
            </a:r>
            <a:r>
              <a:rPr lang="fr-FR" b="1" dirty="0">
                <a:solidFill>
                  <a:srgbClr val="EE4414"/>
                </a:solidFill>
                <a:latin typeface="Calibri"/>
              </a:rPr>
              <a:t>ANS </a:t>
            </a:r>
          </a:p>
        </p:txBody>
      </p:sp>
    </p:spTree>
    <p:extLst>
      <p:ext uri="{BB962C8B-B14F-4D97-AF65-F5344CB8AC3E}">
        <p14:creationId xmlns:p14="http://schemas.microsoft.com/office/powerpoint/2010/main" val="2819603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464" y="215444"/>
            <a:ext cx="9649072" cy="338554"/>
          </a:xfrm>
        </p:spPr>
        <p:txBody>
          <a:bodyPr/>
          <a:lstStyle/>
          <a:p>
            <a:r>
              <a:rPr lang="fr-FR" dirty="0">
                <a:solidFill>
                  <a:srgbClr val="FF6600"/>
                </a:solidFill>
              </a:rPr>
              <a:t>DECLASSEMENT SOCIAL</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14</a:t>
            </a:fld>
            <a:endParaRPr lang="fr-FR">
              <a:latin typeface="Calibri"/>
            </a:endParaRPr>
          </a:p>
        </p:txBody>
      </p:sp>
      <p:sp>
        <p:nvSpPr>
          <p:cNvPr id="35" name="Rectangle à coins arrondis 34"/>
          <p:cNvSpPr/>
          <p:nvPr/>
        </p:nvSpPr>
        <p:spPr>
          <a:xfrm>
            <a:off x="128464" y="1215253"/>
            <a:ext cx="1529162" cy="81152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solidFill>
                  <a:srgbClr val="EE4414"/>
                </a:solidFill>
                <a:latin typeface="Calibri"/>
              </a:rPr>
              <a:t>LES MOINS DE 40 ANS </a:t>
            </a:r>
          </a:p>
        </p:txBody>
      </p:sp>
      <p:sp>
        <p:nvSpPr>
          <p:cNvPr id="31" name="Rectangle à coins arrondis 30"/>
          <p:cNvSpPr/>
          <p:nvPr/>
        </p:nvSpPr>
        <p:spPr>
          <a:xfrm>
            <a:off x="2178371" y="1296522"/>
            <a:ext cx="3599999" cy="730244"/>
          </a:xfrm>
          <a:prstGeom prst="roundRect">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Vos conditions de vie à 40 ans par rapport </a:t>
            </a:r>
            <a:br>
              <a:rPr lang="fr-FR" sz="1400" b="1" dirty="0" smtClean="0">
                <a:solidFill>
                  <a:prstClr val="black"/>
                </a:solidFill>
                <a:latin typeface="Calibri"/>
              </a:rPr>
            </a:br>
            <a:r>
              <a:rPr lang="fr-FR" sz="1400" b="1" dirty="0" smtClean="0">
                <a:solidFill>
                  <a:prstClr val="black"/>
                </a:solidFill>
                <a:latin typeface="Calibri"/>
              </a:rPr>
              <a:t>à celles de vos </a:t>
            </a:r>
            <a:r>
              <a:rPr lang="fr-FR" sz="1400" b="1" dirty="0" smtClean="0">
                <a:solidFill>
                  <a:srgbClr val="EE4414"/>
                </a:solidFill>
                <a:latin typeface="Calibri"/>
              </a:rPr>
              <a:t>PARENTS</a:t>
            </a:r>
            <a:endParaRPr lang="fr-FR" sz="1400" b="1" dirty="0">
              <a:solidFill>
                <a:srgbClr val="EE4414"/>
              </a:solidFill>
              <a:latin typeface="Calibri"/>
            </a:endParaRPr>
          </a:p>
        </p:txBody>
      </p:sp>
      <p:graphicFrame>
        <p:nvGraphicFramePr>
          <p:cNvPr id="32" name="Tableau 31"/>
          <p:cNvGraphicFramePr>
            <a:graphicFrameLocks noGrp="1"/>
          </p:cNvGraphicFramePr>
          <p:nvPr>
            <p:extLst>
              <p:ext uri="{D42A27DB-BD31-4B8C-83A1-F6EECF244321}">
                <p14:modId xmlns:p14="http://schemas.microsoft.com/office/powerpoint/2010/main" val="1734724417"/>
              </p:ext>
            </p:extLst>
          </p:nvPr>
        </p:nvGraphicFramePr>
        <p:xfrm>
          <a:off x="128464" y="2580607"/>
          <a:ext cx="9734341" cy="3241744"/>
        </p:xfrm>
        <a:graphic>
          <a:graphicData uri="http://schemas.openxmlformats.org/drawingml/2006/table">
            <a:tbl>
              <a:tblPr firstRow="1" bandRow="1">
                <a:tableStyleId>{2D5ABB26-0587-4C30-8999-92F81FD0307C}</a:tableStyleId>
              </a:tblPr>
              <a:tblGrid>
                <a:gridCol w="1821601">
                  <a:extLst>
                    <a:ext uri="{9D8B030D-6E8A-4147-A177-3AD203B41FA5}">
                      <a16:colId xmlns:a16="http://schemas.microsoft.com/office/drawing/2014/main" val="20000"/>
                    </a:ext>
                  </a:extLst>
                </a:gridCol>
                <a:gridCol w="3956370">
                  <a:extLst>
                    <a:ext uri="{9D8B030D-6E8A-4147-A177-3AD203B41FA5}">
                      <a16:colId xmlns:a16="http://schemas.microsoft.com/office/drawing/2014/main" val="20001"/>
                    </a:ext>
                  </a:extLst>
                </a:gridCol>
                <a:gridCol w="3956370">
                  <a:extLst>
                    <a:ext uri="{9D8B030D-6E8A-4147-A177-3AD203B41FA5}">
                      <a16:colId xmlns:a16="http://schemas.microsoft.com/office/drawing/2014/main" val="20002"/>
                    </a:ext>
                  </a:extLst>
                </a:gridCol>
              </a:tblGrid>
              <a:tr h="810436">
                <a:tc>
                  <a:txBody>
                    <a:bodyPr/>
                    <a:lstStyle/>
                    <a:p>
                      <a:pPr marL="180975" indent="-180975">
                        <a:buClr>
                          <a:schemeClr val="bg1">
                            <a:lumMod val="50000"/>
                          </a:schemeClr>
                        </a:buClr>
                        <a:buFont typeface="Wingdings 3" charset="2"/>
                        <a:buChar char=""/>
                      </a:pPr>
                      <a:r>
                        <a:rPr lang="fr-FR" sz="1400" dirty="0" smtClean="0"/>
                        <a:t>Meilleures</a:t>
                      </a:r>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0"/>
                  </a:ext>
                </a:extLst>
              </a:tr>
              <a:tr h="810436">
                <a:tc>
                  <a:txBody>
                    <a:bodyPr/>
                    <a:lstStyle/>
                    <a:p>
                      <a:pPr marL="180975" indent="-180975">
                        <a:buClr>
                          <a:schemeClr val="bg1">
                            <a:lumMod val="50000"/>
                          </a:schemeClr>
                        </a:buClr>
                        <a:buFont typeface="Wingdings 3" charset="2"/>
                        <a:buChar char=""/>
                      </a:pPr>
                      <a:r>
                        <a:rPr lang="fr-FR" sz="1400" dirty="0" smtClean="0"/>
                        <a:t>Similaires</a:t>
                      </a:r>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1"/>
                  </a:ext>
                </a:extLst>
              </a:tr>
              <a:tr h="810436">
                <a:tc>
                  <a:txBody>
                    <a:bodyPr/>
                    <a:lstStyle/>
                    <a:p>
                      <a:pPr marL="180975" indent="-180975">
                        <a:buClr>
                          <a:schemeClr val="bg1">
                            <a:lumMod val="50000"/>
                          </a:schemeClr>
                        </a:buClr>
                        <a:buFont typeface="Wingdings 3" charset="2"/>
                        <a:buChar char=""/>
                      </a:pPr>
                      <a:r>
                        <a:rPr lang="fr-FR" sz="1400" dirty="0" smtClean="0"/>
                        <a:t>Moins bonnes</a:t>
                      </a:r>
                      <a:endParaRPr lang="fr-FR" sz="1400" dirty="0"/>
                    </a:p>
                  </a:txBody>
                  <a:tcPr anchor="ctr">
                    <a:lnT w="3175"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3175" cap="flat" cmpd="sng" algn="ctr">
                      <a:solidFill>
                        <a:prstClr val="white">
                          <a:lumMod val="50000"/>
                        </a:prstClr>
                      </a:solidFill>
                      <a:prstDash val="solid"/>
                      <a:round/>
                      <a:headEnd type="none" w="med" len="med"/>
                      <a:tailEnd type="none" w="med" len="med"/>
                    </a:lnT>
                    <a:lnB w="12700"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2"/>
                  </a:ext>
                </a:extLst>
              </a:tr>
              <a:tr h="810436">
                <a:tc>
                  <a:txBody>
                    <a:bodyPr/>
                    <a:lstStyle/>
                    <a:p>
                      <a:pPr marL="0" indent="0">
                        <a:buClr>
                          <a:schemeClr val="bg1">
                            <a:lumMod val="50000"/>
                          </a:schemeClr>
                        </a:buClr>
                        <a:buFont typeface="Wingdings 3" charset="2"/>
                        <a:buNone/>
                      </a:pPr>
                      <a:r>
                        <a:rPr lang="fr-FR" sz="1400" dirty="0" smtClean="0"/>
                        <a:t>Ne se prononce pas</a:t>
                      </a:r>
                      <a:endParaRPr lang="fr-FR" sz="1400" dirty="0"/>
                    </a:p>
                  </a:txBody>
                  <a:tcPr anchor="ctr">
                    <a:lnT w="12700"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12700"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tc>
                  <a:txBody>
                    <a:bodyPr/>
                    <a:lstStyle/>
                    <a:p>
                      <a:endParaRPr lang="fr-FR" sz="1400" dirty="0"/>
                    </a:p>
                  </a:txBody>
                  <a:tcPr anchor="ctr">
                    <a:lnT w="12700"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4" name="Graphique 33"/>
          <p:cNvGraphicFramePr/>
          <p:nvPr>
            <p:extLst>
              <p:ext uri="{D42A27DB-BD31-4B8C-83A1-F6EECF244321}">
                <p14:modId xmlns:p14="http://schemas.microsoft.com/office/powerpoint/2010/main" val="3020126073"/>
              </p:ext>
            </p:extLst>
          </p:nvPr>
        </p:nvGraphicFramePr>
        <p:xfrm>
          <a:off x="1967026" y="2418109"/>
          <a:ext cx="3676540" cy="3537099"/>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à coins arrondis 37"/>
          <p:cNvSpPr/>
          <p:nvPr/>
        </p:nvSpPr>
        <p:spPr>
          <a:xfrm>
            <a:off x="6068049" y="1296522"/>
            <a:ext cx="3599999" cy="730244"/>
          </a:xfrm>
          <a:prstGeom prst="roundRect">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Les conditions </a:t>
            </a:r>
            <a:r>
              <a:rPr lang="fr-FR" sz="1400" b="1" dirty="0">
                <a:solidFill>
                  <a:prstClr val="black"/>
                </a:solidFill>
                <a:latin typeface="Calibri"/>
              </a:rPr>
              <a:t>de vie </a:t>
            </a:r>
            <a:r>
              <a:rPr lang="fr-FR" sz="1400" b="1" dirty="0" smtClean="0">
                <a:solidFill>
                  <a:prstClr val="black"/>
                </a:solidFill>
                <a:latin typeface="Calibri"/>
              </a:rPr>
              <a:t>de vos </a:t>
            </a:r>
            <a:r>
              <a:rPr lang="fr-FR" sz="1400" b="1" dirty="0" smtClean="0">
                <a:solidFill>
                  <a:srgbClr val="EE4414"/>
                </a:solidFill>
                <a:latin typeface="Calibri"/>
              </a:rPr>
              <a:t>ENFANTS </a:t>
            </a:r>
            <a:r>
              <a:rPr lang="fr-FR" sz="1400" b="1" dirty="0" smtClean="0">
                <a:solidFill>
                  <a:prstClr val="black"/>
                </a:solidFill>
                <a:latin typeface="Calibri"/>
              </a:rPr>
              <a:t/>
            </a:r>
            <a:br>
              <a:rPr lang="fr-FR" sz="1400" b="1" dirty="0" smtClean="0">
                <a:solidFill>
                  <a:prstClr val="black"/>
                </a:solidFill>
                <a:latin typeface="Calibri"/>
              </a:rPr>
            </a:br>
            <a:r>
              <a:rPr lang="fr-FR" sz="1400" b="1" dirty="0" smtClean="0">
                <a:solidFill>
                  <a:prstClr val="black"/>
                </a:solidFill>
                <a:latin typeface="Calibri"/>
              </a:rPr>
              <a:t>par rapport aux vôtres </a:t>
            </a:r>
            <a:endParaRPr lang="fr-FR" sz="1400" b="1" dirty="0">
              <a:solidFill>
                <a:prstClr val="black"/>
              </a:solidFill>
              <a:latin typeface="Calibri"/>
            </a:endParaRPr>
          </a:p>
        </p:txBody>
      </p:sp>
      <p:graphicFrame>
        <p:nvGraphicFramePr>
          <p:cNvPr id="43" name="Graphique 42"/>
          <p:cNvGraphicFramePr/>
          <p:nvPr>
            <p:extLst>
              <p:ext uri="{D42A27DB-BD31-4B8C-83A1-F6EECF244321}">
                <p14:modId xmlns:p14="http://schemas.microsoft.com/office/powerpoint/2010/main" val="4112950326"/>
              </p:ext>
            </p:extLst>
          </p:nvPr>
        </p:nvGraphicFramePr>
        <p:xfrm>
          <a:off x="5918203" y="2418109"/>
          <a:ext cx="4216048" cy="3537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Graphique 46"/>
          <p:cNvGraphicFramePr/>
          <p:nvPr>
            <p:extLst>
              <p:ext uri="{D42A27DB-BD31-4B8C-83A1-F6EECF244321}">
                <p14:modId xmlns:p14="http://schemas.microsoft.com/office/powerpoint/2010/main" val="3486779504"/>
              </p:ext>
            </p:extLst>
          </p:nvPr>
        </p:nvGraphicFramePr>
        <p:xfrm>
          <a:off x="4982643" y="2418109"/>
          <a:ext cx="4685402" cy="3537099"/>
        </p:xfrm>
        <a:graphic>
          <a:graphicData uri="http://schemas.openxmlformats.org/drawingml/2006/chart">
            <c:chart xmlns:c="http://schemas.openxmlformats.org/drawingml/2006/chart" xmlns:r="http://schemas.openxmlformats.org/officeDocument/2006/relationships" r:id="rId4"/>
          </a:graphicData>
        </a:graphic>
      </p:graphicFrame>
      <p:sp>
        <p:nvSpPr>
          <p:cNvPr id="48" name="Flèche vers le bas 47"/>
          <p:cNvSpPr/>
          <p:nvPr/>
        </p:nvSpPr>
        <p:spPr>
          <a:xfrm>
            <a:off x="8830361" y="2122212"/>
            <a:ext cx="972452" cy="591801"/>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solidFill>
                  <a:srgbClr val="000000"/>
                </a:solidFill>
                <a:latin typeface="Calibri"/>
              </a:rPr>
              <a:t>Ne se </a:t>
            </a:r>
            <a:br>
              <a:rPr lang="fr-FR" sz="1100" dirty="0" smtClean="0">
                <a:solidFill>
                  <a:srgbClr val="000000"/>
                </a:solidFill>
                <a:latin typeface="Calibri"/>
              </a:rPr>
            </a:br>
            <a:r>
              <a:rPr lang="fr-FR" sz="1100" dirty="0" smtClean="0">
                <a:solidFill>
                  <a:srgbClr val="000000"/>
                </a:solidFill>
                <a:latin typeface="Calibri"/>
              </a:rPr>
              <a:t>prononce pas</a:t>
            </a:r>
            <a:endParaRPr lang="fr-FR" sz="1100" i="1" dirty="0">
              <a:solidFill>
                <a:srgbClr val="000000"/>
              </a:solidFill>
              <a:latin typeface="Calibri"/>
            </a:endParaRPr>
          </a:p>
        </p:txBody>
      </p:sp>
      <p:sp>
        <p:nvSpPr>
          <p:cNvPr id="49" name="Flèche vers le bas 48"/>
          <p:cNvSpPr/>
          <p:nvPr/>
        </p:nvSpPr>
        <p:spPr>
          <a:xfrm>
            <a:off x="6917809" y="2122212"/>
            <a:ext cx="738389" cy="591801"/>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smtClean="0">
                <a:solidFill>
                  <a:srgbClr val="000000"/>
                </a:solidFill>
                <a:latin typeface="Calibri"/>
              </a:rPr>
              <a:t>Moins </a:t>
            </a:r>
            <a:br>
              <a:rPr lang="fr-FR" sz="1100" dirty="0" smtClean="0">
                <a:solidFill>
                  <a:srgbClr val="000000"/>
                </a:solidFill>
                <a:latin typeface="Calibri"/>
              </a:rPr>
            </a:br>
            <a:r>
              <a:rPr lang="fr-FR" sz="1100" dirty="0" smtClean="0">
                <a:solidFill>
                  <a:srgbClr val="000000"/>
                </a:solidFill>
                <a:latin typeface="Calibri"/>
              </a:rPr>
              <a:t>bonnes</a:t>
            </a:r>
            <a:endParaRPr lang="fr-FR" sz="1100" i="1" dirty="0">
              <a:solidFill>
                <a:srgbClr val="000000"/>
              </a:solidFill>
              <a:latin typeface="Calibri"/>
            </a:endParaRPr>
          </a:p>
        </p:txBody>
      </p:sp>
      <p:sp>
        <p:nvSpPr>
          <p:cNvPr id="50" name="Flèche vers le bas 49"/>
          <p:cNvSpPr/>
          <p:nvPr/>
        </p:nvSpPr>
        <p:spPr>
          <a:xfrm>
            <a:off x="6364070" y="2122212"/>
            <a:ext cx="553745" cy="591801"/>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err="1" smtClean="0">
                <a:solidFill>
                  <a:srgbClr val="000000"/>
                </a:solidFill>
                <a:latin typeface="Calibri"/>
              </a:rPr>
              <a:t>Simi</a:t>
            </a:r>
            <a:r>
              <a:rPr lang="fr-FR" sz="1100" dirty="0" smtClean="0">
                <a:solidFill>
                  <a:srgbClr val="000000"/>
                </a:solidFill>
                <a:latin typeface="Calibri"/>
              </a:rPr>
              <a:t>-</a:t>
            </a:r>
            <a:br>
              <a:rPr lang="fr-FR" sz="1100" dirty="0" smtClean="0">
                <a:solidFill>
                  <a:srgbClr val="000000"/>
                </a:solidFill>
                <a:latin typeface="Calibri"/>
              </a:rPr>
            </a:br>
            <a:r>
              <a:rPr lang="fr-FR" sz="1100" dirty="0" err="1" smtClean="0">
                <a:solidFill>
                  <a:srgbClr val="000000"/>
                </a:solidFill>
                <a:latin typeface="Calibri"/>
              </a:rPr>
              <a:t>laires</a:t>
            </a:r>
            <a:endParaRPr lang="fr-FR" sz="1100" i="1" dirty="0">
              <a:solidFill>
                <a:srgbClr val="000000"/>
              </a:solidFill>
              <a:latin typeface="Calibri"/>
            </a:endParaRPr>
          </a:p>
        </p:txBody>
      </p:sp>
      <p:sp>
        <p:nvSpPr>
          <p:cNvPr id="51" name="Flèche vers le bas 50"/>
          <p:cNvSpPr/>
          <p:nvPr/>
        </p:nvSpPr>
        <p:spPr>
          <a:xfrm>
            <a:off x="5745088" y="2122212"/>
            <a:ext cx="618976" cy="591801"/>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err="1" smtClean="0">
                <a:solidFill>
                  <a:srgbClr val="000000"/>
                </a:solidFill>
                <a:latin typeface="Calibri"/>
              </a:rPr>
              <a:t>Meil-leures</a:t>
            </a:r>
            <a:endParaRPr lang="fr-FR" sz="1100" i="1" dirty="0">
              <a:solidFill>
                <a:srgbClr val="000000"/>
              </a:solidFill>
              <a:latin typeface="Calibri"/>
            </a:endParaRPr>
          </a:p>
        </p:txBody>
      </p:sp>
      <p:sp>
        <p:nvSpPr>
          <p:cNvPr id="52" name="Ellipse 51"/>
          <p:cNvSpPr/>
          <p:nvPr/>
        </p:nvSpPr>
        <p:spPr>
          <a:xfrm>
            <a:off x="6035532" y="2754983"/>
            <a:ext cx="474378" cy="474377"/>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prstClr val="black"/>
                </a:solidFill>
                <a:prstDash val="dash"/>
              </a:ln>
              <a:solidFill>
                <a:prstClr val="white"/>
              </a:solidFill>
              <a:latin typeface="Calibri"/>
            </a:endParaRPr>
          </a:p>
        </p:txBody>
      </p:sp>
      <p:cxnSp>
        <p:nvCxnSpPr>
          <p:cNvPr id="44" name="Connecteur droit avec flèche 43"/>
          <p:cNvCxnSpPr/>
          <p:nvPr/>
        </p:nvCxnSpPr>
        <p:spPr>
          <a:xfrm>
            <a:off x="3452813" y="3006406"/>
            <a:ext cx="2465387" cy="0"/>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5" name="Connecteur droit avec flèche 44"/>
          <p:cNvCxnSpPr/>
          <p:nvPr/>
        </p:nvCxnSpPr>
        <p:spPr>
          <a:xfrm>
            <a:off x="4000506" y="3791304"/>
            <a:ext cx="1917700" cy="0"/>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p:nvPr/>
        </p:nvCxnSpPr>
        <p:spPr>
          <a:xfrm>
            <a:off x="4857756" y="4583392"/>
            <a:ext cx="106045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55" name="Ellipse 54"/>
          <p:cNvSpPr/>
          <p:nvPr/>
        </p:nvSpPr>
        <p:spPr>
          <a:xfrm>
            <a:off x="7161192" y="4349240"/>
            <a:ext cx="474378" cy="474377"/>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prstClr val="black"/>
                </a:solidFill>
                <a:prstDash val="dash"/>
              </a:ln>
              <a:solidFill>
                <a:prstClr val="white"/>
              </a:solidFill>
              <a:latin typeface="Calibri"/>
            </a:endParaRPr>
          </a:p>
        </p:txBody>
      </p:sp>
    </p:spTree>
    <p:extLst>
      <p:ext uri="{BB962C8B-B14F-4D97-AF65-F5344CB8AC3E}">
        <p14:creationId xmlns:p14="http://schemas.microsoft.com/office/powerpoint/2010/main" val="1781173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71732"/>
            <a:ext cx="9538644" cy="478302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671728313"/>
              </p:ext>
            </p:extLst>
          </p:nvPr>
        </p:nvGraphicFramePr>
        <p:xfrm>
          <a:off x="3515609" y="1341922"/>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2944148" y="2492753"/>
            <a:ext cx="5722938" cy="1331801"/>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r>
              <a:rPr lang="fr-FR" dirty="0" smtClean="0">
                <a:solidFill>
                  <a:srgbClr val="FF6600"/>
                </a:solidFill>
              </a:rPr>
              <a:t>CROISSANCE DES INEGALITES SOCIALES</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15</a:t>
            </a:fld>
            <a:endParaRPr lang="fr-FR">
              <a:latin typeface="Calibri"/>
            </a:endParaRPr>
          </a:p>
        </p:txBody>
      </p:sp>
      <p:sp>
        <p:nvSpPr>
          <p:cNvPr id="6" name="ZoneTexte 5"/>
          <p:cNvSpPr txBox="1"/>
          <p:nvPr/>
        </p:nvSpPr>
        <p:spPr>
          <a:xfrm>
            <a:off x="265901" y="1822008"/>
            <a:ext cx="3440912"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srgbClr val="000000"/>
                </a:solidFill>
                <a:latin typeface="Calibri"/>
              </a:rPr>
              <a:t>Il y a de plus en plus d’inégalités sociales en Belgique</a:t>
            </a:r>
            <a:r>
              <a:rPr lang="fr-BE" sz="1400" b="1" dirty="0">
                <a:solidFill>
                  <a:srgbClr val="000000"/>
                </a:solidFill>
                <a:latin typeface="Calibri"/>
              </a:rPr>
              <a:t> </a:t>
            </a:r>
            <a:endParaRPr lang="fr-FR" sz="1400" b="1" i="1" dirty="0">
              <a:solidFill>
                <a:srgbClr val="000000"/>
              </a:solidFill>
              <a:latin typeface="Calibri"/>
            </a:endParaRPr>
          </a:p>
        </p:txBody>
      </p:sp>
      <p:sp>
        <p:nvSpPr>
          <p:cNvPr id="10" name="ZoneTexte 9"/>
          <p:cNvSpPr txBox="1"/>
          <p:nvPr/>
        </p:nvSpPr>
        <p:spPr>
          <a:xfrm>
            <a:off x="166890" y="1225519"/>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9" name="Flèche vers le bas 8"/>
          <p:cNvSpPr/>
          <p:nvPr/>
        </p:nvSpPr>
        <p:spPr>
          <a:xfrm>
            <a:off x="8467306" y="978878"/>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586864" y="978878"/>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144570" y="978878"/>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28" name="Rectangle 27"/>
          <p:cNvSpPr/>
          <p:nvPr/>
        </p:nvSpPr>
        <p:spPr>
          <a:xfrm>
            <a:off x="5173128" y="2576541"/>
            <a:ext cx="3417190" cy="117657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9" name="Graphique 28"/>
          <p:cNvGraphicFramePr/>
          <p:nvPr>
            <p:extLst>
              <p:ext uri="{D42A27DB-BD31-4B8C-83A1-F6EECF244321}">
                <p14:modId xmlns:p14="http://schemas.microsoft.com/office/powerpoint/2010/main" val="1461187656"/>
              </p:ext>
            </p:extLst>
          </p:nvPr>
        </p:nvGraphicFramePr>
        <p:xfrm>
          <a:off x="4177114" y="2744551"/>
          <a:ext cx="4413204" cy="1079992"/>
        </p:xfrm>
        <a:graphic>
          <a:graphicData uri="http://schemas.openxmlformats.org/drawingml/2006/chart">
            <c:chart xmlns:c="http://schemas.openxmlformats.org/drawingml/2006/chart" xmlns:r="http://schemas.openxmlformats.org/officeDocument/2006/relationships" r:id="rId3"/>
          </a:graphicData>
        </a:graphic>
      </p:graphicFrame>
      <p:sp>
        <p:nvSpPr>
          <p:cNvPr id="30" name="ZoneTexte 29"/>
          <p:cNvSpPr txBox="1"/>
          <p:nvPr/>
        </p:nvSpPr>
        <p:spPr>
          <a:xfrm>
            <a:off x="5173128" y="2589154"/>
            <a:ext cx="1210588" cy="230832"/>
          </a:xfrm>
          <a:prstGeom prst="rect">
            <a:avLst/>
          </a:prstGeom>
          <a:noFill/>
        </p:spPr>
        <p:txBody>
          <a:bodyPr wrap="none" rtlCol="0">
            <a:spAutoFit/>
          </a:bodyPr>
          <a:lstStyle/>
          <a:p>
            <a:r>
              <a:rPr lang="fr-FR" sz="900" b="1" dirty="0" smtClean="0">
                <a:solidFill>
                  <a:prstClr val="black"/>
                </a:solidFill>
                <a:latin typeface="Calibri"/>
              </a:rPr>
              <a:t>REVENUS SUBJECTIFS</a:t>
            </a:r>
            <a:endParaRPr lang="fr-FR" sz="900" b="1" dirty="0">
              <a:solidFill>
                <a:prstClr val="black"/>
              </a:solidFill>
              <a:latin typeface="Calibri"/>
            </a:endParaRPr>
          </a:p>
        </p:txBody>
      </p:sp>
      <p:sp>
        <p:nvSpPr>
          <p:cNvPr id="40" name="Rectangle 39"/>
          <p:cNvSpPr/>
          <p:nvPr/>
        </p:nvSpPr>
        <p:spPr>
          <a:xfrm>
            <a:off x="3018050" y="2571964"/>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1" name="Graphique 40"/>
          <p:cNvGraphicFramePr/>
          <p:nvPr>
            <p:extLst>
              <p:ext uri="{D42A27DB-BD31-4B8C-83A1-F6EECF244321}">
                <p14:modId xmlns:p14="http://schemas.microsoft.com/office/powerpoint/2010/main" val="2544563353"/>
              </p:ext>
            </p:extLst>
          </p:nvPr>
        </p:nvGraphicFramePr>
        <p:xfrm>
          <a:off x="2614783" y="2739988"/>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42" name="ZoneTexte 41"/>
          <p:cNvSpPr txBox="1"/>
          <p:nvPr/>
        </p:nvSpPr>
        <p:spPr>
          <a:xfrm>
            <a:off x="3018940" y="2584577"/>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43" name="Triangle isocèle 42"/>
          <p:cNvSpPr/>
          <p:nvPr/>
        </p:nvSpPr>
        <p:spPr>
          <a:xfrm flipV="1">
            <a:off x="5646282" y="230896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4" name="Rectangle 43"/>
          <p:cNvSpPr/>
          <p:nvPr/>
        </p:nvSpPr>
        <p:spPr>
          <a:xfrm>
            <a:off x="3698070" y="4859715"/>
            <a:ext cx="4069706" cy="1125179"/>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5" name="Rectangle 44"/>
          <p:cNvSpPr/>
          <p:nvPr/>
        </p:nvSpPr>
        <p:spPr>
          <a:xfrm>
            <a:off x="3771972" y="4938926"/>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6" name="Graphique 45"/>
          <p:cNvGraphicFramePr/>
          <p:nvPr>
            <p:extLst>
              <p:ext uri="{D42A27DB-BD31-4B8C-83A1-F6EECF244321}">
                <p14:modId xmlns:p14="http://schemas.microsoft.com/office/powerpoint/2010/main" val="1644102305"/>
              </p:ext>
            </p:extLst>
          </p:nvPr>
        </p:nvGraphicFramePr>
        <p:xfrm>
          <a:off x="3368705" y="5106950"/>
          <a:ext cx="2594360" cy="784573"/>
        </p:xfrm>
        <a:graphic>
          <a:graphicData uri="http://schemas.openxmlformats.org/drawingml/2006/chart">
            <c:chart xmlns:c="http://schemas.openxmlformats.org/drawingml/2006/chart" xmlns:r="http://schemas.openxmlformats.org/officeDocument/2006/relationships" r:id="rId5"/>
          </a:graphicData>
        </a:graphic>
      </p:graphicFrame>
      <p:sp>
        <p:nvSpPr>
          <p:cNvPr id="47" name="ZoneTexte 46"/>
          <p:cNvSpPr txBox="1"/>
          <p:nvPr/>
        </p:nvSpPr>
        <p:spPr>
          <a:xfrm>
            <a:off x="3772862" y="4951539"/>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48" name="Triangle isocèle 47"/>
          <p:cNvSpPr/>
          <p:nvPr/>
        </p:nvSpPr>
        <p:spPr>
          <a:xfrm flipV="1">
            <a:off x="5596441" y="4675929"/>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49" name="Grouper 48"/>
          <p:cNvGrpSpPr/>
          <p:nvPr/>
        </p:nvGrpSpPr>
        <p:grpSpPr>
          <a:xfrm>
            <a:off x="5963071" y="4938914"/>
            <a:ext cx="1704923" cy="178686"/>
            <a:chOff x="5606164" y="5660139"/>
            <a:chExt cx="1704923" cy="178686"/>
          </a:xfrm>
        </p:grpSpPr>
        <p:sp>
          <p:nvSpPr>
            <p:cNvPr id="50" name="Signalisation droite 49"/>
            <p:cNvSpPr/>
            <p:nvPr/>
          </p:nvSpPr>
          <p:spPr>
            <a:xfrm>
              <a:off x="5606164" y="5661249"/>
              <a:ext cx="1355524"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a:t>
              </a:r>
              <a:r>
                <a:rPr lang="fr-FR" sz="900" dirty="0">
                  <a:solidFill>
                    <a:srgbClr val="000000"/>
                  </a:solidFill>
                  <a:latin typeface="Calibri"/>
                </a:rPr>
                <a:t>D</a:t>
              </a:r>
              <a:r>
                <a:rPr lang="fr-FR" sz="900" dirty="0" smtClean="0">
                  <a:solidFill>
                    <a:srgbClr val="000000"/>
                  </a:solidFill>
                  <a:latin typeface="Calibri"/>
                </a:rPr>
                <a:t>emandeur d'emploi </a:t>
              </a:r>
              <a:endParaRPr lang="fr-FR" sz="900" dirty="0">
                <a:solidFill>
                  <a:srgbClr val="000000"/>
                </a:solidFill>
                <a:latin typeface="Calibri"/>
              </a:endParaRPr>
            </a:p>
          </p:txBody>
        </p:sp>
        <p:sp>
          <p:nvSpPr>
            <p:cNvPr id="51" name="Rectangle 50"/>
            <p:cNvSpPr/>
            <p:nvPr/>
          </p:nvSpPr>
          <p:spPr>
            <a:xfrm>
              <a:off x="6961688"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80%</a:t>
              </a:r>
              <a:endParaRPr lang="fr-FR" sz="900" dirty="0">
                <a:solidFill>
                  <a:srgbClr val="000000"/>
                </a:solidFill>
                <a:latin typeface="Calibri"/>
              </a:endParaRPr>
            </a:p>
          </p:txBody>
        </p:sp>
        <p:cxnSp>
          <p:nvCxnSpPr>
            <p:cNvPr id="52" name="Connecteur droit 51"/>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53" name="ZoneTexte 52"/>
          <p:cNvSpPr txBox="1"/>
          <p:nvPr/>
        </p:nvSpPr>
        <p:spPr>
          <a:xfrm>
            <a:off x="265901" y="4221088"/>
            <a:ext cx="3440912"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Les inégalités sociales sont insupportables dans notre société</a:t>
            </a:r>
            <a:r>
              <a:rPr lang="fr-BE" sz="1400" b="1" dirty="0">
                <a:solidFill>
                  <a:prstClr val="black"/>
                </a:solidFill>
                <a:latin typeface="Calibri"/>
              </a:rPr>
              <a:t> </a:t>
            </a:r>
            <a:endParaRPr lang="fr-FR" sz="1400" b="1" i="1" dirty="0">
              <a:solidFill>
                <a:srgbClr val="000000"/>
              </a:solidFill>
              <a:latin typeface="Calibri"/>
            </a:endParaRPr>
          </a:p>
        </p:txBody>
      </p:sp>
    </p:spTree>
    <p:extLst>
      <p:ext uri="{BB962C8B-B14F-4D97-AF65-F5344CB8AC3E}">
        <p14:creationId xmlns:p14="http://schemas.microsoft.com/office/powerpoint/2010/main" val="3394390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90073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909900516"/>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a:solidFill>
                  <a:srgbClr val="FF6600"/>
                </a:solidFill>
              </a:rPr>
              <a:t>RAPPORT AU TRAVAIL</a:t>
            </a:r>
            <a:endParaRPr lang="fr-FR" dirty="0"/>
          </a:p>
        </p:txBody>
      </p:sp>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16</a:t>
            </a:fld>
            <a:endParaRPr lang="fr-FR">
              <a:latin typeface="Calibri"/>
            </a:endParaRPr>
          </a:p>
        </p:txBody>
      </p:sp>
      <p:sp>
        <p:nvSpPr>
          <p:cNvPr id="6" name="ZoneTexte 5"/>
          <p:cNvSpPr txBox="1"/>
          <p:nvPr/>
        </p:nvSpPr>
        <p:spPr>
          <a:xfrm>
            <a:off x="265901" y="2303315"/>
            <a:ext cx="324970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J’ai vraiment peur de me retrouver au chômage </a:t>
            </a:r>
          </a:p>
        </p:txBody>
      </p:sp>
      <p:sp>
        <p:nvSpPr>
          <p:cNvPr id="9" name="Flèche vers le bas 8"/>
          <p:cNvSpPr/>
          <p:nvPr/>
        </p:nvSpPr>
        <p:spPr>
          <a:xfrm>
            <a:off x="7896572"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687565"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405401"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4921028"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343362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 actuellement une occupation professionnelle.</a:t>
            </a:r>
            <a:endParaRPr lang="fr-FR" sz="1000" i="1" dirty="0">
              <a:solidFill>
                <a:srgbClr val="000000"/>
              </a:solidFill>
              <a:latin typeface="Calibri"/>
            </a:endParaRPr>
          </a:p>
        </p:txBody>
      </p:sp>
      <p:sp>
        <p:nvSpPr>
          <p:cNvPr id="22" name="Rectangle 21"/>
          <p:cNvSpPr/>
          <p:nvPr/>
        </p:nvSpPr>
        <p:spPr>
          <a:xfrm>
            <a:off x="2734095" y="2999195"/>
            <a:ext cx="4506045" cy="1535149"/>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9" name="Rectangle 28"/>
          <p:cNvSpPr/>
          <p:nvPr/>
        </p:nvSpPr>
        <p:spPr>
          <a:xfrm>
            <a:off x="2815241" y="3074449"/>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0" name="Graphique 29"/>
          <p:cNvGraphicFramePr/>
          <p:nvPr>
            <p:extLst>
              <p:ext uri="{D42A27DB-BD31-4B8C-83A1-F6EECF244321}">
                <p14:modId xmlns:p14="http://schemas.microsoft.com/office/powerpoint/2010/main" val="1760658384"/>
              </p:ext>
            </p:extLst>
          </p:nvPr>
        </p:nvGraphicFramePr>
        <p:xfrm>
          <a:off x="2411980" y="3254658"/>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1" name="ZoneTexte 30"/>
          <p:cNvSpPr txBox="1"/>
          <p:nvPr/>
        </p:nvSpPr>
        <p:spPr>
          <a:xfrm>
            <a:off x="2816128" y="3087074"/>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grpSp>
        <p:nvGrpSpPr>
          <p:cNvPr id="32" name="Grouper 31"/>
          <p:cNvGrpSpPr/>
          <p:nvPr/>
        </p:nvGrpSpPr>
        <p:grpSpPr>
          <a:xfrm>
            <a:off x="5053432" y="4105664"/>
            <a:ext cx="1159587" cy="178686"/>
            <a:chOff x="5606164" y="5660139"/>
            <a:chExt cx="1159587" cy="178686"/>
          </a:xfrm>
        </p:grpSpPr>
        <p:sp>
          <p:nvSpPr>
            <p:cNvPr id="33" name="Signalisation droite 32"/>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Wallonie</a:t>
              </a:r>
              <a:endParaRPr lang="fr-FR" sz="900" dirty="0">
                <a:solidFill>
                  <a:srgbClr val="000000"/>
                </a:solidFill>
                <a:latin typeface="Calibri"/>
              </a:endParaRPr>
            </a:p>
          </p:txBody>
        </p:sp>
        <p:sp>
          <p:nvSpPr>
            <p:cNvPr id="41" name="Rectangle 40"/>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52%</a:t>
              </a:r>
              <a:endParaRPr lang="fr-FR" sz="900" dirty="0">
                <a:solidFill>
                  <a:srgbClr val="000000"/>
                </a:solidFill>
                <a:latin typeface="Calibri"/>
              </a:endParaRPr>
            </a:p>
          </p:txBody>
        </p:sp>
        <p:cxnSp>
          <p:nvCxnSpPr>
            <p:cNvPr id="42" name="Connecteur droit 41"/>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er 42"/>
          <p:cNvGrpSpPr/>
          <p:nvPr/>
        </p:nvGrpSpPr>
        <p:grpSpPr>
          <a:xfrm>
            <a:off x="5053432" y="4283240"/>
            <a:ext cx="1159587" cy="178686"/>
            <a:chOff x="5606164" y="5660139"/>
            <a:chExt cx="1159587" cy="178686"/>
          </a:xfrm>
        </p:grpSpPr>
        <p:sp>
          <p:nvSpPr>
            <p:cNvPr id="44" name="Signalisation droite 43"/>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Flandre</a:t>
              </a:r>
              <a:endParaRPr lang="fr-FR" sz="900" dirty="0">
                <a:solidFill>
                  <a:srgbClr val="000000"/>
                </a:solidFill>
                <a:latin typeface="Calibri"/>
              </a:endParaRPr>
            </a:p>
          </p:txBody>
        </p:sp>
        <p:sp>
          <p:nvSpPr>
            <p:cNvPr id="45" name="Rectangle 44"/>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39%</a:t>
              </a:r>
              <a:endParaRPr lang="fr-FR" sz="900" dirty="0">
                <a:solidFill>
                  <a:srgbClr val="000000"/>
                </a:solidFill>
                <a:latin typeface="Calibri"/>
              </a:endParaRPr>
            </a:p>
          </p:txBody>
        </p:sp>
        <p:cxnSp>
          <p:nvCxnSpPr>
            <p:cNvPr id="46" name="Connecteur droit 45"/>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er 54"/>
          <p:cNvGrpSpPr/>
          <p:nvPr/>
        </p:nvGrpSpPr>
        <p:grpSpPr>
          <a:xfrm>
            <a:off x="2815241" y="4283240"/>
            <a:ext cx="1353876" cy="178686"/>
            <a:chOff x="5606164" y="5660139"/>
            <a:chExt cx="1353876" cy="178686"/>
          </a:xfrm>
        </p:grpSpPr>
        <p:sp>
          <p:nvSpPr>
            <p:cNvPr id="56" name="Signalisation droite 55"/>
            <p:cNvSpPr/>
            <p:nvPr/>
          </p:nvSpPr>
          <p:spPr>
            <a:xfrm>
              <a:off x="5606164" y="5661249"/>
              <a:ext cx="100209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Temps plein</a:t>
              </a:r>
              <a:endParaRPr lang="fr-FR" sz="900" dirty="0">
                <a:solidFill>
                  <a:srgbClr val="000000"/>
                </a:solidFill>
                <a:latin typeface="Calibri"/>
              </a:endParaRPr>
            </a:p>
          </p:txBody>
        </p:sp>
        <p:sp>
          <p:nvSpPr>
            <p:cNvPr id="57" name="Rectangle 56"/>
            <p:cNvSpPr/>
            <p:nvPr/>
          </p:nvSpPr>
          <p:spPr>
            <a:xfrm>
              <a:off x="66106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39%</a:t>
              </a:r>
              <a:endParaRPr lang="fr-FR" sz="900" dirty="0">
                <a:solidFill>
                  <a:srgbClr val="000000"/>
                </a:solidFill>
                <a:latin typeface="Calibri"/>
              </a:endParaRPr>
            </a:p>
          </p:txBody>
        </p:sp>
        <p:cxnSp>
          <p:nvCxnSpPr>
            <p:cNvPr id="58" name="Connecteur droit 57"/>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er 58"/>
          <p:cNvGrpSpPr/>
          <p:nvPr/>
        </p:nvGrpSpPr>
        <p:grpSpPr>
          <a:xfrm>
            <a:off x="2815241" y="4104554"/>
            <a:ext cx="1353876" cy="178686"/>
            <a:chOff x="5606164" y="5660139"/>
            <a:chExt cx="1353876" cy="178686"/>
          </a:xfrm>
        </p:grpSpPr>
        <p:sp>
          <p:nvSpPr>
            <p:cNvPr id="60" name="Signalisation droite 59"/>
            <p:cNvSpPr/>
            <p:nvPr/>
          </p:nvSpPr>
          <p:spPr>
            <a:xfrm>
              <a:off x="5606164" y="5661249"/>
              <a:ext cx="100209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Temps partiel</a:t>
              </a:r>
              <a:endParaRPr lang="fr-FR" sz="900" dirty="0">
                <a:solidFill>
                  <a:srgbClr val="000000"/>
                </a:solidFill>
                <a:latin typeface="Calibri"/>
              </a:endParaRPr>
            </a:p>
          </p:txBody>
        </p:sp>
        <p:sp>
          <p:nvSpPr>
            <p:cNvPr id="61" name="Rectangle 60"/>
            <p:cNvSpPr/>
            <p:nvPr/>
          </p:nvSpPr>
          <p:spPr>
            <a:xfrm>
              <a:off x="66106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50%</a:t>
              </a:r>
              <a:endParaRPr lang="fr-FR" sz="900" dirty="0">
                <a:solidFill>
                  <a:srgbClr val="000000"/>
                </a:solidFill>
                <a:latin typeface="Calibri"/>
              </a:endParaRPr>
            </a:p>
          </p:txBody>
        </p:sp>
        <p:cxnSp>
          <p:nvCxnSpPr>
            <p:cNvPr id="62" name="Connecteur droit 61"/>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a:off x="5053432" y="3072080"/>
            <a:ext cx="2112396" cy="95496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8" name="Graphique 67"/>
          <p:cNvGraphicFramePr/>
          <p:nvPr>
            <p:extLst>
              <p:ext uri="{D42A27DB-BD31-4B8C-83A1-F6EECF244321}">
                <p14:modId xmlns:p14="http://schemas.microsoft.com/office/powerpoint/2010/main" val="2715766812"/>
              </p:ext>
            </p:extLst>
          </p:nvPr>
        </p:nvGraphicFramePr>
        <p:xfrm>
          <a:off x="4382025" y="3254658"/>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69" name="ZoneTexte 68"/>
          <p:cNvSpPr txBox="1"/>
          <p:nvPr/>
        </p:nvSpPr>
        <p:spPr>
          <a:xfrm>
            <a:off x="5053432" y="3084705"/>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Tree>
    <p:extLst>
      <p:ext uri="{BB962C8B-B14F-4D97-AF65-F5344CB8AC3E}">
        <p14:creationId xmlns:p14="http://schemas.microsoft.com/office/powerpoint/2010/main" val="2779496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869" y="366330"/>
            <a:ext cx="9497190" cy="6044442"/>
          </a:xfrm>
          <a:prstGeom prst="roundRect">
            <a:avLst>
              <a:gd name="adj" fmla="val 7980"/>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595172" y="250417"/>
            <a:ext cx="8640960" cy="7781619"/>
          </a:xfrm>
        </p:spPr>
        <p:txBody>
          <a:bodyPr wrap="square">
            <a:spAutoFit/>
          </a:bodyPr>
          <a:lstStyle/>
          <a:p>
            <a:pPr marL="265112" indent="0">
              <a:buNone/>
            </a:pPr>
            <a:endParaRPr lang="fr-FR" sz="1200" b="1" dirty="0" smtClean="0">
              <a:solidFill>
                <a:srgbClr val="FF6600"/>
              </a:solidFill>
            </a:endParaRPr>
          </a:p>
          <a:p>
            <a:pPr marL="265112" indent="0">
              <a:buNone/>
            </a:pPr>
            <a:endParaRPr lang="fr-FR" sz="1200" b="1" dirty="0">
              <a:solidFill>
                <a:srgbClr val="FF6600"/>
              </a:solidFill>
            </a:endParaRPr>
          </a:p>
          <a:p>
            <a:pPr marL="265112" indent="0">
              <a:lnSpc>
                <a:spcPct val="120000"/>
              </a:lnSpc>
              <a:buNone/>
            </a:pPr>
            <a:r>
              <a:rPr lang="fr-FR" sz="1800" b="1" dirty="0" smtClean="0"/>
              <a:t>Les institutions sont délégitimées,</a:t>
            </a:r>
          </a:p>
          <a:p>
            <a:pPr marL="265112" indent="0">
              <a:lnSpc>
                <a:spcPct val="120000"/>
              </a:lnSpc>
              <a:buNone/>
            </a:pPr>
            <a:r>
              <a:rPr lang="fr-FR" sz="1800" b="1" dirty="0" smtClean="0"/>
              <a:t>Les valeurs-ciments s’effritent,</a:t>
            </a:r>
          </a:p>
          <a:p>
            <a:pPr marL="265112" indent="0">
              <a:lnSpc>
                <a:spcPct val="120000"/>
              </a:lnSpc>
              <a:buNone/>
            </a:pPr>
            <a:endParaRPr lang="fr-FR" sz="1800" b="1" dirty="0">
              <a:solidFill>
                <a:srgbClr val="3366FF"/>
              </a:solidFill>
            </a:endParaRPr>
          </a:p>
          <a:p>
            <a:pPr marL="550862" indent="-285750">
              <a:lnSpc>
                <a:spcPct val="120000"/>
              </a:lnSpc>
              <a:buFont typeface="Symbol" charset="0"/>
              <a:buChar char=""/>
            </a:pPr>
            <a:r>
              <a:rPr lang="fr-FR" sz="1800" b="1" dirty="0" smtClean="0">
                <a:solidFill>
                  <a:srgbClr val="FF6600"/>
                </a:solidFill>
              </a:rPr>
              <a:t>Sentiment qu’</a:t>
            </a:r>
            <a:r>
              <a:rPr lang="fr-FR" sz="1800" b="1" dirty="0" smtClean="0">
                <a:solidFill>
                  <a:srgbClr val="3366FF"/>
                </a:solidFill>
              </a:rPr>
              <a:t>on ne « fait plus société » … </a:t>
            </a:r>
            <a:r>
              <a:rPr lang="fr-FR" sz="1800" b="1" dirty="0" smtClean="0">
                <a:solidFill>
                  <a:srgbClr val="FF6600"/>
                </a:solidFill>
              </a:rPr>
              <a:t>même si les institutions sont toujours là mais plus comme productrices de sens.</a:t>
            </a:r>
          </a:p>
          <a:p>
            <a:pPr marL="550862" indent="-285750">
              <a:lnSpc>
                <a:spcPct val="120000"/>
              </a:lnSpc>
              <a:buFontTx/>
              <a:buChar char="-"/>
            </a:pPr>
            <a:r>
              <a:rPr lang="fr-FR" sz="1800" b="1" i="1" dirty="0" smtClean="0">
                <a:solidFill>
                  <a:srgbClr val="FF6600"/>
                </a:solidFill>
              </a:rPr>
              <a:t>Alain Touraine : «  l’individu est seul face à la finance mondiale » </a:t>
            </a:r>
          </a:p>
          <a:p>
            <a:pPr marL="265112" indent="0">
              <a:lnSpc>
                <a:spcPct val="120000"/>
              </a:lnSpc>
              <a:buNone/>
            </a:pPr>
            <a:r>
              <a:rPr lang="fr-FR" sz="1800" b="1" i="1" dirty="0" smtClean="0">
                <a:solidFill>
                  <a:srgbClr val="FF6600"/>
                </a:solidFill>
              </a:rPr>
              <a:t>-    </a:t>
            </a:r>
            <a:r>
              <a:rPr lang="fr-FR" sz="1800" b="1" i="1" dirty="0" err="1" smtClean="0">
                <a:solidFill>
                  <a:srgbClr val="FF6600"/>
                </a:solidFill>
              </a:rPr>
              <a:t>Zigmunt</a:t>
            </a:r>
            <a:r>
              <a:rPr lang="fr-FR" sz="1800" b="1" i="1" dirty="0" smtClean="0">
                <a:solidFill>
                  <a:srgbClr val="FF6600"/>
                </a:solidFill>
              </a:rPr>
              <a:t> </a:t>
            </a:r>
            <a:r>
              <a:rPr lang="fr-FR" sz="1800" b="1" i="1" dirty="0" err="1" smtClean="0">
                <a:solidFill>
                  <a:srgbClr val="FF6600"/>
                </a:solidFill>
              </a:rPr>
              <a:t>Bauman</a:t>
            </a:r>
            <a:r>
              <a:rPr lang="fr-FR" sz="1800" b="1" i="1" dirty="0" smtClean="0">
                <a:solidFill>
                  <a:srgbClr val="FF6600"/>
                </a:solidFill>
              </a:rPr>
              <a:t> : «  la société est devenue liquide » </a:t>
            </a:r>
          </a:p>
          <a:p>
            <a:pPr marL="265112" indent="0">
              <a:lnSpc>
                <a:spcPct val="120000"/>
              </a:lnSpc>
              <a:buNone/>
            </a:pPr>
            <a:endParaRPr lang="fr-FR" sz="1800" b="1" i="1" dirty="0" smtClean="0">
              <a:solidFill>
                <a:srgbClr val="FF6600"/>
              </a:solidFill>
            </a:endParaRPr>
          </a:p>
          <a:p>
            <a:pPr marL="265112" indent="0">
              <a:lnSpc>
                <a:spcPct val="120000"/>
              </a:lnSpc>
              <a:buNone/>
            </a:pPr>
            <a:r>
              <a:rPr lang="fr-FR" sz="1800" b="1" dirty="0" smtClean="0">
                <a:solidFill>
                  <a:srgbClr val="FF6600"/>
                </a:solidFill>
              </a:rPr>
              <a:t>=  </a:t>
            </a:r>
            <a:r>
              <a:rPr lang="fr-FR" sz="1800" b="1" dirty="0">
                <a:solidFill>
                  <a:srgbClr val="FF6600"/>
                </a:solidFill>
              </a:rPr>
              <a:t>représentation sociale dominante : </a:t>
            </a:r>
            <a:endParaRPr lang="fr-FR" sz="1800" b="1" dirty="0" smtClean="0">
              <a:solidFill>
                <a:srgbClr val="FF6600"/>
              </a:solidFill>
            </a:endParaRPr>
          </a:p>
          <a:p>
            <a:pPr marL="265112" indent="0">
              <a:lnSpc>
                <a:spcPct val="120000"/>
              </a:lnSpc>
              <a:buNone/>
            </a:pPr>
            <a:r>
              <a:rPr lang="fr-FR" sz="1800" b="1" dirty="0">
                <a:solidFill>
                  <a:srgbClr val="FF6600"/>
                </a:solidFill>
              </a:rPr>
              <a:t> </a:t>
            </a:r>
            <a:r>
              <a:rPr lang="fr-FR" sz="1800" b="1" dirty="0" smtClean="0">
                <a:solidFill>
                  <a:srgbClr val="FF6600"/>
                </a:solidFill>
              </a:rPr>
              <a:t>  les </a:t>
            </a:r>
            <a:r>
              <a:rPr lang="fr-FR" sz="1800" b="1" dirty="0">
                <a:solidFill>
                  <a:srgbClr val="FF6600"/>
                </a:solidFill>
              </a:rPr>
              <a:t>mécanismes d’INTEGRATION ne fonctionnent </a:t>
            </a:r>
            <a:r>
              <a:rPr lang="fr-FR" sz="1800" b="1" dirty="0" smtClean="0">
                <a:solidFill>
                  <a:srgbClr val="FF6600"/>
                </a:solidFill>
              </a:rPr>
              <a:t>plus,</a:t>
            </a:r>
            <a:endParaRPr lang="fr-FR" sz="1800" b="1" dirty="0">
              <a:solidFill>
                <a:srgbClr val="FF6600"/>
              </a:solidFill>
            </a:endParaRPr>
          </a:p>
          <a:p>
            <a:pPr marL="265112" indent="0">
              <a:lnSpc>
                <a:spcPct val="120000"/>
              </a:lnSpc>
              <a:buNone/>
            </a:pPr>
            <a:endParaRPr lang="fr-FR" sz="1800" b="1" i="1" dirty="0" smtClean="0">
              <a:solidFill>
                <a:srgbClr val="FF6600"/>
              </a:solidFill>
            </a:endParaRPr>
          </a:p>
          <a:p>
            <a:pPr marL="265112" indent="0">
              <a:lnSpc>
                <a:spcPct val="80000"/>
              </a:lnSpc>
              <a:buNone/>
            </a:pPr>
            <a:r>
              <a:rPr lang="fr-FR" sz="1800" b="1" dirty="0">
                <a:solidFill>
                  <a:srgbClr val="3366FF"/>
                </a:solidFill>
              </a:rPr>
              <a:t>Nous quittons un type de société sur-intégrée … nous allons vers des paysages fragmentés, atomisés, </a:t>
            </a:r>
            <a:r>
              <a:rPr lang="fr-FR" sz="1800" b="1" dirty="0" err="1">
                <a:solidFill>
                  <a:srgbClr val="3366FF"/>
                </a:solidFill>
              </a:rPr>
              <a:t>horizontalisés</a:t>
            </a:r>
            <a:r>
              <a:rPr lang="fr-FR" sz="1800" b="1" dirty="0">
                <a:solidFill>
                  <a:srgbClr val="3366FF"/>
                </a:solidFill>
              </a:rPr>
              <a:t>.</a:t>
            </a:r>
          </a:p>
          <a:p>
            <a:pPr marL="265112" indent="0">
              <a:lnSpc>
                <a:spcPct val="80000"/>
              </a:lnSpc>
              <a:buNone/>
            </a:pPr>
            <a:endParaRPr lang="fr-FR" sz="700" b="1" dirty="0">
              <a:solidFill>
                <a:srgbClr val="3366FF"/>
              </a:solidFill>
            </a:endParaRPr>
          </a:p>
          <a:p>
            <a:pPr marL="265112" indent="0">
              <a:lnSpc>
                <a:spcPct val="80000"/>
              </a:lnSpc>
              <a:buNone/>
            </a:pPr>
            <a:r>
              <a:rPr lang="fr-FR" sz="1800" b="1" dirty="0">
                <a:solidFill>
                  <a:srgbClr val="3366FF"/>
                </a:solidFill>
              </a:rPr>
              <a:t>C’est une MUTATION SOCIETALE </a:t>
            </a:r>
            <a:r>
              <a:rPr lang="fr-FR" sz="1800" b="1" dirty="0" smtClean="0">
                <a:solidFill>
                  <a:srgbClr val="3366FF"/>
                </a:solidFill>
              </a:rPr>
              <a:t>profonde</a:t>
            </a:r>
            <a:endParaRPr lang="fr-FR" sz="1800" b="1" i="1" dirty="0" smtClean="0">
              <a:solidFill>
                <a:srgbClr val="FF6600"/>
              </a:solidFill>
            </a:endParaRPr>
          </a:p>
          <a:p>
            <a:pPr marL="550862" indent="-285750">
              <a:lnSpc>
                <a:spcPct val="120000"/>
              </a:lnSpc>
              <a:buFont typeface="Symbol" charset="0"/>
              <a:buChar char=""/>
            </a:pPr>
            <a:r>
              <a:rPr lang="fr-FR" sz="2000" b="1" dirty="0" smtClean="0"/>
              <a:t>L’individu se retrouve seul, sans appartenances.</a:t>
            </a:r>
          </a:p>
          <a:p>
            <a:pPr marL="550862" indent="-285750">
              <a:lnSpc>
                <a:spcPct val="120000"/>
              </a:lnSpc>
              <a:buFont typeface="Symbol" charset="0"/>
              <a:buChar char=""/>
            </a:pPr>
            <a:endParaRPr lang="fr-FR" sz="1800" b="1" dirty="0">
              <a:solidFill>
                <a:srgbClr val="FF6600"/>
              </a:solidFill>
            </a:endParaRPr>
          </a:p>
          <a:p>
            <a:pPr marL="265112" indent="0">
              <a:lnSpc>
                <a:spcPct val="120000"/>
              </a:lnSpc>
              <a:buNone/>
            </a:pPr>
            <a:endParaRPr lang="fr-FR" sz="1800" b="1" dirty="0" smtClean="0">
              <a:solidFill>
                <a:srgbClr val="3366FF"/>
              </a:solidFill>
            </a:endParaRPr>
          </a:p>
          <a:p>
            <a:pPr marL="265112" indent="0">
              <a:lnSpc>
                <a:spcPct val="120000"/>
              </a:lnSpc>
              <a:buNone/>
            </a:pPr>
            <a:endParaRPr lang="fr-FR" b="1" dirty="0" smtClean="0">
              <a:solidFill>
                <a:srgbClr val="FF6600"/>
              </a:solidFill>
            </a:endParaRPr>
          </a:p>
          <a:p>
            <a:pPr marL="265112" indent="0">
              <a:lnSpc>
                <a:spcPct val="120000"/>
              </a:lnSpc>
              <a:buNone/>
            </a:pPr>
            <a:r>
              <a:rPr lang="fr-FR" b="1" dirty="0" smtClean="0">
                <a:solidFill>
                  <a:srgbClr val="FF6600"/>
                </a:solidFill>
              </a:rPr>
              <a:t>  </a:t>
            </a:r>
          </a:p>
          <a:p>
            <a:pPr marL="265112" indent="0">
              <a:lnSpc>
                <a:spcPct val="120000"/>
              </a:lnSpc>
              <a:buNone/>
            </a:pPr>
            <a:endParaRPr lang="fr-FR" b="1" dirty="0">
              <a:solidFill>
                <a:srgbClr val="3366FF"/>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17</a:t>
            </a:fld>
            <a:endParaRPr lang="fr-FR">
              <a:latin typeface="Calibri"/>
            </a:endParaRPr>
          </a:p>
        </p:txBody>
      </p:sp>
    </p:spTree>
    <p:extLst>
      <p:ext uri="{BB962C8B-B14F-4D97-AF65-F5344CB8AC3E}">
        <p14:creationId xmlns:p14="http://schemas.microsoft.com/office/powerpoint/2010/main" val="3972367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9" y="1292201"/>
            <a:ext cx="9610652" cy="499042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4023189862"/>
              </p:ext>
            </p:extLst>
          </p:nvPr>
        </p:nvGraphicFramePr>
        <p:xfrm>
          <a:off x="3515609" y="875085"/>
          <a:ext cx="6108586" cy="49923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r>
              <a:rPr lang="fr-FR" dirty="0" smtClean="0">
                <a:solidFill>
                  <a:srgbClr val="FF6600"/>
                </a:solidFill>
              </a:rPr>
              <a:t>Y A-T- IL ENCORE UNE SOCIETE  ?</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18</a:t>
            </a:fld>
            <a:endParaRPr lang="fr-FR">
              <a:latin typeface="Calibri"/>
            </a:endParaRPr>
          </a:p>
        </p:txBody>
      </p:sp>
      <p:sp>
        <p:nvSpPr>
          <p:cNvPr id="6" name="ZoneTexte 5"/>
          <p:cNvSpPr txBox="1"/>
          <p:nvPr/>
        </p:nvSpPr>
        <p:spPr>
          <a:xfrm>
            <a:off x="265901" y="1604995"/>
            <a:ext cx="3440912"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société actuelle n’a plus d’objectifs, elle ne sait plus où elle va</a:t>
            </a:r>
            <a:r>
              <a:rPr lang="fr-BE" sz="1400" b="1" dirty="0">
                <a:solidFill>
                  <a:prstClr val="black"/>
                </a:solidFill>
                <a:latin typeface="Calibri"/>
              </a:rPr>
              <a:t> </a:t>
            </a:r>
            <a:endParaRPr lang="fr-FR" sz="1000" b="1" i="1" dirty="0">
              <a:solidFill>
                <a:srgbClr val="000000"/>
              </a:solidFill>
              <a:latin typeface="Calibri"/>
            </a:endParaRPr>
          </a:p>
        </p:txBody>
      </p:sp>
      <p:sp>
        <p:nvSpPr>
          <p:cNvPr id="9" name="Flèche vers le bas 8"/>
          <p:cNvSpPr/>
          <p:nvPr/>
        </p:nvSpPr>
        <p:spPr>
          <a:xfrm>
            <a:off x="8279400" y="76186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352209" y="761865"/>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842767" y="76186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5" name="Rectangle 44"/>
          <p:cNvSpPr/>
          <p:nvPr/>
        </p:nvSpPr>
        <p:spPr>
          <a:xfrm>
            <a:off x="4136956" y="2123872"/>
            <a:ext cx="2614073" cy="82817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6" name="Graphique 45"/>
          <p:cNvGraphicFramePr/>
          <p:nvPr>
            <p:extLst>
              <p:ext uri="{D42A27DB-BD31-4B8C-83A1-F6EECF244321}">
                <p14:modId xmlns:p14="http://schemas.microsoft.com/office/powerpoint/2010/main" val="380462564"/>
              </p:ext>
            </p:extLst>
          </p:nvPr>
        </p:nvGraphicFramePr>
        <p:xfrm>
          <a:off x="4264204" y="2203478"/>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47" name="ZoneTexte 46"/>
          <p:cNvSpPr txBox="1"/>
          <p:nvPr/>
        </p:nvSpPr>
        <p:spPr>
          <a:xfrm>
            <a:off x="4137847" y="2136485"/>
            <a:ext cx="659155" cy="369332"/>
          </a:xfrm>
          <a:prstGeom prst="rect">
            <a:avLst/>
          </a:prstGeom>
          <a:noFill/>
        </p:spPr>
        <p:txBody>
          <a:bodyPr wrap="none" rtlCol="0">
            <a:spAutoFit/>
          </a:bodyPr>
          <a:lstStyle/>
          <a:p>
            <a:r>
              <a:rPr lang="fr-FR" sz="900" b="1" dirty="0" smtClean="0">
                <a:solidFill>
                  <a:prstClr val="black"/>
                </a:solidFill>
                <a:latin typeface="Calibri"/>
              </a:rPr>
              <a:t>NIVEAU </a:t>
            </a:r>
            <a:br>
              <a:rPr lang="fr-FR" sz="900" b="1" dirty="0" smtClean="0">
                <a:solidFill>
                  <a:prstClr val="black"/>
                </a:solidFill>
                <a:latin typeface="Calibri"/>
              </a:rPr>
            </a:br>
            <a:r>
              <a:rPr lang="fr-FR" sz="900" b="1" dirty="0" smtClean="0">
                <a:solidFill>
                  <a:prstClr val="black"/>
                </a:solidFill>
                <a:latin typeface="Calibri"/>
              </a:rPr>
              <a:t>D'ÉTUDES</a:t>
            </a:r>
            <a:endParaRPr lang="fr-FR" sz="900" b="1" dirty="0">
              <a:solidFill>
                <a:prstClr val="black"/>
              </a:solidFill>
              <a:latin typeface="Calibri"/>
            </a:endParaRPr>
          </a:p>
        </p:txBody>
      </p:sp>
      <p:sp>
        <p:nvSpPr>
          <p:cNvPr id="48" name="Triangle isocèle 47"/>
          <p:cNvSpPr/>
          <p:nvPr/>
        </p:nvSpPr>
        <p:spPr>
          <a:xfrm flipV="1">
            <a:off x="5309153" y="199771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90" y="1032620"/>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sp>
        <p:nvSpPr>
          <p:cNvPr id="41" name="ZoneTexte 40"/>
          <p:cNvSpPr txBox="1"/>
          <p:nvPr/>
        </p:nvSpPr>
        <p:spPr>
          <a:xfrm>
            <a:off x="265901" y="3212976"/>
            <a:ext cx="3440912"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 pense que nous sommes vraiment </a:t>
            </a:r>
            <a:r>
              <a:rPr lang="fr-FR" sz="1400" b="1" dirty="0" smtClean="0">
                <a:solidFill>
                  <a:prstClr val="black"/>
                </a:solidFill>
                <a:latin typeface="Calibri"/>
              </a:rPr>
              <a:t/>
            </a:r>
            <a:br>
              <a:rPr lang="fr-FR" sz="1400" b="1" dirty="0" smtClean="0">
                <a:solidFill>
                  <a:prstClr val="black"/>
                </a:solidFill>
                <a:latin typeface="Calibri"/>
              </a:rPr>
            </a:br>
            <a:r>
              <a:rPr lang="fr-FR" sz="1400" b="1" dirty="0" smtClean="0">
                <a:solidFill>
                  <a:prstClr val="black"/>
                </a:solidFill>
                <a:latin typeface="Calibri"/>
              </a:rPr>
              <a:t>à </a:t>
            </a:r>
            <a:r>
              <a:rPr lang="fr-FR" sz="1400" b="1" dirty="0">
                <a:solidFill>
                  <a:prstClr val="black"/>
                </a:solidFill>
                <a:latin typeface="Calibri"/>
              </a:rPr>
              <a:t>la fin d’un système de société</a:t>
            </a:r>
            <a:r>
              <a:rPr lang="fr-BE" sz="1400" b="1" dirty="0">
                <a:solidFill>
                  <a:prstClr val="black"/>
                </a:solidFill>
                <a:latin typeface="Calibri"/>
              </a:rPr>
              <a:t> </a:t>
            </a:r>
            <a:endParaRPr lang="fr-FR" sz="1000" b="1" i="1" dirty="0">
              <a:solidFill>
                <a:srgbClr val="000000"/>
              </a:solidFill>
              <a:latin typeface="Calibri"/>
            </a:endParaRPr>
          </a:p>
        </p:txBody>
      </p:sp>
      <p:sp>
        <p:nvSpPr>
          <p:cNvPr id="42" name="Rectangle 41"/>
          <p:cNvSpPr/>
          <p:nvPr/>
        </p:nvSpPr>
        <p:spPr>
          <a:xfrm>
            <a:off x="4081379" y="3731843"/>
            <a:ext cx="2614073" cy="82817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3" name="Graphique 42"/>
          <p:cNvGraphicFramePr/>
          <p:nvPr>
            <p:extLst>
              <p:ext uri="{D42A27DB-BD31-4B8C-83A1-F6EECF244321}">
                <p14:modId xmlns:p14="http://schemas.microsoft.com/office/powerpoint/2010/main" val="3179270468"/>
              </p:ext>
            </p:extLst>
          </p:nvPr>
        </p:nvGraphicFramePr>
        <p:xfrm>
          <a:off x="4208623" y="3811459"/>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49" name="ZoneTexte 48"/>
          <p:cNvSpPr txBox="1"/>
          <p:nvPr/>
        </p:nvSpPr>
        <p:spPr>
          <a:xfrm>
            <a:off x="4082269" y="3744466"/>
            <a:ext cx="659155" cy="369332"/>
          </a:xfrm>
          <a:prstGeom prst="rect">
            <a:avLst/>
          </a:prstGeom>
          <a:noFill/>
        </p:spPr>
        <p:txBody>
          <a:bodyPr wrap="none" rtlCol="0">
            <a:spAutoFit/>
          </a:bodyPr>
          <a:lstStyle/>
          <a:p>
            <a:r>
              <a:rPr lang="fr-FR" sz="900" b="1" dirty="0" smtClean="0">
                <a:solidFill>
                  <a:prstClr val="black"/>
                </a:solidFill>
                <a:latin typeface="Calibri"/>
              </a:rPr>
              <a:t>NIVEAU </a:t>
            </a:r>
            <a:br>
              <a:rPr lang="fr-FR" sz="900" b="1" dirty="0" smtClean="0">
                <a:solidFill>
                  <a:prstClr val="black"/>
                </a:solidFill>
                <a:latin typeface="Calibri"/>
              </a:rPr>
            </a:br>
            <a:r>
              <a:rPr lang="fr-FR" sz="900" b="1" dirty="0" smtClean="0">
                <a:solidFill>
                  <a:prstClr val="black"/>
                </a:solidFill>
                <a:latin typeface="Calibri"/>
              </a:rPr>
              <a:t>D'ÉTUDES</a:t>
            </a:r>
            <a:endParaRPr lang="fr-FR" sz="900" b="1" dirty="0">
              <a:solidFill>
                <a:prstClr val="black"/>
              </a:solidFill>
              <a:latin typeface="Calibri"/>
            </a:endParaRPr>
          </a:p>
        </p:txBody>
      </p:sp>
      <p:sp>
        <p:nvSpPr>
          <p:cNvPr id="50" name="Triangle isocèle 49"/>
          <p:cNvSpPr/>
          <p:nvPr/>
        </p:nvSpPr>
        <p:spPr>
          <a:xfrm flipV="1">
            <a:off x="5253566" y="3605691"/>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1" name="ZoneTexte 50"/>
          <p:cNvSpPr txBox="1"/>
          <p:nvPr/>
        </p:nvSpPr>
        <p:spPr>
          <a:xfrm>
            <a:off x="265901" y="4797152"/>
            <a:ext cx="3440912"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 suis très pessimiste face à l’évolution de la société dans laquelle je vis</a:t>
            </a:r>
            <a:r>
              <a:rPr lang="fr-BE" sz="1400" b="1" dirty="0">
                <a:solidFill>
                  <a:prstClr val="black"/>
                </a:solidFill>
                <a:latin typeface="Calibri"/>
              </a:rPr>
              <a:t> </a:t>
            </a:r>
            <a:endParaRPr lang="fr-FR" sz="1000" b="1" i="1" dirty="0">
              <a:solidFill>
                <a:srgbClr val="000000"/>
              </a:solidFill>
              <a:latin typeface="Calibri"/>
            </a:endParaRPr>
          </a:p>
        </p:txBody>
      </p:sp>
      <p:sp>
        <p:nvSpPr>
          <p:cNvPr id="52" name="Rectangle 51"/>
          <p:cNvSpPr/>
          <p:nvPr/>
        </p:nvSpPr>
        <p:spPr>
          <a:xfrm>
            <a:off x="4256009" y="5316029"/>
            <a:ext cx="2614073" cy="82817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3346257080"/>
              </p:ext>
            </p:extLst>
          </p:nvPr>
        </p:nvGraphicFramePr>
        <p:xfrm>
          <a:off x="4383257" y="5395635"/>
          <a:ext cx="2594360" cy="784573"/>
        </p:xfrm>
        <a:graphic>
          <a:graphicData uri="http://schemas.openxmlformats.org/drawingml/2006/chart">
            <c:chart xmlns:c="http://schemas.openxmlformats.org/drawingml/2006/chart" xmlns:r="http://schemas.openxmlformats.org/officeDocument/2006/relationships" r:id="rId5"/>
          </a:graphicData>
        </a:graphic>
      </p:graphicFrame>
      <p:sp>
        <p:nvSpPr>
          <p:cNvPr id="58" name="ZoneTexte 57"/>
          <p:cNvSpPr txBox="1"/>
          <p:nvPr/>
        </p:nvSpPr>
        <p:spPr>
          <a:xfrm>
            <a:off x="4256901" y="5328642"/>
            <a:ext cx="659155" cy="369332"/>
          </a:xfrm>
          <a:prstGeom prst="rect">
            <a:avLst/>
          </a:prstGeom>
          <a:noFill/>
        </p:spPr>
        <p:txBody>
          <a:bodyPr wrap="none" rtlCol="0">
            <a:spAutoFit/>
          </a:bodyPr>
          <a:lstStyle/>
          <a:p>
            <a:r>
              <a:rPr lang="fr-FR" sz="900" b="1" dirty="0" smtClean="0">
                <a:solidFill>
                  <a:prstClr val="black"/>
                </a:solidFill>
                <a:latin typeface="Calibri"/>
              </a:rPr>
              <a:t>NIVEAU </a:t>
            </a:r>
            <a:br>
              <a:rPr lang="fr-FR" sz="900" b="1" dirty="0" smtClean="0">
                <a:solidFill>
                  <a:prstClr val="black"/>
                </a:solidFill>
                <a:latin typeface="Calibri"/>
              </a:rPr>
            </a:br>
            <a:r>
              <a:rPr lang="fr-FR" sz="900" b="1" dirty="0" smtClean="0">
                <a:solidFill>
                  <a:prstClr val="black"/>
                </a:solidFill>
                <a:latin typeface="Calibri"/>
              </a:rPr>
              <a:t>D'ÉTUDES</a:t>
            </a:r>
            <a:endParaRPr lang="fr-FR" sz="900" b="1" dirty="0">
              <a:solidFill>
                <a:prstClr val="black"/>
              </a:solidFill>
              <a:latin typeface="Calibri"/>
            </a:endParaRPr>
          </a:p>
        </p:txBody>
      </p:sp>
      <p:sp>
        <p:nvSpPr>
          <p:cNvPr id="59" name="Triangle isocèle 58"/>
          <p:cNvSpPr/>
          <p:nvPr/>
        </p:nvSpPr>
        <p:spPr>
          <a:xfrm flipV="1">
            <a:off x="5428206" y="518986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85152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1496617" y="1896832"/>
            <a:ext cx="6912768" cy="2837700"/>
          </a:xfrm>
        </p:spPr>
        <p:txBody>
          <a:bodyPr/>
          <a:lstStyle/>
          <a:p>
            <a:pPr marL="0" indent="0">
              <a:buNone/>
            </a:pPr>
            <a:r>
              <a:rPr lang="fr-FR" sz="2000" b="1" i="1" dirty="0" smtClean="0"/>
              <a:t>    ’’Les </a:t>
            </a:r>
            <a:r>
              <a:rPr lang="fr-FR" sz="2000" b="1" i="1" dirty="0"/>
              <a:t>gens comme moi n’ont vraiment pas compris </a:t>
            </a:r>
            <a:r>
              <a:rPr lang="fr-FR" sz="2000" b="1" i="1" dirty="0" smtClean="0"/>
              <a:t>le pays </a:t>
            </a:r>
            <a:r>
              <a:rPr lang="fr-FR" sz="2000" b="1" i="1" dirty="0"/>
              <a:t>dans lequel nous </a:t>
            </a:r>
            <a:r>
              <a:rPr lang="fr-FR" sz="2000" b="1" i="1" dirty="0" smtClean="0"/>
              <a:t>vivons’’</a:t>
            </a:r>
          </a:p>
          <a:p>
            <a:pPr marL="0" indent="0">
              <a:buNone/>
            </a:pPr>
            <a:endParaRPr lang="fr-FR" sz="2000" b="1" i="1" dirty="0" smtClean="0"/>
          </a:p>
          <a:p>
            <a:pPr marL="0" indent="0" algn="r">
              <a:buNone/>
            </a:pPr>
            <a:r>
              <a:rPr lang="fr-FR" sz="1800" dirty="0" smtClean="0"/>
              <a:t>    … paroles prononcées juste après la victoire de D. </a:t>
            </a:r>
            <a:r>
              <a:rPr lang="fr-FR" sz="1800" dirty="0" err="1" smtClean="0"/>
              <a:t>Trump</a:t>
            </a:r>
            <a:r>
              <a:rPr lang="fr-FR" sz="1800" dirty="0" smtClean="0"/>
              <a:t>.</a:t>
            </a:r>
          </a:p>
          <a:p>
            <a:pPr marL="0" indent="0" algn="ctr">
              <a:buNone/>
            </a:pPr>
            <a:endParaRPr lang="fr-FR" sz="2000" dirty="0" smtClean="0"/>
          </a:p>
          <a:p>
            <a:pPr marL="0" indent="0" algn="r">
              <a:buNone/>
            </a:pPr>
            <a:r>
              <a:rPr lang="fr-FR" sz="1800" b="1" dirty="0" smtClean="0"/>
              <a:t>Paul KRUGMAN</a:t>
            </a:r>
          </a:p>
          <a:p>
            <a:pPr marL="0" indent="0" algn="r">
              <a:buNone/>
            </a:pPr>
            <a:r>
              <a:rPr lang="fr-FR" sz="1800" b="1" dirty="0" smtClean="0"/>
              <a:t>Prix </a:t>
            </a:r>
            <a:r>
              <a:rPr lang="fr-FR" sz="1800" b="1" dirty="0"/>
              <a:t>Nobel </a:t>
            </a:r>
            <a:r>
              <a:rPr lang="fr-FR" sz="1800" b="1" dirty="0" smtClean="0"/>
              <a:t>d’économie</a:t>
            </a:r>
          </a:p>
          <a:p>
            <a:pPr marL="0" indent="0" algn="r">
              <a:buNone/>
            </a:pPr>
            <a:r>
              <a:rPr lang="fr-FR" sz="1800" b="1" dirty="0" smtClean="0"/>
              <a:t>et</a:t>
            </a:r>
            <a:r>
              <a:rPr lang="fr-FR" sz="1800" b="1" dirty="0"/>
              <a:t> éditorialiste du New York </a:t>
            </a:r>
            <a:r>
              <a:rPr lang="fr-FR" sz="1800" b="1" dirty="0" smtClean="0"/>
              <a:t>Times,</a:t>
            </a:r>
            <a:r>
              <a:rPr lang="fr-FR" sz="1800" b="1" dirty="0"/>
              <a:t> </a:t>
            </a:r>
            <a:endParaRPr lang="fr-FR" sz="1800" b="1" i="1" dirty="0"/>
          </a:p>
        </p:txBody>
      </p:sp>
      <p:sp>
        <p:nvSpPr>
          <p:cNvPr id="8" name="Espace réservé du pied de page 7"/>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7" name="Espace réservé du numéro de diapositive 6"/>
          <p:cNvSpPr>
            <a:spLocks noGrp="1"/>
          </p:cNvSpPr>
          <p:nvPr>
            <p:ph type="sldNum" sz="quarter" idx="12"/>
          </p:nvPr>
        </p:nvSpPr>
        <p:spPr/>
        <p:txBody>
          <a:bodyPr/>
          <a:lstStyle/>
          <a:p>
            <a:fld id="{6752426A-8DB9-554F-AD77-D05A404FDD63}" type="slidenum">
              <a:rPr lang="fr-FR" smtClean="0">
                <a:latin typeface="Calibri"/>
              </a:rPr>
              <a:pPr/>
              <a:t>1</a:t>
            </a:fld>
            <a:endParaRPr lang="fr-FR">
              <a:latin typeface="Calibri"/>
            </a:endParaRPr>
          </a:p>
        </p:txBody>
      </p:sp>
      <p:sp>
        <p:nvSpPr>
          <p:cNvPr id="13" name="Rectangle 12"/>
          <p:cNvSpPr/>
          <p:nvPr/>
        </p:nvSpPr>
        <p:spPr>
          <a:xfrm>
            <a:off x="0" y="392739"/>
            <a:ext cx="9906000" cy="3509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415280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38877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580685795"/>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2673241" y="3022954"/>
            <a:ext cx="5608828" cy="1088672"/>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Y A –T-IL ENCORE UNE SOCIETE  ?</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19</a:t>
            </a:fld>
            <a:endParaRPr lang="fr-FR">
              <a:latin typeface="Calibri"/>
            </a:endParaRPr>
          </a:p>
        </p:txBody>
      </p:sp>
      <p:sp>
        <p:nvSpPr>
          <p:cNvPr id="6" name="ZoneTexte 5"/>
          <p:cNvSpPr txBox="1"/>
          <p:nvPr/>
        </p:nvSpPr>
        <p:spPr>
          <a:xfrm>
            <a:off x="265902" y="2089409"/>
            <a:ext cx="3456786"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t>J</a:t>
            </a:r>
            <a:r>
              <a:rPr lang="fr-FR" sz="1400" b="1" dirty="0" smtClean="0"/>
              <a:t>e </a:t>
            </a:r>
            <a:r>
              <a:rPr lang="fr-FR" sz="1400" b="1" dirty="0"/>
              <a:t>crois que si cela continue ainsi, la société va droit dans le mur, quelque chose va se passer</a:t>
            </a:r>
            <a:r>
              <a:rPr lang="fr-BE" sz="1400" b="1" dirty="0"/>
              <a:t> </a:t>
            </a:r>
            <a:endParaRPr lang="fr-FR" sz="1400" b="1" dirty="0" smtClean="0">
              <a:solidFill>
                <a:prstClr val="black"/>
              </a:solidFill>
              <a:latin typeface="Calibri"/>
            </a:endParaRPr>
          </a:p>
        </p:txBody>
      </p:sp>
      <p:sp>
        <p:nvSpPr>
          <p:cNvPr id="9" name="Flèche vers le bas 8"/>
          <p:cNvSpPr/>
          <p:nvPr/>
        </p:nvSpPr>
        <p:spPr>
          <a:xfrm>
            <a:off x="8225164"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344722"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843041"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339377"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3896704" y="3108093"/>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57" name="Graphique 56"/>
          <p:cNvGraphicFramePr/>
          <p:nvPr>
            <p:extLst>
              <p:ext uri="{D42A27DB-BD31-4B8C-83A1-F6EECF244321}">
                <p14:modId xmlns:p14="http://schemas.microsoft.com/office/powerpoint/2010/main" val="328235332"/>
              </p:ext>
            </p:extLst>
          </p:nvPr>
        </p:nvGraphicFramePr>
        <p:xfrm>
          <a:off x="3493443" y="3237039"/>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3897591" y="3120719"/>
            <a:ext cx="1059473" cy="230832"/>
          </a:xfrm>
          <a:prstGeom prst="rect">
            <a:avLst/>
          </a:prstGeom>
          <a:noFill/>
        </p:spPr>
        <p:txBody>
          <a:bodyPr wrap="none" rtlCol="0">
            <a:spAutoFit/>
          </a:bodyPr>
          <a:lstStyle/>
          <a:p>
            <a:r>
              <a:rPr lang="fr-FR" sz="900" b="1" dirty="0" smtClean="0"/>
              <a:t>NIVEAU D'ÉTUDES</a:t>
            </a:r>
            <a:endParaRPr lang="fr-FR" sz="900" b="1" dirty="0"/>
          </a:p>
        </p:txBody>
      </p:sp>
      <p:sp>
        <p:nvSpPr>
          <p:cNvPr id="33" name="Rectangle 32"/>
          <p:cNvSpPr/>
          <p:nvPr/>
        </p:nvSpPr>
        <p:spPr>
          <a:xfrm>
            <a:off x="6087798" y="3105600"/>
            <a:ext cx="2112396" cy="8999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4" name="Graphique 33"/>
          <p:cNvGraphicFramePr/>
          <p:nvPr>
            <p:extLst>
              <p:ext uri="{D42A27DB-BD31-4B8C-83A1-F6EECF244321}">
                <p14:modId xmlns:p14="http://schemas.microsoft.com/office/powerpoint/2010/main" val="1490426007"/>
              </p:ext>
            </p:extLst>
          </p:nvPr>
        </p:nvGraphicFramePr>
        <p:xfrm>
          <a:off x="5416391" y="3233641"/>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35" name="ZoneTexte 34"/>
          <p:cNvSpPr txBox="1"/>
          <p:nvPr/>
        </p:nvSpPr>
        <p:spPr>
          <a:xfrm>
            <a:off x="6087798" y="3118225"/>
            <a:ext cx="364202" cy="230832"/>
          </a:xfrm>
          <a:prstGeom prst="rect">
            <a:avLst/>
          </a:prstGeom>
          <a:noFill/>
        </p:spPr>
        <p:txBody>
          <a:bodyPr wrap="none" rtlCol="0">
            <a:spAutoFit/>
          </a:bodyPr>
          <a:lstStyle/>
          <a:p>
            <a:r>
              <a:rPr lang="fr-FR" sz="900" b="1" dirty="0" smtClean="0"/>
              <a:t>CSP</a:t>
            </a:r>
            <a:endParaRPr lang="fr-FR" sz="900" b="1" dirty="0"/>
          </a:p>
        </p:txBody>
      </p:sp>
      <p:grpSp>
        <p:nvGrpSpPr>
          <p:cNvPr id="20" name="Grouper 19"/>
          <p:cNvGrpSpPr/>
          <p:nvPr/>
        </p:nvGrpSpPr>
        <p:grpSpPr>
          <a:xfrm>
            <a:off x="2767093" y="3112781"/>
            <a:ext cx="1050976" cy="178686"/>
            <a:chOff x="5606164" y="5660139"/>
            <a:chExt cx="1050976" cy="178686"/>
          </a:xfrm>
        </p:grpSpPr>
        <p:sp>
          <p:nvSpPr>
            <p:cNvPr id="22" name="Signalisation droite 21"/>
            <p:cNvSpPr/>
            <p:nvPr/>
          </p:nvSpPr>
          <p:spPr>
            <a:xfrm>
              <a:off x="5606164" y="5661249"/>
              <a:ext cx="701577" cy="177576"/>
            </a:xfrm>
            <a:prstGeom prst="homePlate">
              <a:avLst/>
            </a:prstGeom>
            <a:solidFill>
              <a:schemeClr val="bg1"/>
            </a:solidFill>
            <a:ln w="3175" cmpd="sng">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23" name="Rectangle 22"/>
            <p:cNvSpPr/>
            <p:nvPr/>
          </p:nvSpPr>
          <p:spPr>
            <a:xfrm>
              <a:off x="6307741" y="5660139"/>
              <a:ext cx="349399" cy="178686"/>
            </a:xfrm>
            <a:prstGeom prst="rect">
              <a:avLst/>
            </a:prstGeom>
            <a:solidFill>
              <a:srgbClr val="FFFFFF"/>
            </a:solidFill>
            <a:ln w="3175" cmpd="sng">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65%</a:t>
              </a:r>
              <a:endParaRPr lang="fr-FR" sz="900" dirty="0">
                <a:solidFill>
                  <a:srgbClr val="000000"/>
                </a:solidFill>
                <a:latin typeface="Calibri"/>
              </a:endParaRPr>
            </a:p>
          </p:txBody>
        </p:sp>
        <p:cxnSp>
          <p:nvCxnSpPr>
            <p:cNvPr id="24" name="Connecteur droit 23"/>
            <p:cNvCxnSpPr/>
            <p:nvPr/>
          </p:nvCxnSpPr>
          <p:spPr>
            <a:xfrm>
              <a:off x="5784850" y="5661249"/>
              <a:ext cx="0" cy="177576"/>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12637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60423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413444414"/>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r>
              <a:rPr lang="fr-FR" dirty="0">
                <a:solidFill>
                  <a:srgbClr val="FF6600"/>
                </a:solidFill>
              </a:rPr>
              <a:t>Y A-T- IL ENCORE UNE SOCIETE  ?</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20</a:t>
            </a:fld>
            <a:endParaRPr lang="fr-FR">
              <a:latin typeface="Calibri"/>
            </a:endParaRPr>
          </a:p>
        </p:txBody>
      </p:sp>
      <p:sp>
        <p:nvSpPr>
          <p:cNvPr id="6" name="ZoneTexte 5"/>
          <p:cNvSpPr txBox="1"/>
          <p:nvPr/>
        </p:nvSpPr>
        <p:spPr>
          <a:xfrm>
            <a:off x="265901" y="2303315"/>
            <a:ext cx="3249707"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Au sein de la société actuelle, ce qui divise les gens entre eux est plus fort que ce qui les rassemble</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391414"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513206"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887551"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416288"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2692317" y="2999195"/>
            <a:ext cx="5739425" cy="1313472"/>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6" name="Rectangle 25"/>
          <p:cNvSpPr/>
          <p:nvPr/>
        </p:nvSpPr>
        <p:spPr>
          <a:xfrm>
            <a:off x="2766213" y="3077227"/>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7" name="Graphique 26"/>
          <p:cNvGraphicFramePr/>
          <p:nvPr>
            <p:extLst>
              <p:ext uri="{D42A27DB-BD31-4B8C-83A1-F6EECF244321}">
                <p14:modId xmlns:p14="http://schemas.microsoft.com/office/powerpoint/2010/main" val="727234210"/>
              </p:ext>
            </p:extLst>
          </p:nvPr>
        </p:nvGraphicFramePr>
        <p:xfrm>
          <a:off x="2362952" y="3268772"/>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28" name="ZoneTexte 27"/>
          <p:cNvSpPr txBox="1"/>
          <p:nvPr/>
        </p:nvSpPr>
        <p:spPr>
          <a:xfrm>
            <a:off x="2767100" y="308985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29" name="Rectangle 28"/>
          <p:cNvSpPr/>
          <p:nvPr/>
        </p:nvSpPr>
        <p:spPr>
          <a:xfrm>
            <a:off x="4943164" y="3064653"/>
            <a:ext cx="3417190" cy="117657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0" name="Graphique 29"/>
          <p:cNvGraphicFramePr/>
          <p:nvPr>
            <p:extLst>
              <p:ext uri="{D42A27DB-BD31-4B8C-83A1-F6EECF244321}">
                <p14:modId xmlns:p14="http://schemas.microsoft.com/office/powerpoint/2010/main" val="2712357701"/>
              </p:ext>
            </p:extLst>
          </p:nvPr>
        </p:nvGraphicFramePr>
        <p:xfrm>
          <a:off x="3947150" y="3232675"/>
          <a:ext cx="4413204" cy="1079992"/>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4943164" y="3077278"/>
            <a:ext cx="1210588" cy="230832"/>
          </a:xfrm>
          <a:prstGeom prst="rect">
            <a:avLst/>
          </a:prstGeom>
          <a:noFill/>
        </p:spPr>
        <p:txBody>
          <a:bodyPr wrap="none" rtlCol="0">
            <a:spAutoFit/>
          </a:bodyPr>
          <a:lstStyle/>
          <a:p>
            <a:r>
              <a:rPr lang="fr-FR" sz="900" b="1" dirty="0" smtClean="0">
                <a:solidFill>
                  <a:prstClr val="black"/>
                </a:solidFill>
                <a:latin typeface="Calibri"/>
              </a:rPr>
              <a:t>REVENUS SUBJECTIFS</a:t>
            </a:r>
            <a:endParaRPr lang="fr-FR" sz="900" b="1" dirty="0">
              <a:solidFill>
                <a:prstClr val="black"/>
              </a:solidFill>
              <a:latin typeface="Calibri"/>
            </a:endParaRPr>
          </a:p>
        </p:txBody>
      </p:sp>
      <p:grpSp>
        <p:nvGrpSpPr>
          <p:cNvPr id="31" name="Grouper 30"/>
          <p:cNvGrpSpPr/>
          <p:nvPr/>
        </p:nvGrpSpPr>
        <p:grpSpPr>
          <a:xfrm>
            <a:off x="2767100" y="4080570"/>
            <a:ext cx="1209034" cy="178686"/>
            <a:chOff x="5606164" y="5660139"/>
            <a:chExt cx="1209034" cy="178686"/>
          </a:xfrm>
        </p:grpSpPr>
        <p:sp>
          <p:nvSpPr>
            <p:cNvPr id="32" name="Signalisation droite 31"/>
            <p:cNvSpPr/>
            <p:nvPr/>
          </p:nvSpPr>
          <p:spPr>
            <a:xfrm>
              <a:off x="5606164" y="5661249"/>
              <a:ext cx="85367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33" name="Rectangle 32"/>
            <p:cNvSpPr/>
            <p:nvPr/>
          </p:nvSpPr>
          <p:spPr>
            <a:xfrm>
              <a:off x="646579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78%</a:t>
              </a:r>
              <a:endParaRPr lang="fr-FR" sz="900" dirty="0">
                <a:solidFill>
                  <a:srgbClr val="000000"/>
                </a:solidFill>
                <a:latin typeface="Calibri"/>
              </a:endParaRPr>
            </a:p>
          </p:txBody>
        </p:sp>
        <p:cxnSp>
          <p:nvCxnSpPr>
            <p:cNvPr id="34" name="Connecteur droit 33"/>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er 34"/>
          <p:cNvGrpSpPr/>
          <p:nvPr/>
        </p:nvGrpSpPr>
        <p:grpSpPr>
          <a:xfrm>
            <a:off x="3692800" y="2504936"/>
            <a:ext cx="1615934" cy="219264"/>
            <a:chOff x="5606163" y="5660139"/>
            <a:chExt cx="1316885" cy="178686"/>
          </a:xfrm>
        </p:grpSpPr>
        <p:sp>
          <p:nvSpPr>
            <p:cNvPr id="37" name="Signalisation droite 36"/>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38" name="Rectangle 37"/>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3366FF"/>
                  </a:solidFill>
                  <a:latin typeface="Calibri"/>
                </a:rPr>
                <a:t>60%</a:t>
              </a:r>
              <a:endParaRPr lang="fr-FR" sz="1200" b="1" dirty="0">
                <a:solidFill>
                  <a:srgbClr val="3366FF"/>
                </a:solidFill>
                <a:latin typeface="Calibri"/>
              </a:endParaRPr>
            </a:p>
          </p:txBody>
        </p:sp>
        <p:cxnSp>
          <p:nvCxnSpPr>
            <p:cNvPr id="39" name="Connecteur droit 38"/>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41" name="Ellipse 40"/>
          <p:cNvSpPr/>
          <p:nvPr/>
        </p:nvSpPr>
        <p:spPr>
          <a:xfrm>
            <a:off x="4783437" y="2339364"/>
            <a:ext cx="1050594" cy="474377"/>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prstClr val="black"/>
                </a:solidFill>
                <a:prstDash val="dash"/>
              </a:ln>
              <a:solidFill>
                <a:prstClr val="white"/>
              </a:solidFill>
              <a:latin typeface="Calibri"/>
            </a:endParaRPr>
          </a:p>
        </p:txBody>
      </p:sp>
    </p:spTree>
    <p:extLst>
      <p:ext uri="{BB962C8B-B14F-4D97-AF65-F5344CB8AC3E}">
        <p14:creationId xmlns:p14="http://schemas.microsoft.com/office/powerpoint/2010/main" val="3846360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54"/>
            <a:ext cx="9538644" cy="238877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583026672"/>
              </p:ext>
            </p:extLst>
          </p:nvPr>
        </p:nvGraphicFramePr>
        <p:xfrm>
          <a:off x="3515609"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3307990" y="3022954"/>
            <a:ext cx="4464000" cy="1088672"/>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21</a:t>
            </a:fld>
            <a:endParaRPr lang="fr-FR">
              <a:latin typeface="Calibri"/>
            </a:endParaRPr>
          </a:p>
        </p:txBody>
      </p:sp>
      <p:sp>
        <p:nvSpPr>
          <p:cNvPr id="6" name="ZoneTexte 5"/>
          <p:cNvSpPr txBox="1"/>
          <p:nvPr/>
        </p:nvSpPr>
        <p:spPr>
          <a:xfrm>
            <a:off x="265910" y="2303315"/>
            <a:ext cx="3020224"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 ne comprends plus la société dans laquelle je vis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225164"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209945"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986049"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385100"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94" y="1706817"/>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3386627" y="3108093"/>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772899011"/>
              </p:ext>
            </p:extLst>
          </p:nvPr>
        </p:nvGraphicFramePr>
        <p:xfrm>
          <a:off x="2983357" y="3237047"/>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3387517" y="3120719"/>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3" name="Rectangle 32"/>
          <p:cNvSpPr/>
          <p:nvPr/>
        </p:nvSpPr>
        <p:spPr>
          <a:xfrm>
            <a:off x="5577712" y="3105607"/>
            <a:ext cx="2112396" cy="8999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4" name="Graphique 33"/>
          <p:cNvGraphicFramePr/>
          <p:nvPr>
            <p:extLst>
              <p:ext uri="{D42A27DB-BD31-4B8C-83A1-F6EECF244321}">
                <p14:modId xmlns:p14="http://schemas.microsoft.com/office/powerpoint/2010/main" val="3061624364"/>
              </p:ext>
            </p:extLst>
          </p:nvPr>
        </p:nvGraphicFramePr>
        <p:xfrm>
          <a:off x="4906305" y="3233649"/>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35" name="ZoneTexte 34"/>
          <p:cNvSpPr txBox="1"/>
          <p:nvPr/>
        </p:nvSpPr>
        <p:spPr>
          <a:xfrm>
            <a:off x="5577712" y="3118225"/>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25" name="Grouper 24"/>
          <p:cNvGrpSpPr/>
          <p:nvPr/>
        </p:nvGrpSpPr>
        <p:grpSpPr>
          <a:xfrm>
            <a:off x="3685016" y="2503798"/>
            <a:ext cx="1615934" cy="219264"/>
            <a:chOff x="5606163" y="5660139"/>
            <a:chExt cx="1316885" cy="178686"/>
          </a:xfrm>
        </p:grpSpPr>
        <p:sp>
          <p:nvSpPr>
            <p:cNvPr id="26" name="Signalisation droite 25"/>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27" name="Rectangle 26"/>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3366FF"/>
                  </a:solidFill>
                  <a:latin typeface="Calibri"/>
                </a:rPr>
                <a:t>58%</a:t>
              </a:r>
              <a:endParaRPr lang="fr-FR" sz="1200" b="1" dirty="0">
                <a:solidFill>
                  <a:srgbClr val="3366FF"/>
                </a:solidFill>
                <a:latin typeface="Calibri"/>
              </a:endParaRPr>
            </a:p>
          </p:txBody>
        </p:sp>
        <p:cxnSp>
          <p:nvCxnSpPr>
            <p:cNvPr id="28" name="Connecteur droit 27"/>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23" name="Ellipse 22"/>
          <p:cNvSpPr/>
          <p:nvPr/>
        </p:nvSpPr>
        <p:spPr>
          <a:xfrm>
            <a:off x="4775649" y="2358522"/>
            <a:ext cx="1050594" cy="474377"/>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prstClr val="black"/>
                </a:solidFill>
                <a:prstDash val="dash"/>
              </a:ln>
              <a:solidFill>
                <a:prstClr val="white"/>
              </a:solidFill>
              <a:latin typeface="Calibri"/>
            </a:endParaRPr>
          </a:p>
        </p:txBody>
      </p:sp>
    </p:spTree>
    <p:extLst>
      <p:ext uri="{BB962C8B-B14F-4D97-AF65-F5344CB8AC3E}">
        <p14:creationId xmlns:p14="http://schemas.microsoft.com/office/powerpoint/2010/main" val="1863351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2"/>
          <p:cNvSpPr/>
          <p:nvPr/>
        </p:nvSpPr>
        <p:spPr>
          <a:xfrm>
            <a:off x="2881918" y="3220176"/>
            <a:ext cx="2166938" cy="2401091"/>
          </a:xfrm>
          <a:custGeom>
            <a:avLst/>
            <a:gdLst>
              <a:gd name="connsiteX0" fmla="*/ 881063 w 2166938"/>
              <a:gd name="connsiteY0" fmla="*/ 309563 h 2397125"/>
              <a:gd name="connsiteX1" fmla="*/ 7938 w 2166938"/>
              <a:gd name="connsiteY1" fmla="*/ 0 h 2397125"/>
              <a:gd name="connsiteX2" fmla="*/ 0 w 2166938"/>
              <a:gd name="connsiteY2" fmla="*/ 2397125 h 2397125"/>
              <a:gd name="connsiteX3" fmla="*/ 2166938 w 2166938"/>
              <a:gd name="connsiteY3" fmla="*/ 2365375 h 2397125"/>
              <a:gd name="connsiteX0" fmla="*/ 881063 w 2166938"/>
              <a:gd name="connsiteY0" fmla="*/ 309563 h 2401091"/>
              <a:gd name="connsiteX1" fmla="*/ 7938 w 2166938"/>
              <a:gd name="connsiteY1" fmla="*/ 0 h 2401091"/>
              <a:gd name="connsiteX2" fmla="*/ 0 w 2166938"/>
              <a:gd name="connsiteY2" fmla="*/ 2397125 h 2401091"/>
              <a:gd name="connsiteX3" fmla="*/ 2166938 w 2166938"/>
              <a:gd name="connsiteY3" fmla="*/ 2398150 h 2401091"/>
              <a:gd name="connsiteX0" fmla="*/ 1094095 w 2166938"/>
              <a:gd name="connsiteY0" fmla="*/ 22789 h 2401091"/>
              <a:gd name="connsiteX1" fmla="*/ 7938 w 2166938"/>
              <a:gd name="connsiteY1" fmla="*/ 0 h 2401091"/>
              <a:gd name="connsiteX2" fmla="*/ 0 w 2166938"/>
              <a:gd name="connsiteY2" fmla="*/ 2397125 h 2401091"/>
              <a:gd name="connsiteX3" fmla="*/ 2166938 w 2166938"/>
              <a:gd name="connsiteY3" fmla="*/ 2398150 h 2401091"/>
            </a:gdLst>
            <a:ahLst/>
            <a:cxnLst>
              <a:cxn ang="0">
                <a:pos x="connsiteX0" y="connsiteY0"/>
              </a:cxn>
              <a:cxn ang="0">
                <a:pos x="connsiteX1" y="connsiteY1"/>
              </a:cxn>
              <a:cxn ang="0">
                <a:pos x="connsiteX2" y="connsiteY2"/>
              </a:cxn>
              <a:cxn ang="0">
                <a:pos x="connsiteX3" y="connsiteY3"/>
              </a:cxn>
            </a:cxnLst>
            <a:rect l="l" t="t" r="r" b="b"/>
            <a:pathLst>
              <a:path w="2166938" h="2401091">
                <a:moveTo>
                  <a:pt x="1094095" y="22789"/>
                </a:moveTo>
                <a:lnTo>
                  <a:pt x="7938" y="0"/>
                </a:lnTo>
                <a:lnTo>
                  <a:pt x="0" y="2397125"/>
                </a:lnTo>
                <a:cubicBezTo>
                  <a:pt x="722313" y="2386542"/>
                  <a:pt x="1444625" y="2408733"/>
                  <a:pt x="2166938" y="2398150"/>
                </a:cubicBezTo>
              </a:path>
            </a:pathLst>
          </a:cu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2" name="Rectangle 31"/>
          <p:cNvSpPr/>
          <p:nvPr/>
        </p:nvSpPr>
        <p:spPr>
          <a:xfrm>
            <a:off x="619667" y="3228114"/>
            <a:ext cx="2286324" cy="238283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22</a:t>
            </a:fld>
            <a:endParaRPr lang="fr-FR">
              <a:latin typeface="Calibri"/>
            </a:endParaRPr>
          </a:p>
        </p:txBody>
      </p:sp>
      <p:sp>
        <p:nvSpPr>
          <p:cNvPr id="20" name="Espace réservé du contenu 2"/>
          <p:cNvSpPr>
            <a:spLocks noGrp="1"/>
          </p:cNvSpPr>
          <p:nvPr>
            <p:ph idx="4294967295"/>
          </p:nvPr>
        </p:nvSpPr>
        <p:spPr>
          <a:xfrm>
            <a:off x="0" y="1023938"/>
            <a:ext cx="7759700" cy="523875"/>
          </a:xfrm>
          <a:noFill/>
        </p:spPr>
        <p:txBody>
          <a:bodyPr/>
          <a:lstStyle/>
          <a:p>
            <a:pPr>
              <a:spcBef>
                <a:spcPts val="150"/>
              </a:spcBef>
              <a:buSzPct val="100000"/>
              <a:buFont typeface="Wingdings 3" charset="2"/>
              <a:buChar char=""/>
            </a:pPr>
            <a:r>
              <a:rPr lang="fr-FR" b="1" dirty="0" smtClean="0"/>
              <a:t>En </a:t>
            </a:r>
            <a:r>
              <a:rPr lang="fr-FR" b="1" dirty="0"/>
              <a:t>pensant aux difficultés économiques, financières et sociales que vit actuellement notre société, vous vous dites plutôt que </a:t>
            </a:r>
            <a:r>
              <a:rPr lang="fr-FR" b="1" dirty="0" smtClean="0"/>
              <a:t>…</a:t>
            </a:r>
            <a:endParaRPr lang="fr-FR" b="1" dirty="0"/>
          </a:p>
        </p:txBody>
      </p:sp>
      <p:graphicFrame>
        <p:nvGraphicFramePr>
          <p:cNvPr id="29" name="Graphique 28"/>
          <p:cNvGraphicFramePr/>
          <p:nvPr>
            <p:extLst>
              <p:ext uri="{D42A27DB-BD31-4B8C-83A1-F6EECF244321}">
                <p14:modId xmlns:p14="http://schemas.microsoft.com/office/powerpoint/2010/main" val="3448051846"/>
              </p:ext>
            </p:extLst>
          </p:nvPr>
        </p:nvGraphicFramePr>
        <p:xfrm>
          <a:off x="2443077" y="2227454"/>
          <a:ext cx="5463672" cy="3642448"/>
        </p:xfrm>
        <a:graphic>
          <a:graphicData uri="http://schemas.openxmlformats.org/drawingml/2006/chart">
            <c:chart xmlns:c="http://schemas.openxmlformats.org/drawingml/2006/chart" xmlns:r="http://schemas.openxmlformats.org/officeDocument/2006/relationships" r:id="rId2"/>
          </a:graphicData>
        </a:graphic>
      </p:graphicFrame>
      <p:sp>
        <p:nvSpPr>
          <p:cNvPr id="30" name="ZoneTexte 29"/>
          <p:cNvSpPr txBox="1"/>
          <p:nvPr/>
        </p:nvSpPr>
        <p:spPr>
          <a:xfrm>
            <a:off x="3420571" y="2517534"/>
            <a:ext cx="1085547" cy="492443"/>
          </a:xfrm>
          <a:prstGeom prst="rect">
            <a:avLst/>
          </a:prstGeom>
          <a:solidFill>
            <a:schemeClr val="bg1"/>
          </a:solidFill>
          <a:ln w="3175" cmpd="sng">
            <a:solidFill>
              <a:schemeClr val="tx1">
                <a:lumMod val="95000"/>
                <a:lumOff val="5000"/>
              </a:schemeClr>
            </a:solidFill>
          </a:ln>
        </p:spPr>
        <p:txBody>
          <a:bodyPr wrap="none" rtlCol="0">
            <a:spAutoFit/>
          </a:bodyPr>
          <a:lstStyle/>
          <a:p>
            <a:pPr algn="ctr"/>
            <a:r>
              <a:rPr lang="fr-FR" sz="1300" dirty="0" smtClean="0">
                <a:solidFill>
                  <a:prstClr val="black"/>
                </a:solidFill>
                <a:latin typeface="Calibri"/>
              </a:rPr>
              <a:t>Je ne sais pas</a:t>
            </a:r>
          </a:p>
          <a:p>
            <a:pPr algn="ctr"/>
            <a:r>
              <a:rPr lang="fr-FR" sz="1300" dirty="0" smtClean="0">
                <a:solidFill>
                  <a:prstClr val="black"/>
                </a:solidFill>
                <a:latin typeface="Calibri"/>
              </a:rPr>
              <a:t>14%</a:t>
            </a:r>
            <a:endParaRPr lang="fr-FR" sz="1300" dirty="0">
              <a:solidFill>
                <a:prstClr val="black"/>
              </a:solidFill>
              <a:latin typeface="Calibri"/>
            </a:endParaRPr>
          </a:p>
        </p:txBody>
      </p:sp>
      <p:sp>
        <p:nvSpPr>
          <p:cNvPr id="31" name="ZoneTexte 30"/>
          <p:cNvSpPr txBox="1"/>
          <p:nvPr/>
        </p:nvSpPr>
        <p:spPr>
          <a:xfrm>
            <a:off x="6000142" y="2542317"/>
            <a:ext cx="2503009" cy="1384995"/>
          </a:xfrm>
          <a:prstGeom prst="rect">
            <a:avLst/>
          </a:prstGeom>
          <a:solidFill>
            <a:schemeClr val="bg1"/>
          </a:solidFill>
          <a:ln w="3175" cmpd="sng">
            <a:solidFill>
              <a:schemeClr val="tx1">
                <a:lumMod val="50000"/>
                <a:lumOff val="50000"/>
              </a:schemeClr>
            </a:solidFill>
          </a:ln>
        </p:spPr>
        <p:txBody>
          <a:bodyPr wrap="none" rtlCol="0">
            <a:spAutoFit/>
          </a:bodyPr>
          <a:lstStyle/>
          <a:p>
            <a:pPr algn="ctr"/>
            <a:r>
              <a:rPr lang="fr-FR" sz="1300" dirty="0" smtClean="0">
                <a:solidFill>
                  <a:prstClr val="black"/>
                </a:solidFill>
                <a:latin typeface="Calibri"/>
              </a:rPr>
              <a:t>… </a:t>
            </a:r>
            <a:r>
              <a:rPr lang="fr-FR" sz="1300" dirty="0">
                <a:solidFill>
                  <a:prstClr val="black"/>
                </a:solidFill>
                <a:latin typeface="Calibri"/>
              </a:rPr>
              <a:t>c</a:t>
            </a:r>
            <a:r>
              <a:rPr lang="fr-FR" sz="1300" dirty="0" smtClean="0">
                <a:solidFill>
                  <a:prstClr val="black"/>
                </a:solidFill>
                <a:latin typeface="Calibri"/>
              </a:rPr>
              <a:t>’est </a:t>
            </a:r>
            <a:r>
              <a:rPr lang="fr-FR" sz="1300" dirty="0">
                <a:solidFill>
                  <a:prstClr val="black"/>
                </a:solidFill>
                <a:latin typeface="Calibri"/>
              </a:rPr>
              <a:t>une</a:t>
            </a:r>
            <a:r>
              <a:rPr lang="fr-FR" sz="1600" dirty="0">
                <a:solidFill>
                  <a:srgbClr val="800000"/>
                </a:solidFill>
                <a:latin typeface="Calibri"/>
              </a:rPr>
              <a:t> </a:t>
            </a:r>
            <a:r>
              <a:rPr lang="fr-FR" sz="1600" b="1" dirty="0">
                <a:solidFill>
                  <a:srgbClr val="800000"/>
                </a:solidFill>
                <a:latin typeface="Calibri"/>
              </a:rPr>
              <a:t>crise </a:t>
            </a:r>
            <a:r>
              <a:rPr lang="fr-FR" sz="1300" b="1" dirty="0">
                <a:solidFill>
                  <a:srgbClr val="FF6600"/>
                </a:solidFill>
                <a:latin typeface="Calibri"/>
              </a:rPr>
              <a:t>importante, </a:t>
            </a:r>
            <a:r>
              <a:rPr lang="fr-FR" sz="1300" b="1" dirty="0" smtClean="0">
                <a:solidFill>
                  <a:srgbClr val="FF6600"/>
                </a:solidFill>
                <a:latin typeface="Calibri"/>
              </a:rPr>
              <a:t/>
            </a:r>
            <a:br>
              <a:rPr lang="fr-FR" sz="1300" b="1" dirty="0" smtClean="0">
                <a:solidFill>
                  <a:srgbClr val="FF6600"/>
                </a:solidFill>
                <a:latin typeface="Calibri"/>
              </a:rPr>
            </a:br>
            <a:r>
              <a:rPr lang="fr-FR" sz="1300" b="1" dirty="0" smtClean="0">
                <a:solidFill>
                  <a:srgbClr val="FF6600"/>
                </a:solidFill>
                <a:latin typeface="Calibri"/>
              </a:rPr>
              <a:t>mais </a:t>
            </a:r>
            <a:r>
              <a:rPr lang="fr-FR" sz="1300" b="1" dirty="0">
                <a:solidFill>
                  <a:srgbClr val="FF6600"/>
                </a:solidFill>
                <a:latin typeface="Calibri"/>
              </a:rPr>
              <a:t>comme il y en a déjà eu </a:t>
            </a:r>
            <a:r>
              <a:rPr lang="fr-FR" sz="1300" b="1" dirty="0" smtClean="0">
                <a:solidFill>
                  <a:srgbClr val="FF6600"/>
                </a:solidFill>
                <a:latin typeface="Calibri"/>
              </a:rPr>
              <a:t/>
            </a:r>
            <a:br>
              <a:rPr lang="fr-FR" sz="1300" b="1" dirty="0" smtClean="0">
                <a:solidFill>
                  <a:srgbClr val="FF6600"/>
                </a:solidFill>
                <a:latin typeface="Calibri"/>
              </a:rPr>
            </a:br>
            <a:r>
              <a:rPr lang="fr-FR" sz="1300" b="1" dirty="0" smtClean="0">
                <a:solidFill>
                  <a:srgbClr val="FF6600"/>
                </a:solidFill>
                <a:latin typeface="Calibri"/>
              </a:rPr>
              <a:t>ces </a:t>
            </a:r>
            <a:r>
              <a:rPr lang="fr-FR" sz="1300" b="1" dirty="0">
                <a:solidFill>
                  <a:srgbClr val="FF6600"/>
                </a:solidFill>
                <a:latin typeface="Calibri"/>
              </a:rPr>
              <a:t>dernières années </a:t>
            </a:r>
            <a:r>
              <a:rPr lang="fr-FR" sz="1300" b="1" dirty="0" smtClean="0">
                <a:solidFill>
                  <a:srgbClr val="FF6600"/>
                </a:solidFill>
                <a:latin typeface="Calibri"/>
              </a:rPr>
              <a:t>et </a:t>
            </a:r>
            <a:r>
              <a:rPr lang="fr-FR" sz="1300" b="1" dirty="0">
                <a:solidFill>
                  <a:srgbClr val="FF6600"/>
                </a:solidFill>
                <a:latin typeface="Calibri"/>
              </a:rPr>
              <a:t>la société </a:t>
            </a:r>
            <a:r>
              <a:rPr lang="fr-FR" sz="1300" b="1" dirty="0" smtClean="0">
                <a:solidFill>
                  <a:srgbClr val="FF6600"/>
                </a:solidFill>
                <a:latin typeface="Calibri"/>
              </a:rPr>
              <a:t/>
            </a:r>
            <a:br>
              <a:rPr lang="fr-FR" sz="1300" b="1" dirty="0" smtClean="0">
                <a:solidFill>
                  <a:srgbClr val="FF6600"/>
                </a:solidFill>
                <a:latin typeface="Calibri"/>
              </a:rPr>
            </a:br>
            <a:r>
              <a:rPr lang="fr-FR" sz="1300" b="1" dirty="0" smtClean="0">
                <a:solidFill>
                  <a:srgbClr val="FF6600"/>
                </a:solidFill>
                <a:latin typeface="Calibri"/>
              </a:rPr>
              <a:t>va </a:t>
            </a:r>
            <a:r>
              <a:rPr lang="fr-FR" sz="1300" b="1" dirty="0">
                <a:solidFill>
                  <a:srgbClr val="FF6600"/>
                </a:solidFill>
                <a:latin typeface="Calibri"/>
              </a:rPr>
              <a:t>revenir à une situation stable </a:t>
            </a:r>
            <a:r>
              <a:rPr lang="fr-FR" sz="1300" b="1" dirty="0" smtClean="0">
                <a:solidFill>
                  <a:srgbClr val="FF6600"/>
                </a:solidFill>
                <a:latin typeface="Calibri"/>
              </a:rPr>
              <a:t/>
            </a:r>
            <a:br>
              <a:rPr lang="fr-FR" sz="1300" b="1" dirty="0" smtClean="0">
                <a:solidFill>
                  <a:srgbClr val="FF6600"/>
                </a:solidFill>
                <a:latin typeface="Calibri"/>
              </a:rPr>
            </a:br>
            <a:r>
              <a:rPr lang="fr-FR" sz="1300" b="1" dirty="0" smtClean="0">
                <a:solidFill>
                  <a:srgbClr val="FF6600"/>
                </a:solidFill>
                <a:latin typeface="Calibri"/>
              </a:rPr>
              <a:t>comme </a:t>
            </a:r>
            <a:r>
              <a:rPr lang="fr-FR" sz="1300" b="1" dirty="0">
                <a:solidFill>
                  <a:srgbClr val="FF6600"/>
                </a:solidFill>
                <a:latin typeface="Calibri"/>
              </a:rPr>
              <a:t>avant cette crise</a:t>
            </a:r>
            <a:r>
              <a:rPr lang="fr-BE" sz="1300" b="1" dirty="0">
                <a:solidFill>
                  <a:srgbClr val="FF6600"/>
                </a:solidFill>
                <a:latin typeface="Calibri"/>
              </a:rPr>
              <a:t> </a:t>
            </a:r>
          </a:p>
          <a:p>
            <a:pPr algn="ctr"/>
            <a:r>
              <a:rPr lang="fr-FR" sz="1600" b="1" dirty="0" smtClean="0">
                <a:solidFill>
                  <a:prstClr val="black"/>
                </a:solidFill>
                <a:latin typeface="Calibri"/>
              </a:rPr>
              <a:t>37%</a:t>
            </a:r>
            <a:endParaRPr lang="fr-FR" sz="1600" b="1" dirty="0">
              <a:solidFill>
                <a:prstClr val="black"/>
              </a:solidFill>
              <a:latin typeface="Calibri"/>
            </a:endParaRPr>
          </a:p>
        </p:txBody>
      </p:sp>
      <p:sp>
        <p:nvSpPr>
          <p:cNvPr id="36" name="Rectangle 35"/>
          <p:cNvSpPr/>
          <p:nvPr/>
        </p:nvSpPr>
        <p:spPr>
          <a:xfrm>
            <a:off x="714891" y="3319548"/>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7" name="Graphique 36"/>
          <p:cNvGraphicFramePr/>
          <p:nvPr>
            <p:extLst>
              <p:ext uri="{D42A27DB-BD31-4B8C-83A1-F6EECF244321}">
                <p14:modId xmlns:p14="http://schemas.microsoft.com/office/powerpoint/2010/main" val="2039024906"/>
              </p:ext>
            </p:extLst>
          </p:nvPr>
        </p:nvGraphicFramePr>
        <p:xfrm>
          <a:off x="311630" y="3487572"/>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8" name="ZoneTexte 37"/>
          <p:cNvSpPr txBox="1"/>
          <p:nvPr/>
        </p:nvSpPr>
        <p:spPr>
          <a:xfrm>
            <a:off x="715778" y="3332173"/>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28" name="ZoneTexte 27"/>
          <p:cNvSpPr txBox="1"/>
          <p:nvPr/>
        </p:nvSpPr>
        <p:spPr>
          <a:xfrm>
            <a:off x="2528830" y="4353815"/>
            <a:ext cx="2315101" cy="1184940"/>
          </a:xfrm>
          <a:prstGeom prst="rect">
            <a:avLst/>
          </a:prstGeom>
          <a:solidFill>
            <a:schemeClr val="bg1"/>
          </a:solidFill>
          <a:ln w="3175" cmpd="sng">
            <a:solidFill>
              <a:schemeClr val="tx1">
                <a:lumMod val="50000"/>
                <a:lumOff val="50000"/>
              </a:schemeClr>
            </a:solidFill>
          </a:ln>
        </p:spPr>
        <p:txBody>
          <a:bodyPr wrap="none" rtlCol="0">
            <a:spAutoFit/>
          </a:bodyPr>
          <a:lstStyle/>
          <a:p>
            <a:pPr algn="ctr"/>
            <a:r>
              <a:rPr lang="fr-FR" sz="1300" dirty="0">
                <a:solidFill>
                  <a:prstClr val="black"/>
                </a:solidFill>
                <a:latin typeface="Calibri"/>
              </a:rPr>
              <a:t>… </a:t>
            </a:r>
            <a:r>
              <a:rPr lang="fr-FR" sz="1300" dirty="0" smtClean="0">
                <a:solidFill>
                  <a:prstClr val="black"/>
                </a:solidFill>
                <a:latin typeface="Calibri"/>
              </a:rPr>
              <a:t>ce </a:t>
            </a:r>
            <a:r>
              <a:rPr lang="fr-FR" sz="1300" dirty="0">
                <a:solidFill>
                  <a:prstClr val="black"/>
                </a:solidFill>
                <a:latin typeface="Calibri"/>
              </a:rPr>
              <a:t>n’est </a:t>
            </a:r>
            <a:r>
              <a:rPr lang="fr-FR" sz="1300" dirty="0" smtClean="0">
                <a:solidFill>
                  <a:prstClr val="black"/>
                </a:solidFill>
                <a:latin typeface="Calibri"/>
              </a:rPr>
              <a:t>PAS </a:t>
            </a:r>
            <a:r>
              <a:rPr lang="fr-FR" sz="1300" dirty="0">
                <a:solidFill>
                  <a:prstClr val="black"/>
                </a:solidFill>
                <a:latin typeface="Calibri"/>
              </a:rPr>
              <a:t>une crise, </a:t>
            </a:r>
            <a:r>
              <a:rPr lang="fr-FR" sz="1300" dirty="0" smtClean="0">
                <a:solidFill>
                  <a:prstClr val="black"/>
                </a:solidFill>
                <a:latin typeface="Calibri"/>
              </a:rPr>
              <a:t/>
            </a:r>
            <a:br>
              <a:rPr lang="fr-FR" sz="1300" dirty="0" smtClean="0">
                <a:solidFill>
                  <a:prstClr val="black"/>
                </a:solidFill>
                <a:latin typeface="Calibri"/>
              </a:rPr>
            </a:br>
            <a:r>
              <a:rPr lang="fr-FR" sz="1300" dirty="0" smtClean="0">
                <a:solidFill>
                  <a:prstClr val="black"/>
                </a:solidFill>
                <a:latin typeface="Calibri"/>
              </a:rPr>
              <a:t>même </a:t>
            </a:r>
            <a:r>
              <a:rPr lang="fr-FR" sz="1300" dirty="0">
                <a:solidFill>
                  <a:prstClr val="black"/>
                </a:solidFill>
                <a:latin typeface="Calibri"/>
              </a:rPr>
              <a:t>importante, </a:t>
            </a:r>
            <a:r>
              <a:rPr lang="fr-FR" sz="1300" dirty="0" smtClean="0">
                <a:solidFill>
                  <a:prstClr val="black"/>
                </a:solidFill>
                <a:latin typeface="Calibri"/>
              </a:rPr>
              <a:t/>
            </a:r>
            <a:br>
              <a:rPr lang="fr-FR" sz="1300" dirty="0" smtClean="0">
                <a:solidFill>
                  <a:prstClr val="black"/>
                </a:solidFill>
                <a:latin typeface="Calibri"/>
              </a:rPr>
            </a:br>
            <a:r>
              <a:rPr lang="fr-FR" sz="1300" b="1" dirty="0" smtClean="0">
                <a:solidFill>
                  <a:srgbClr val="FF6600"/>
                </a:solidFill>
                <a:latin typeface="Calibri"/>
              </a:rPr>
              <a:t>c’est </a:t>
            </a:r>
            <a:r>
              <a:rPr lang="fr-FR" sz="1300" b="1" dirty="0">
                <a:solidFill>
                  <a:srgbClr val="FF6600"/>
                </a:solidFill>
                <a:latin typeface="Calibri"/>
              </a:rPr>
              <a:t>une </a:t>
            </a:r>
            <a:r>
              <a:rPr lang="fr-FR" sz="1600" b="1" dirty="0">
                <a:solidFill>
                  <a:srgbClr val="800000"/>
                </a:solidFill>
                <a:latin typeface="Calibri"/>
              </a:rPr>
              <a:t>mutation</a:t>
            </a:r>
            <a:r>
              <a:rPr lang="fr-FR" sz="1300" b="1" dirty="0">
                <a:solidFill>
                  <a:srgbClr val="FF6600"/>
                </a:solidFill>
                <a:latin typeface="Calibri"/>
              </a:rPr>
              <a:t> profonde </a:t>
            </a:r>
            <a:r>
              <a:rPr lang="fr-FR" sz="1300" b="1" dirty="0" smtClean="0">
                <a:solidFill>
                  <a:srgbClr val="FF6600"/>
                </a:solidFill>
                <a:latin typeface="Calibri"/>
              </a:rPr>
              <a:t/>
            </a:r>
            <a:br>
              <a:rPr lang="fr-FR" sz="1300" b="1" dirty="0" smtClean="0">
                <a:solidFill>
                  <a:srgbClr val="FF6600"/>
                </a:solidFill>
                <a:latin typeface="Calibri"/>
              </a:rPr>
            </a:br>
            <a:r>
              <a:rPr lang="fr-FR" sz="1300" b="1" dirty="0" smtClean="0">
                <a:solidFill>
                  <a:srgbClr val="FF6600"/>
                </a:solidFill>
                <a:latin typeface="Calibri"/>
              </a:rPr>
              <a:t>et </a:t>
            </a:r>
            <a:r>
              <a:rPr lang="fr-FR" sz="1300" b="1" dirty="0">
                <a:solidFill>
                  <a:srgbClr val="FF6600"/>
                </a:solidFill>
                <a:latin typeface="Calibri"/>
              </a:rPr>
              <a:t>durable de la société </a:t>
            </a:r>
            <a:endParaRPr lang="fr-BE" sz="1300" b="1" dirty="0">
              <a:solidFill>
                <a:srgbClr val="FF6600"/>
              </a:solidFill>
              <a:latin typeface="Calibri"/>
            </a:endParaRPr>
          </a:p>
          <a:p>
            <a:pPr algn="ctr"/>
            <a:r>
              <a:rPr lang="fr-FR" sz="1600" b="1" dirty="0" smtClean="0">
                <a:solidFill>
                  <a:prstClr val="black"/>
                </a:solidFill>
                <a:latin typeface="Calibri"/>
              </a:rPr>
              <a:t>49%</a:t>
            </a:r>
            <a:endParaRPr lang="fr-FR" sz="1600" b="1" dirty="0">
              <a:solidFill>
                <a:prstClr val="black"/>
              </a:solidFill>
              <a:latin typeface="Calibri"/>
            </a:endParaRPr>
          </a:p>
        </p:txBody>
      </p:sp>
      <p:sp>
        <p:nvSpPr>
          <p:cNvPr id="16" name="Rectangle 15"/>
          <p:cNvSpPr/>
          <p:nvPr/>
        </p:nvSpPr>
        <p:spPr>
          <a:xfrm>
            <a:off x="416496" y="2035534"/>
            <a:ext cx="9073008" cy="4067080"/>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7" name="ZoneTexte 16"/>
          <p:cNvSpPr txBox="1"/>
          <p:nvPr/>
        </p:nvSpPr>
        <p:spPr>
          <a:xfrm>
            <a:off x="416496" y="1789313"/>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grpSp>
        <p:nvGrpSpPr>
          <p:cNvPr id="27" name="Grouper 26"/>
          <p:cNvGrpSpPr/>
          <p:nvPr/>
        </p:nvGrpSpPr>
        <p:grpSpPr>
          <a:xfrm>
            <a:off x="6020574" y="3898382"/>
            <a:ext cx="1615934" cy="219264"/>
            <a:chOff x="5606163" y="5660139"/>
            <a:chExt cx="1316885" cy="178686"/>
          </a:xfrm>
        </p:grpSpPr>
        <p:sp>
          <p:nvSpPr>
            <p:cNvPr id="33" name="Signalisation droite 32"/>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34" name="Rectangle 33"/>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600" b="1" dirty="0" smtClean="0">
                  <a:solidFill>
                    <a:srgbClr val="3366FF"/>
                  </a:solidFill>
                  <a:latin typeface="Calibri"/>
                </a:rPr>
                <a:t>46%</a:t>
              </a:r>
              <a:endParaRPr lang="fr-FR" sz="1600" b="1" dirty="0">
                <a:solidFill>
                  <a:srgbClr val="3366FF"/>
                </a:solidFill>
                <a:latin typeface="Calibri"/>
              </a:endParaRPr>
            </a:p>
          </p:txBody>
        </p:sp>
        <p:cxnSp>
          <p:nvCxnSpPr>
            <p:cNvPr id="35" name="Connecteur droit 34"/>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grpSp>
        <p:nvGrpSpPr>
          <p:cNvPr id="39" name="Grouper 38"/>
          <p:cNvGrpSpPr/>
          <p:nvPr/>
        </p:nvGrpSpPr>
        <p:grpSpPr>
          <a:xfrm>
            <a:off x="2602891" y="5503844"/>
            <a:ext cx="1615934" cy="219264"/>
            <a:chOff x="5606163" y="5660139"/>
            <a:chExt cx="1316885" cy="178686"/>
          </a:xfrm>
        </p:grpSpPr>
        <p:sp>
          <p:nvSpPr>
            <p:cNvPr id="40" name="Signalisation droite 39"/>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41" name="Rectangle 40"/>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smtClean="0">
                  <a:solidFill>
                    <a:srgbClr val="3366FF"/>
                  </a:solidFill>
                  <a:latin typeface="Calibri"/>
                </a:rPr>
                <a:t>36%</a:t>
              </a:r>
              <a:endParaRPr lang="fr-FR" b="1" dirty="0">
                <a:solidFill>
                  <a:srgbClr val="3366FF"/>
                </a:solidFill>
                <a:latin typeface="Calibri"/>
              </a:endParaRPr>
            </a:p>
          </p:txBody>
        </p:sp>
        <p:cxnSp>
          <p:nvCxnSpPr>
            <p:cNvPr id="42" name="Connecteur droit 41"/>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24" name="Ellipse 23"/>
          <p:cNvSpPr/>
          <p:nvPr/>
        </p:nvSpPr>
        <p:spPr>
          <a:xfrm>
            <a:off x="6682468" y="3563005"/>
            <a:ext cx="1050594" cy="790810"/>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prstClr val="black"/>
                </a:solidFill>
                <a:prstDash val="dash"/>
              </a:ln>
              <a:solidFill>
                <a:prstClr val="white"/>
              </a:solidFill>
              <a:latin typeface="Calibri"/>
            </a:endParaRPr>
          </a:p>
        </p:txBody>
      </p:sp>
      <p:sp>
        <p:nvSpPr>
          <p:cNvPr id="25" name="Ellipse 24"/>
          <p:cNvSpPr/>
          <p:nvPr/>
        </p:nvSpPr>
        <p:spPr>
          <a:xfrm>
            <a:off x="3264785" y="5140307"/>
            <a:ext cx="1050594" cy="790810"/>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prstClr val="black"/>
                </a:solidFill>
                <a:prstDash val="dash"/>
              </a:ln>
              <a:solidFill>
                <a:prstClr val="white"/>
              </a:solidFill>
              <a:latin typeface="Calibri"/>
            </a:endParaRPr>
          </a:p>
        </p:txBody>
      </p:sp>
      <p:sp>
        <p:nvSpPr>
          <p:cNvPr id="2" name="ZoneTexte 1"/>
          <p:cNvSpPr txBox="1"/>
          <p:nvPr/>
        </p:nvSpPr>
        <p:spPr>
          <a:xfrm>
            <a:off x="200526" y="414421"/>
            <a:ext cx="3320741" cy="369332"/>
          </a:xfrm>
          <a:prstGeom prst="rect">
            <a:avLst/>
          </a:prstGeom>
          <a:noFill/>
        </p:spPr>
        <p:txBody>
          <a:bodyPr wrap="none" rtlCol="0">
            <a:spAutoFit/>
          </a:bodyPr>
          <a:lstStyle/>
          <a:p>
            <a:r>
              <a:rPr lang="fr-FR" b="1" dirty="0">
                <a:solidFill>
                  <a:srgbClr val="FF6600"/>
                </a:solidFill>
                <a:latin typeface="Calibri"/>
              </a:rPr>
              <a:t>Y A-T- IL ENCORE UNE SOCIETE  ?</a:t>
            </a:r>
            <a:endParaRPr lang="fr-FR" b="1" dirty="0">
              <a:solidFill>
                <a:srgbClr val="8064A2">
                  <a:lumMod val="40000"/>
                  <a:lumOff val="60000"/>
                </a:srgbClr>
              </a:solidFill>
              <a:latin typeface="Calibri"/>
            </a:endParaRPr>
          </a:p>
        </p:txBody>
      </p:sp>
    </p:spTree>
    <p:extLst>
      <p:ext uri="{BB962C8B-B14F-4D97-AF65-F5344CB8AC3E}">
        <p14:creationId xmlns:p14="http://schemas.microsoft.com/office/powerpoint/2010/main" val="972958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2642998" y="1420820"/>
            <a:ext cx="7206546" cy="5080717"/>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6" name="Tableau 35"/>
          <p:cNvGraphicFramePr>
            <a:graphicFrameLocks noGrp="1"/>
          </p:cNvGraphicFramePr>
          <p:nvPr>
            <p:extLst>
              <p:ext uri="{D42A27DB-BD31-4B8C-83A1-F6EECF244321}">
                <p14:modId xmlns:p14="http://schemas.microsoft.com/office/powerpoint/2010/main" val="1459885925"/>
              </p:ext>
            </p:extLst>
          </p:nvPr>
        </p:nvGraphicFramePr>
        <p:xfrm>
          <a:off x="2694246" y="1522029"/>
          <a:ext cx="7104063" cy="4903921"/>
        </p:xfrm>
        <a:graphic>
          <a:graphicData uri="http://schemas.openxmlformats.org/drawingml/2006/table">
            <a:tbl>
              <a:tblPr bandRow="1">
                <a:tableStyleId>{6E25E649-3F16-4E02-A733-19D2CDBF48F0}</a:tableStyleId>
              </a:tblPr>
              <a:tblGrid>
                <a:gridCol w="7104063">
                  <a:extLst>
                    <a:ext uri="{9D8B030D-6E8A-4147-A177-3AD203B41FA5}">
                      <a16:colId xmlns:a16="http://schemas.microsoft.com/office/drawing/2014/main" val="20000"/>
                    </a:ext>
                  </a:extLst>
                </a:gridCol>
              </a:tblGrid>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a:t>
                      </a:r>
                      <a:r>
                        <a:rPr lang="fr-FR" sz="1000" b="1" i="0" u="none" strike="noStrike" dirty="0" smtClean="0">
                          <a:solidFill>
                            <a:srgbClr val="008000"/>
                          </a:solidFill>
                          <a:effectLst/>
                          <a:latin typeface="Calibri"/>
                        </a:rPr>
                        <a:t>	Ma </a:t>
                      </a:r>
                      <a:r>
                        <a:rPr lang="fr-FR" sz="1000" b="1" i="0" u="none" strike="noStrike" dirty="0">
                          <a:solidFill>
                            <a:srgbClr val="008000"/>
                          </a:solidFill>
                          <a:effectLst/>
                          <a:latin typeface="Calibri"/>
                        </a:rPr>
                        <a:t>famille</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2.	Les </a:t>
                      </a:r>
                      <a:r>
                        <a:rPr lang="fr-FR" sz="1000" b="1" i="0" u="none" strike="noStrike" dirty="0">
                          <a:solidFill>
                            <a:srgbClr val="000000"/>
                          </a:solidFill>
                          <a:effectLst/>
                          <a:latin typeface="Calibri"/>
                        </a:rPr>
                        <a:t>femmes </a:t>
                      </a:r>
                      <a:r>
                        <a:rPr lang="fr-FR" sz="900" b="0" i="0" u="none" strike="noStrike" dirty="0">
                          <a:solidFill>
                            <a:srgbClr val="000000"/>
                          </a:solidFill>
                          <a:effectLst/>
                          <a:latin typeface="Calibri"/>
                        </a:rPr>
                        <a:t>– Base : 100% = les femmes –</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3.	La </a:t>
                      </a:r>
                      <a:r>
                        <a:rPr lang="fr-FR" sz="1000" b="1" i="0" u="none" strike="noStrike" dirty="0">
                          <a:solidFill>
                            <a:srgbClr val="000000"/>
                          </a:solidFill>
                          <a:effectLst/>
                          <a:latin typeface="Calibri"/>
                        </a:rPr>
                        <a:t>nation belge</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4.	Ma </a:t>
                      </a:r>
                      <a:r>
                        <a:rPr lang="fr-FR" sz="1000" b="1" i="0" u="none" strike="noStrike" dirty="0">
                          <a:solidFill>
                            <a:srgbClr val="000000"/>
                          </a:solidFill>
                          <a:effectLst/>
                          <a:latin typeface="Calibri"/>
                        </a:rPr>
                        <a:t>ville, mon quartier, mon village</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	Les </a:t>
                      </a:r>
                      <a:r>
                        <a:rPr lang="fr-FR" sz="1000" b="1" i="0" u="none" strike="noStrike" dirty="0">
                          <a:solidFill>
                            <a:srgbClr val="000000"/>
                          </a:solidFill>
                          <a:effectLst/>
                          <a:latin typeface="Calibri"/>
                        </a:rPr>
                        <a:t>hommes </a:t>
                      </a:r>
                      <a:r>
                        <a:rPr lang="fr-FR" sz="900" b="0" i="0" u="none" strike="noStrike" dirty="0">
                          <a:solidFill>
                            <a:srgbClr val="000000"/>
                          </a:solidFill>
                          <a:effectLst/>
                          <a:latin typeface="Calibri"/>
                        </a:rPr>
                        <a:t>– </a:t>
                      </a:r>
                      <a:r>
                        <a:rPr lang="fr-FR" sz="900" b="0" i="0" u="none" strike="noStrike" kern="1200" dirty="0">
                          <a:solidFill>
                            <a:srgbClr val="000000"/>
                          </a:solidFill>
                          <a:effectLst/>
                          <a:latin typeface="Calibri"/>
                          <a:ea typeface="+mn-ea"/>
                          <a:cs typeface="+mn-cs"/>
                        </a:rPr>
                        <a:t>Base</a:t>
                      </a:r>
                      <a:r>
                        <a:rPr lang="fr-FR" sz="900" b="0" i="0" u="none" strike="noStrike" dirty="0">
                          <a:solidFill>
                            <a:srgbClr val="000000"/>
                          </a:solidFill>
                          <a:effectLst/>
                          <a:latin typeface="Calibri"/>
                        </a:rPr>
                        <a:t> : 100% = les hommes –</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6.	Le </a:t>
                      </a:r>
                      <a:r>
                        <a:rPr lang="fr-FR" sz="1000" b="1" i="0" u="none" strike="noStrike" dirty="0">
                          <a:solidFill>
                            <a:srgbClr val="000000"/>
                          </a:solidFill>
                          <a:effectLst/>
                          <a:latin typeface="Calibri"/>
                        </a:rPr>
                        <a:t>terroir où je suis né</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7</a:t>
                      </a:r>
                      <a:r>
                        <a:rPr lang="fr-FR" sz="1000" b="1" i="0" u="none" strike="noStrike" dirty="0" smtClean="0">
                          <a:solidFill>
                            <a:srgbClr val="FF6600"/>
                          </a:solidFill>
                          <a:effectLst/>
                          <a:latin typeface="Calibri"/>
                        </a:rPr>
                        <a:t>.	L'entreprise</a:t>
                      </a:r>
                      <a:r>
                        <a:rPr lang="fr-FR" sz="1000" b="1" i="0" u="none" strike="noStrike" dirty="0">
                          <a:solidFill>
                            <a:srgbClr val="FF6600"/>
                          </a:solidFill>
                          <a:effectLst/>
                          <a:latin typeface="Calibri"/>
                        </a:rPr>
                        <a:t>, l'administration où je travaille</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	Ma </a:t>
                      </a:r>
                      <a:r>
                        <a:rPr lang="fr-FR" sz="1000" b="1" i="0" u="none" strike="noStrike" dirty="0">
                          <a:solidFill>
                            <a:srgbClr val="000000"/>
                          </a:solidFill>
                          <a:effectLst/>
                          <a:latin typeface="Calibri"/>
                        </a:rPr>
                        <a:t>Région (Flandre, Wallonie, Bruxelles)</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6499">
                <a:tc>
                  <a:txBody>
                    <a:bodyPr/>
                    <a:lstStyle/>
                    <a:p>
                      <a:pPr marL="360363" indent="-360363" algn="l" fontAlgn="ctr">
                        <a:tabLst>
                          <a:tab pos="269875" algn="r"/>
                        </a:tabLst>
                      </a:pPr>
                      <a:r>
                        <a:rPr lang="fr-FR" sz="1000" b="1" i="0" u="none" strike="noStrike" dirty="0" smtClean="0">
                          <a:solidFill>
                            <a:srgbClr val="000000"/>
                          </a:solidFill>
                          <a:effectLst/>
                          <a:latin typeface="Calibri"/>
                        </a:rPr>
                        <a:t>	9.	Les </a:t>
                      </a:r>
                      <a:r>
                        <a:rPr lang="fr-FR" sz="1000" b="1" i="0" u="none" strike="noStrike" dirty="0">
                          <a:solidFill>
                            <a:srgbClr val="000000"/>
                          </a:solidFill>
                          <a:effectLst/>
                          <a:latin typeface="Calibri"/>
                        </a:rPr>
                        <a:t>gens de mon âge</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a:t>
                      </a:r>
                      <a:r>
                        <a:rPr lang="fr-FR" sz="1000" b="1" i="0" u="none" strike="noStrike" dirty="0" smtClean="0">
                          <a:solidFill>
                            <a:srgbClr val="FF6600"/>
                          </a:solidFill>
                          <a:effectLst/>
                          <a:latin typeface="Calibri"/>
                        </a:rPr>
                        <a:t>.	Les </a:t>
                      </a:r>
                      <a:r>
                        <a:rPr lang="fr-FR" sz="1000" b="1" i="0" u="none" strike="noStrike" dirty="0">
                          <a:solidFill>
                            <a:srgbClr val="FF6600"/>
                          </a:solidFill>
                          <a:effectLst/>
                          <a:latin typeface="Calibri"/>
                        </a:rPr>
                        <a:t>gens qui font le même métier que moi</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11.	</a:t>
                      </a:r>
                      <a:r>
                        <a:rPr lang="fr-FR" sz="1000" b="1" i="0" u="none" strike="noStrike" dirty="0" smtClean="0">
                          <a:solidFill>
                            <a:srgbClr val="FF6600"/>
                          </a:solidFill>
                          <a:effectLst/>
                          <a:latin typeface="Calibri"/>
                        </a:rPr>
                        <a:t>Mon </a:t>
                      </a:r>
                      <a:r>
                        <a:rPr lang="fr-FR" sz="1000" b="1" i="0" u="none" strike="noStrike" dirty="0">
                          <a:solidFill>
                            <a:srgbClr val="FF6600"/>
                          </a:solidFill>
                          <a:effectLst/>
                          <a:latin typeface="Calibri"/>
                        </a:rPr>
                        <a:t>milieu social</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12.	L'Europe</a:t>
                      </a:r>
                      <a:endParaRPr lang="fr-FR" sz="10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	</a:t>
                      </a:r>
                      <a:r>
                        <a:rPr lang="fr-FR" sz="1000" b="1" i="0" u="none" strike="noStrike" dirty="0" smtClean="0">
                          <a:solidFill>
                            <a:srgbClr val="FF6600"/>
                          </a:solidFill>
                          <a:effectLst/>
                          <a:latin typeface="Calibri"/>
                        </a:rPr>
                        <a:t>Mes </a:t>
                      </a:r>
                      <a:r>
                        <a:rPr lang="fr-FR" sz="1000" b="1" i="0" u="none" strike="noStrike" dirty="0">
                          <a:solidFill>
                            <a:srgbClr val="FF6600"/>
                          </a:solidFill>
                          <a:effectLst/>
                          <a:latin typeface="Calibri"/>
                        </a:rPr>
                        <a:t>collègues de travail</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14.	</a:t>
                      </a:r>
                      <a:r>
                        <a:rPr lang="fr-FR" sz="1000" b="1" i="0" u="none" strike="noStrike" dirty="0" smtClean="0">
                          <a:solidFill>
                            <a:srgbClr val="FF6600"/>
                          </a:solidFill>
                          <a:effectLst/>
                          <a:latin typeface="Calibri"/>
                        </a:rPr>
                        <a:t>Les </a:t>
                      </a:r>
                      <a:r>
                        <a:rPr lang="fr-FR" sz="1000" b="1" i="0" u="none" strike="noStrike" dirty="0">
                          <a:solidFill>
                            <a:srgbClr val="FF6600"/>
                          </a:solidFill>
                          <a:effectLst/>
                          <a:latin typeface="Calibri"/>
                        </a:rPr>
                        <a:t>gens qui ont la même religion que moi</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	Une </a:t>
                      </a:r>
                      <a:r>
                        <a:rPr lang="fr-FR" sz="1000" b="1" i="0" u="none" strike="noStrike" dirty="0">
                          <a:solidFill>
                            <a:srgbClr val="000000"/>
                          </a:solidFill>
                          <a:effectLst/>
                          <a:latin typeface="Calibri"/>
                        </a:rPr>
                        <a:t>communauté d'internautes basée sur des affinités</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16.	Un </a:t>
                      </a:r>
                      <a:r>
                        <a:rPr lang="fr-FR" sz="1000" b="1" i="0" u="none" strike="noStrike" dirty="0">
                          <a:solidFill>
                            <a:srgbClr val="000000"/>
                          </a:solidFill>
                          <a:effectLst/>
                          <a:latin typeface="Calibri"/>
                        </a:rPr>
                        <a:t>club sportif (foot, etc.)</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	Les </a:t>
                      </a:r>
                      <a:r>
                        <a:rPr lang="fr-FR" sz="1000" b="1" i="0" u="none" strike="noStrike" dirty="0">
                          <a:solidFill>
                            <a:srgbClr val="000000"/>
                          </a:solidFill>
                          <a:effectLst/>
                          <a:latin typeface="Calibri"/>
                        </a:rPr>
                        <a:t>anciens de mon école / université</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18.	</a:t>
                      </a:r>
                      <a:r>
                        <a:rPr lang="fr-FR" sz="1000" b="1" i="0" u="none" strike="noStrike" dirty="0" smtClean="0">
                          <a:solidFill>
                            <a:srgbClr val="FF6600"/>
                          </a:solidFill>
                          <a:effectLst/>
                          <a:latin typeface="Calibri"/>
                        </a:rPr>
                        <a:t>Les </a:t>
                      </a:r>
                      <a:r>
                        <a:rPr lang="fr-FR" sz="1000" b="1" i="0" u="none" strike="noStrike" dirty="0">
                          <a:solidFill>
                            <a:srgbClr val="FF6600"/>
                          </a:solidFill>
                          <a:effectLst/>
                          <a:latin typeface="Calibri"/>
                        </a:rPr>
                        <a:t>gens qui ont les mêmes idées politiques que moi</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57079">
                <a:tc>
                  <a:txBody>
                    <a:bodyPr/>
                    <a:lstStyle/>
                    <a:p>
                      <a:pPr marL="360363" indent="-360363" algn="l" fontAlgn="ctr">
                        <a:tabLst>
                          <a:tab pos="269875" algn="r"/>
                        </a:tabLst>
                      </a:pPr>
                      <a:r>
                        <a:rPr lang="fr-FR" sz="1000" b="1" i="0" u="none" strike="noStrike" dirty="0" smtClean="0">
                          <a:solidFill>
                            <a:srgbClr val="000000"/>
                          </a:solidFill>
                          <a:effectLst/>
                          <a:latin typeface="Calibri"/>
                        </a:rPr>
                        <a:t>	19.	Les </a:t>
                      </a:r>
                      <a:r>
                        <a:rPr lang="fr-FR" sz="1000" b="1" i="0" u="none" strike="noStrike" dirty="0">
                          <a:solidFill>
                            <a:srgbClr val="000000"/>
                          </a:solidFill>
                          <a:effectLst/>
                          <a:latin typeface="Calibri"/>
                        </a:rPr>
                        <a:t>consommateurs de telle ou telle marque</a:t>
                      </a: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38" name="Graphique 37"/>
          <p:cNvGraphicFramePr/>
          <p:nvPr>
            <p:extLst>
              <p:ext uri="{D42A27DB-BD31-4B8C-83A1-F6EECF244321}">
                <p14:modId xmlns:p14="http://schemas.microsoft.com/office/powerpoint/2010/main" val="1354209118"/>
              </p:ext>
            </p:extLst>
          </p:nvPr>
        </p:nvGraphicFramePr>
        <p:xfrm>
          <a:off x="6099434" y="1354727"/>
          <a:ext cx="3768848"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80" name="Rectangle 79"/>
          <p:cNvSpPr/>
          <p:nvPr/>
        </p:nvSpPr>
        <p:spPr>
          <a:xfrm>
            <a:off x="8398128" y="1597234"/>
            <a:ext cx="1301750" cy="633204"/>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p:txBody>
          <a:bodyPr/>
          <a:lstStyle/>
          <a:p>
            <a:r>
              <a:rPr lang="fr-FR" b="0" dirty="0">
                <a:solidFill>
                  <a:srgbClr val="FF6600"/>
                </a:solidFill>
              </a:rPr>
              <a:t>D</a:t>
            </a:r>
            <a:r>
              <a:rPr lang="fr-FR" dirty="0">
                <a:solidFill>
                  <a:srgbClr val="FF6600"/>
                </a:solidFill>
              </a:rPr>
              <a:t>ES INDIVIDUS  DEVENUS SANS </a:t>
            </a:r>
            <a:r>
              <a:rPr lang="fr-FR" dirty="0" smtClean="0">
                <a:solidFill>
                  <a:srgbClr val="FF6600"/>
                </a:solidFill>
              </a:rPr>
              <a:t>APPARTENANCES</a:t>
            </a:r>
            <a:r>
              <a:rPr lang="fr-BE" dirty="0" smtClean="0">
                <a:solidFill>
                  <a:srgbClr val="FF6600"/>
                </a:solidFill>
              </a:rPr>
              <a:t> </a:t>
            </a:r>
            <a:endParaRPr lang="fr-FR" dirty="0"/>
          </a:p>
        </p:txBody>
      </p:sp>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23</a:t>
            </a:fld>
            <a:endParaRPr lang="fr-FR">
              <a:latin typeface="Calibri"/>
            </a:endParaRPr>
          </a:p>
        </p:txBody>
      </p:sp>
      <p:sp>
        <p:nvSpPr>
          <p:cNvPr id="30" name="ZoneTexte 29"/>
          <p:cNvSpPr txBox="1"/>
          <p:nvPr/>
        </p:nvSpPr>
        <p:spPr>
          <a:xfrm>
            <a:off x="2654556" y="1168583"/>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sp>
        <p:nvSpPr>
          <p:cNvPr id="61" name="Rectangle à coins arrondis 60"/>
          <p:cNvSpPr/>
          <p:nvPr/>
        </p:nvSpPr>
        <p:spPr>
          <a:xfrm>
            <a:off x="5222183" y="836712"/>
            <a:ext cx="2048176" cy="37467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LES APPARTENANCES</a:t>
            </a:r>
            <a:endParaRPr lang="fr-FR" sz="1200" b="1" i="1" dirty="0">
              <a:solidFill>
                <a:srgbClr val="EE4414"/>
              </a:solidFill>
              <a:latin typeface="Calibri"/>
            </a:endParaRPr>
          </a:p>
        </p:txBody>
      </p:sp>
      <p:cxnSp>
        <p:nvCxnSpPr>
          <p:cNvPr id="64" name="Connecteur droit 63"/>
          <p:cNvCxnSpPr/>
          <p:nvPr/>
        </p:nvCxnSpPr>
        <p:spPr>
          <a:xfrm flipV="1">
            <a:off x="7965848" y="1355010"/>
            <a:ext cx="0" cy="5070936"/>
          </a:xfrm>
          <a:prstGeom prst="line">
            <a:avLst/>
          </a:prstGeom>
          <a:ln>
            <a:solidFill>
              <a:srgbClr val="ADD758"/>
            </a:solidFill>
            <a:prstDash val="dash"/>
          </a:ln>
        </p:spPr>
        <p:style>
          <a:lnRef idx="2">
            <a:schemeClr val="accent1"/>
          </a:lnRef>
          <a:fillRef idx="0">
            <a:schemeClr val="accent1"/>
          </a:fillRef>
          <a:effectRef idx="1">
            <a:schemeClr val="accent1"/>
          </a:effectRef>
          <a:fontRef idx="minor">
            <a:schemeClr val="tx1"/>
          </a:fontRef>
        </p:style>
      </p:cxnSp>
      <p:sp>
        <p:nvSpPr>
          <p:cNvPr id="65" name="Ellipse 64"/>
          <p:cNvSpPr/>
          <p:nvPr/>
        </p:nvSpPr>
        <p:spPr>
          <a:xfrm>
            <a:off x="7781845" y="1110027"/>
            <a:ext cx="368016" cy="368016"/>
          </a:xfrm>
          <a:prstGeom prst="ellipse">
            <a:avLst/>
          </a:prstGeom>
          <a:solidFill>
            <a:srgbClr val="BCD89A"/>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050" dirty="0" smtClean="0">
                <a:solidFill>
                  <a:srgbClr val="53732D">
                    <a:lumMod val="50000"/>
                  </a:srgbClr>
                </a:solidFill>
                <a:latin typeface="Calibri"/>
              </a:rPr>
              <a:t>50%</a:t>
            </a:r>
            <a:endParaRPr lang="fr-FR" sz="1050" dirty="0">
              <a:solidFill>
                <a:srgbClr val="53732D">
                  <a:lumMod val="50000"/>
                </a:srgbClr>
              </a:solidFill>
              <a:latin typeface="Calibri"/>
            </a:endParaRPr>
          </a:p>
        </p:txBody>
      </p:sp>
      <p:sp>
        <p:nvSpPr>
          <p:cNvPr id="42" name="ZoneTexte 41"/>
          <p:cNvSpPr txBox="1"/>
          <p:nvPr/>
        </p:nvSpPr>
        <p:spPr>
          <a:xfrm>
            <a:off x="5394434" y="1649922"/>
            <a:ext cx="1575954" cy="861774"/>
          </a:xfrm>
          <a:prstGeom prst="rect">
            <a:avLst/>
          </a:prstGeom>
          <a:solidFill>
            <a:schemeClr val="bg1"/>
          </a:solidFill>
          <a:effectLst>
            <a:innerShdw blurRad="63500" dist="50800" dir="13500000">
              <a:prstClr val="black">
                <a:alpha val="50000"/>
              </a:prstClr>
            </a:innerShdw>
          </a:effectLst>
        </p:spPr>
        <p:txBody>
          <a:bodyPr wrap="square" rtlCol="0">
            <a:spAutoFit/>
          </a:bodyPr>
          <a:lstStyle/>
          <a:p>
            <a:pPr algn="ctr"/>
            <a:r>
              <a:rPr lang="fr-FR" sz="1050" b="1" dirty="0" smtClean="0">
                <a:solidFill>
                  <a:srgbClr val="000000"/>
                </a:solidFill>
                <a:latin typeface="Calibri"/>
              </a:rPr>
              <a:t>Je me sens vraiment appartenir à ce groupe / </a:t>
            </a:r>
            <a:br>
              <a:rPr lang="fr-FR" sz="1050" b="1" dirty="0" smtClean="0">
                <a:solidFill>
                  <a:srgbClr val="000000"/>
                </a:solidFill>
                <a:latin typeface="Calibri"/>
              </a:rPr>
            </a:br>
            <a:r>
              <a:rPr lang="fr-FR" sz="1050" b="1" dirty="0" smtClean="0">
                <a:solidFill>
                  <a:srgbClr val="000000"/>
                </a:solidFill>
                <a:latin typeface="Calibri"/>
              </a:rPr>
              <a:t>à cette instance / </a:t>
            </a:r>
            <a:br>
              <a:rPr lang="fr-FR" sz="1050" b="1" dirty="0" smtClean="0">
                <a:solidFill>
                  <a:srgbClr val="000000"/>
                </a:solidFill>
                <a:latin typeface="Calibri"/>
              </a:rPr>
            </a:br>
            <a:r>
              <a:rPr lang="fr-FR" sz="1050" b="1" dirty="0" smtClean="0">
                <a:solidFill>
                  <a:srgbClr val="000000"/>
                </a:solidFill>
                <a:latin typeface="Calibri"/>
              </a:rPr>
              <a:t>à cette institution</a:t>
            </a:r>
          </a:p>
          <a:p>
            <a:pPr algn="ctr"/>
            <a:r>
              <a:rPr lang="fr-FR" sz="800" dirty="0" smtClean="0">
                <a:solidFill>
                  <a:srgbClr val="000000"/>
                </a:solidFill>
                <a:latin typeface="Calibri"/>
              </a:rPr>
              <a:t>– Cotes 5, 6 et 7 –</a:t>
            </a:r>
            <a:endParaRPr lang="fr-FR" sz="800" dirty="0">
              <a:solidFill>
                <a:srgbClr val="000000"/>
              </a:solidFill>
              <a:latin typeface="Calibri"/>
            </a:endParaRPr>
          </a:p>
        </p:txBody>
      </p:sp>
      <p:grpSp>
        <p:nvGrpSpPr>
          <p:cNvPr id="46" name="Grouper 45"/>
          <p:cNvGrpSpPr/>
          <p:nvPr/>
        </p:nvGrpSpPr>
        <p:grpSpPr>
          <a:xfrm>
            <a:off x="8475914" y="1641505"/>
            <a:ext cx="1159587" cy="178686"/>
            <a:chOff x="5606164" y="5660139"/>
            <a:chExt cx="1159587" cy="178686"/>
          </a:xfrm>
        </p:grpSpPr>
        <p:sp>
          <p:nvSpPr>
            <p:cNvPr id="47" name="Signalisation droite 46"/>
            <p:cNvSpPr/>
            <p:nvPr/>
          </p:nvSpPr>
          <p:spPr>
            <a:xfrm>
              <a:off x="5606164" y="5661249"/>
              <a:ext cx="81018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Wallonie</a:t>
              </a:r>
              <a:endParaRPr lang="fr-FR" sz="900" dirty="0">
                <a:solidFill>
                  <a:srgbClr val="000000"/>
                </a:solidFill>
                <a:latin typeface="Calibri"/>
              </a:endParaRPr>
            </a:p>
          </p:txBody>
        </p:sp>
        <p:sp>
          <p:nvSpPr>
            <p:cNvPr id="48" name="Rectangle 47"/>
            <p:cNvSpPr/>
            <p:nvPr/>
          </p:nvSpPr>
          <p:spPr>
            <a:xfrm>
              <a:off x="6416352"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33%</a:t>
              </a:r>
              <a:endParaRPr lang="fr-FR" sz="900" dirty="0">
                <a:solidFill>
                  <a:srgbClr val="000000"/>
                </a:solidFill>
                <a:latin typeface="Calibri"/>
              </a:endParaRPr>
            </a:p>
          </p:txBody>
        </p:sp>
        <p:cxnSp>
          <p:nvCxnSpPr>
            <p:cNvPr id="49" name="Connecteur droit 48"/>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er 49"/>
          <p:cNvGrpSpPr/>
          <p:nvPr/>
        </p:nvGrpSpPr>
        <p:grpSpPr>
          <a:xfrm>
            <a:off x="8475914" y="1996025"/>
            <a:ext cx="1159587" cy="178686"/>
            <a:chOff x="5606164" y="5660139"/>
            <a:chExt cx="1159587" cy="178686"/>
          </a:xfrm>
        </p:grpSpPr>
        <p:sp>
          <p:nvSpPr>
            <p:cNvPr id="51" name="Signalisation droite 50"/>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Flandre</a:t>
              </a:r>
              <a:endParaRPr lang="fr-FR" sz="900" dirty="0">
                <a:solidFill>
                  <a:srgbClr val="000000"/>
                </a:solidFill>
                <a:latin typeface="Calibri"/>
              </a:endParaRPr>
            </a:p>
          </p:txBody>
        </p:sp>
        <p:sp>
          <p:nvSpPr>
            <p:cNvPr id="52" name="Rectangle 51"/>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21%</a:t>
              </a:r>
              <a:endParaRPr lang="fr-FR" sz="900" dirty="0">
                <a:solidFill>
                  <a:srgbClr val="000000"/>
                </a:solidFill>
                <a:latin typeface="Calibri"/>
              </a:endParaRPr>
            </a:p>
          </p:txBody>
        </p:sp>
        <p:cxnSp>
          <p:nvCxnSpPr>
            <p:cNvPr id="53" name="Connecteur droit 52"/>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er 53"/>
          <p:cNvGrpSpPr/>
          <p:nvPr/>
        </p:nvGrpSpPr>
        <p:grpSpPr>
          <a:xfrm>
            <a:off x="8475914" y="1817339"/>
            <a:ext cx="1159587" cy="178686"/>
            <a:chOff x="5606164" y="5660139"/>
            <a:chExt cx="1159587" cy="178686"/>
          </a:xfrm>
        </p:grpSpPr>
        <p:sp>
          <p:nvSpPr>
            <p:cNvPr id="55" name="Signalisation droite 54"/>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Bruxelles</a:t>
              </a:r>
              <a:endParaRPr lang="fr-FR" sz="900" dirty="0">
                <a:solidFill>
                  <a:srgbClr val="000000"/>
                </a:solidFill>
                <a:latin typeface="Calibri"/>
              </a:endParaRPr>
            </a:p>
          </p:txBody>
        </p:sp>
        <p:sp>
          <p:nvSpPr>
            <p:cNvPr id="56" name="Rectangle 55"/>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27%</a:t>
              </a:r>
              <a:endParaRPr lang="fr-FR" sz="900" dirty="0">
                <a:solidFill>
                  <a:srgbClr val="000000"/>
                </a:solidFill>
                <a:latin typeface="Calibri"/>
              </a:endParaRPr>
            </a:p>
          </p:txBody>
        </p:sp>
        <p:cxnSp>
          <p:nvCxnSpPr>
            <p:cNvPr id="57" name="Connecteur droit 56"/>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58" name="Rectangle 57"/>
          <p:cNvSpPr/>
          <p:nvPr/>
        </p:nvSpPr>
        <p:spPr>
          <a:xfrm>
            <a:off x="7645549" y="3018782"/>
            <a:ext cx="2015997" cy="118800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9" name="Graphique 58"/>
          <p:cNvGraphicFramePr/>
          <p:nvPr>
            <p:extLst>
              <p:ext uri="{D42A27DB-BD31-4B8C-83A1-F6EECF244321}">
                <p14:modId xmlns:p14="http://schemas.microsoft.com/office/powerpoint/2010/main" val="3730955144"/>
              </p:ext>
            </p:extLst>
          </p:nvPr>
        </p:nvGraphicFramePr>
        <p:xfrm>
          <a:off x="7178296" y="3115079"/>
          <a:ext cx="2594360" cy="1151995"/>
        </p:xfrm>
        <a:graphic>
          <a:graphicData uri="http://schemas.openxmlformats.org/drawingml/2006/chart">
            <c:chart xmlns:c="http://schemas.openxmlformats.org/drawingml/2006/chart" xmlns:r="http://schemas.openxmlformats.org/officeDocument/2006/relationships" r:id="rId3"/>
          </a:graphicData>
        </a:graphic>
      </p:graphicFrame>
      <p:sp>
        <p:nvSpPr>
          <p:cNvPr id="60" name="ZoneTexte 59"/>
          <p:cNvSpPr txBox="1"/>
          <p:nvPr/>
        </p:nvSpPr>
        <p:spPr>
          <a:xfrm>
            <a:off x="7646430" y="3031408"/>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grpSp>
        <p:nvGrpSpPr>
          <p:cNvPr id="76" name="Grouper 75"/>
          <p:cNvGrpSpPr/>
          <p:nvPr/>
        </p:nvGrpSpPr>
        <p:grpSpPr>
          <a:xfrm>
            <a:off x="7403513" y="2333004"/>
            <a:ext cx="1159587" cy="178686"/>
            <a:chOff x="5606164" y="5660139"/>
            <a:chExt cx="1159587" cy="178686"/>
          </a:xfrm>
        </p:grpSpPr>
        <p:sp>
          <p:nvSpPr>
            <p:cNvPr id="77" name="Signalisation droite 76"/>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Bruxelles</a:t>
              </a:r>
              <a:endParaRPr lang="fr-FR" sz="900" dirty="0">
                <a:solidFill>
                  <a:srgbClr val="000000"/>
                </a:solidFill>
                <a:latin typeface="Calibri"/>
              </a:endParaRPr>
            </a:p>
          </p:txBody>
        </p:sp>
        <p:sp>
          <p:nvSpPr>
            <p:cNvPr id="78" name="Rectangle 77"/>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15%</a:t>
              </a:r>
              <a:endParaRPr lang="fr-FR" sz="900" dirty="0">
                <a:solidFill>
                  <a:srgbClr val="000000"/>
                </a:solidFill>
                <a:latin typeface="Calibri"/>
              </a:endParaRPr>
            </a:p>
          </p:txBody>
        </p:sp>
        <p:cxnSp>
          <p:nvCxnSpPr>
            <p:cNvPr id="79" name="Connecteur droit 78"/>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cxnSp>
        <p:nvCxnSpPr>
          <p:cNvPr id="7" name="Connecteur en angle 6"/>
          <p:cNvCxnSpPr>
            <a:stCxn id="80" idx="1"/>
          </p:cNvCxnSpPr>
          <p:nvPr/>
        </p:nvCxnSpPr>
        <p:spPr>
          <a:xfrm rot="10800000" flipV="1">
            <a:off x="7488490" y="1913837"/>
            <a:ext cx="909638" cy="260875"/>
          </a:xfrm>
          <a:prstGeom prst="bentConnector3">
            <a:avLst/>
          </a:prstGeom>
          <a:ln w="9525" cmpd="sng">
            <a:solidFill>
              <a:schemeClr val="accent3">
                <a:lumMod val="50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1" name="Connecteur en angle 80"/>
          <p:cNvCxnSpPr/>
          <p:nvPr/>
        </p:nvCxnSpPr>
        <p:spPr>
          <a:xfrm rot="10800000" flipV="1">
            <a:off x="7067366" y="3152300"/>
            <a:ext cx="579064" cy="563563"/>
          </a:xfrm>
          <a:prstGeom prst="bentConnector3">
            <a:avLst>
              <a:gd name="adj1" fmla="val 50000"/>
            </a:avLst>
          </a:prstGeom>
          <a:ln w="9525" cmpd="sng">
            <a:solidFill>
              <a:schemeClr val="accent3">
                <a:lumMod val="50000"/>
              </a:schemeClr>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7337870" y="4631029"/>
            <a:ext cx="1909279" cy="715901"/>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68" name="Grouper 67"/>
          <p:cNvGrpSpPr/>
          <p:nvPr/>
        </p:nvGrpSpPr>
        <p:grpSpPr>
          <a:xfrm>
            <a:off x="7431079" y="4715912"/>
            <a:ext cx="1737154" cy="285840"/>
            <a:chOff x="5606164" y="5607117"/>
            <a:chExt cx="1737154" cy="285840"/>
          </a:xfrm>
        </p:grpSpPr>
        <p:sp>
          <p:nvSpPr>
            <p:cNvPr id="69" name="Signalisation droite 68"/>
            <p:cNvSpPr/>
            <p:nvPr/>
          </p:nvSpPr>
          <p:spPr>
            <a:xfrm>
              <a:off x="5606164" y="5607117"/>
              <a:ext cx="138775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Catholiques</a:t>
              </a:r>
              <a:br>
                <a:rPr lang="fr-FR" sz="900" dirty="0" smtClean="0">
                  <a:solidFill>
                    <a:srgbClr val="000000"/>
                  </a:solidFill>
                  <a:latin typeface="Calibri"/>
                </a:rPr>
              </a:br>
              <a:r>
                <a:rPr lang="fr-FR" sz="900" dirty="0" smtClean="0">
                  <a:solidFill>
                    <a:srgbClr val="000000"/>
                  </a:solidFill>
                  <a:latin typeface="Calibri"/>
                </a:rPr>
                <a:t>pratiquants réguliers</a:t>
              </a:r>
              <a:endParaRPr lang="fr-FR" sz="900" dirty="0">
                <a:solidFill>
                  <a:srgbClr val="000000"/>
                </a:solidFill>
                <a:latin typeface="Calibri"/>
              </a:endParaRPr>
            </a:p>
          </p:txBody>
        </p:sp>
        <p:sp>
          <p:nvSpPr>
            <p:cNvPr id="70" name="Rectangle 69"/>
            <p:cNvSpPr/>
            <p:nvPr/>
          </p:nvSpPr>
          <p:spPr>
            <a:xfrm>
              <a:off x="699391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23%</a:t>
              </a:r>
              <a:endParaRPr lang="fr-FR" sz="900" dirty="0">
                <a:solidFill>
                  <a:srgbClr val="000000"/>
                </a:solidFill>
                <a:latin typeface="Calibri"/>
              </a:endParaRPr>
            </a:p>
          </p:txBody>
        </p:sp>
        <p:cxnSp>
          <p:nvCxnSpPr>
            <p:cNvPr id="71" name="Connecteur droit 70"/>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er 71"/>
          <p:cNvGrpSpPr/>
          <p:nvPr/>
        </p:nvGrpSpPr>
        <p:grpSpPr>
          <a:xfrm>
            <a:off x="7431083" y="5003944"/>
            <a:ext cx="1737155" cy="285840"/>
            <a:chOff x="5606163" y="5607117"/>
            <a:chExt cx="1737155" cy="285840"/>
          </a:xfrm>
        </p:grpSpPr>
        <p:sp>
          <p:nvSpPr>
            <p:cNvPr id="73" name="Signalisation droite 72"/>
            <p:cNvSpPr/>
            <p:nvPr/>
          </p:nvSpPr>
          <p:spPr>
            <a:xfrm>
              <a:off x="5606163" y="5607117"/>
              <a:ext cx="1387755"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Musulmans</a:t>
              </a:r>
              <a:br>
                <a:rPr lang="fr-FR" sz="900" dirty="0" smtClean="0">
                  <a:solidFill>
                    <a:srgbClr val="000000"/>
                  </a:solidFill>
                  <a:latin typeface="Calibri"/>
                </a:rPr>
              </a:br>
              <a:r>
                <a:rPr lang="fr-FR" sz="900" dirty="0" smtClean="0">
                  <a:solidFill>
                    <a:srgbClr val="000000"/>
                  </a:solidFill>
                  <a:latin typeface="Calibri"/>
                </a:rPr>
                <a:t>pratiquants réguliers</a:t>
              </a:r>
              <a:endParaRPr lang="fr-FR" sz="900" dirty="0">
                <a:solidFill>
                  <a:srgbClr val="000000"/>
                </a:solidFill>
                <a:latin typeface="Calibri"/>
              </a:endParaRPr>
            </a:p>
          </p:txBody>
        </p:sp>
        <p:sp>
          <p:nvSpPr>
            <p:cNvPr id="74" name="Rectangle 73"/>
            <p:cNvSpPr/>
            <p:nvPr/>
          </p:nvSpPr>
          <p:spPr>
            <a:xfrm>
              <a:off x="699391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21%</a:t>
              </a:r>
              <a:endParaRPr lang="fr-FR" sz="900" dirty="0">
                <a:solidFill>
                  <a:srgbClr val="000000"/>
                </a:solidFill>
                <a:latin typeface="Calibri"/>
              </a:endParaRPr>
            </a:p>
          </p:txBody>
        </p:sp>
        <p:cxnSp>
          <p:nvCxnSpPr>
            <p:cNvPr id="75" name="Connecteur droit 74"/>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cxnSp>
        <p:nvCxnSpPr>
          <p:cNvPr id="17" name="Connecteur droit avec flèche 16"/>
          <p:cNvCxnSpPr>
            <a:endCxn id="82" idx="1"/>
          </p:cNvCxnSpPr>
          <p:nvPr/>
        </p:nvCxnSpPr>
        <p:spPr>
          <a:xfrm flipV="1">
            <a:off x="6925655" y="4988968"/>
            <a:ext cx="412208" cy="12784"/>
          </a:xfrm>
          <a:prstGeom prst="straightConnector1">
            <a:avLst/>
          </a:prstGeom>
          <a:ln w="9525" cmpd="sng">
            <a:solidFill>
              <a:schemeClr val="accent3">
                <a:lumMod val="5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7" name="Espace réservé du contenu 2"/>
          <p:cNvSpPr txBox="1">
            <a:spLocks/>
          </p:cNvSpPr>
          <p:nvPr/>
        </p:nvSpPr>
        <p:spPr>
          <a:xfrm>
            <a:off x="0" y="601561"/>
            <a:ext cx="2642998" cy="5309147"/>
          </a:xfrm>
          <a:prstGeom prst="rect">
            <a:avLst/>
          </a:prstGeom>
          <a:noFill/>
        </p:spPr>
        <p:txBody>
          <a:bodyPr wrap="square">
            <a:spAutoFit/>
          </a:bodyPr>
          <a:lst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50"/>
              </a:spcBef>
              <a:buClr>
                <a:prstClr val="white">
                  <a:lumMod val="50000"/>
                </a:prstClr>
              </a:buClr>
              <a:buSzPct val="100000"/>
              <a:buFont typeface="Wingdings 3" charset="2"/>
              <a:buChar char=""/>
            </a:pPr>
            <a:r>
              <a:rPr lang="fr-FR" sz="1300" b="1" dirty="0" smtClean="0">
                <a:solidFill>
                  <a:prstClr val="black"/>
                </a:solidFill>
                <a:latin typeface="Calibri"/>
              </a:rPr>
              <a:t>Parfois des gens ressentent un sentiment d’appartenance à un groupe ou à quelque chose. </a:t>
            </a:r>
            <a:br>
              <a:rPr lang="fr-FR" sz="1300" b="1" dirty="0" smtClean="0">
                <a:solidFill>
                  <a:prstClr val="black"/>
                </a:solidFill>
                <a:latin typeface="Calibri"/>
              </a:rPr>
            </a:br>
            <a:r>
              <a:rPr lang="fr-FR" sz="1300" b="1" dirty="0" smtClean="0">
                <a:solidFill>
                  <a:prstClr val="black"/>
                </a:solidFill>
                <a:latin typeface="Calibri"/>
              </a:rPr>
              <a:t>Par exemple pendant la guerre 40-45, les résistants se sentaient vraiment appartenir à une patrie au nom de laquelle ils s’engageaient et se battaient. </a:t>
            </a:r>
            <a:r>
              <a:rPr lang="fr-BE" sz="1300" b="1" dirty="0">
                <a:solidFill>
                  <a:prstClr val="black"/>
                </a:solidFill>
                <a:latin typeface="Calibri"/>
              </a:rPr>
              <a:t/>
            </a:r>
            <a:br>
              <a:rPr lang="fr-BE" sz="1300" b="1" dirty="0">
                <a:solidFill>
                  <a:prstClr val="black"/>
                </a:solidFill>
                <a:latin typeface="Calibri"/>
              </a:rPr>
            </a:br>
            <a:r>
              <a:rPr lang="fr-FR" sz="1300" b="1" dirty="0" smtClean="0">
                <a:solidFill>
                  <a:prstClr val="black"/>
                </a:solidFill>
                <a:latin typeface="Calibri"/>
              </a:rPr>
              <a:t>Je vais vous citer divers groupes et institutions et vous allez chaque fois me dire si actuellement vous vous sentez appartenir ou non à chaque élément. </a:t>
            </a:r>
            <a:r>
              <a:rPr lang="fr-BE" sz="1300" b="1" dirty="0">
                <a:solidFill>
                  <a:prstClr val="black"/>
                </a:solidFill>
                <a:latin typeface="Calibri"/>
              </a:rPr>
              <a:t/>
            </a:r>
            <a:br>
              <a:rPr lang="fr-BE" sz="1300" b="1" dirty="0">
                <a:solidFill>
                  <a:prstClr val="black"/>
                </a:solidFill>
                <a:latin typeface="Calibri"/>
              </a:rPr>
            </a:br>
            <a:endParaRPr lang="fr-BE" sz="1300" b="1" dirty="0" smtClean="0">
              <a:solidFill>
                <a:prstClr val="black"/>
              </a:solidFill>
              <a:latin typeface="Calibri"/>
            </a:endParaRPr>
          </a:p>
          <a:p>
            <a:pPr>
              <a:spcBef>
                <a:spcPts val="150"/>
              </a:spcBef>
              <a:buClr>
                <a:prstClr val="white">
                  <a:lumMod val="50000"/>
                </a:prstClr>
              </a:buClr>
              <a:buSzPct val="100000"/>
              <a:buFont typeface="Wingdings 3" charset="2"/>
              <a:buChar char=""/>
            </a:pPr>
            <a:r>
              <a:rPr lang="fr-FR" sz="1050" dirty="0" smtClean="0">
                <a:solidFill>
                  <a:prstClr val="black"/>
                </a:solidFill>
                <a:latin typeface="Calibri"/>
              </a:rPr>
              <a:t>Et vous pouvez nuancer votre sentiment d’appartenance grâce à l’échelle de 1 à 7 où : </a:t>
            </a:r>
            <a:endParaRPr lang="fr-BE" sz="1050" dirty="0">
              <a:solidFill>
                <a:prstClr val="black"/>
              </a:solidFill>
              <a:latin typeface="Calibri"/>
            </a:endParaRPr>
          </a:p>
          <a:p>
            <a:pPr marL="444500" lvl="1" indent="-177800">
              <a:spcBef>
                <a:spcPts val="150"/>
              </a:spcBef>
              <a:buClr>
                <a:prstClr val="white">
                  <a:lumMod val="50000"/>
                </a:prstClr>
              </a:buClr>
              <a:buSzPct val="100000"/>
              <a:buFont typeface="Wingdings" charset="2"/>
              <a:buChar char="§"/>
            </a:pPr>
            <a:r>
              <a:rPr lang="fr-FR" sz="1050" dirty="0" smtClean="0">
                <a:solidFill>
                  <a:prstClr val="black"/>
                </a:solidFill>
                <a:latin typeface="Calibri"/>
              </a:rPr>
              <a:t>1 signifie :  je ne me sens PAS DU TOUT appartenir à cette institution ou à cette catégorie de gens, </a:t>
            </a:r>
            <a:endParaRPr lang="fr-BE" sz="1050" dirty="0">
              <a:solidFill>
                <a:prstClr val="black"/>
              </a:solidFill>
              <a:latin typeface="Calibri"/>
            </a:endParaRPr>
          </a:p>
          <a:p>
            <a:pPr marL="444500" lvl="1" indent="-177800">
              <a:spcBef>
                <a:spcPts val="150"/>
              </a:spcBef>
              <a:buClr>
                <a:prstClr val="white">
                  <a:lumMod val="50000"/>
                </a:prstClr>
              </a:buClr>
              <a:buSzPct val="100000"/>
              <a:buFont typeface="Wingdings" charset="2"/>
              <a:buChar char="§"/>
            </a:pPr>
            <a:r>
              <a:rPr lang="fr-FR" sz="1050" dirty="0" smtClean="0">
                <a:solidFill>
                  <a:prstClr val="black"/>
                </a:solidFill>
                <a:latin typeface="Calibri"/>
              </a:rPr>
              <a:t>7 signifie je me sens VRAIMENT APPARTENIR  à cette institution ou à cette catégorie de gens</a:t>
            </a:r>
          </a:p>
          <a:p>
            <a:pPr marL="266700" lvl="1" indent="0">
              <a:spcBef>
                <a:spcPts val="150"/>
              </a:spcBef>
              <a:buClr>
                <a:prstClr val="white">
                  <a:lumMod val="50000"/>
                </a:prstClr>
              </a:buClr>
              <a:buSzPct val="100000"/>
              <a:buFont typeface="Wingdings 3" charset="2"/>
              <a:buNone/>
            </a:pPr>
            <a:r>
              <a:rPr lang="fr-FR" sz="1050" dirty="0" smtClean="0">
                <a:solidFill>
                  <a:prstClr val="black"/>
                </a:solidFill>
                <a:latin typeface="Calibri"/>
              </a:rPr>
              <a:t>Les </a:t>
            </a:r>
            <a:r>
              <a:rPr lang="fr-FR" sz="1050" dirty="0">
                <a:solidFill>
                  <a:prstClr val="black"/>
                </a:solidFill>
                <a:latin typeface="Calibri"/>
              </a:rPr>
              <a:t>cotes intermédiaires vous permettent de nuancer ce que vous avez envie de </a:t>
            </a:r>
            <a:r>
              <a:rPr lang="fr-FR" sz="1050" dirty="0" smtClean="0">
                <a:solidFill>
                  <a:prstClr val="black"/>
                </a:solidFill>
                <a:latin typeface="Calibri"/>
              </a:rPr>
              <a:t>répondre.</a:t>
            </a:r>
            <a:r>
              <a:rPr lang="fr-BE" sz="1050" dirty="0" smtClean="0">
                <a:solidFill>
                  <a:prstClr val="black"/>
                </a:solidFill>
                <a:latin typeface="Calibri"/>
              </a:rPr>
              <a:t>  </a:t>
            </a:r>
            <a:endParaRPr lang="fr-FR" sz="1050" dirty="0" smtClean="0">
              <a:solidFill>
                <a:prstClr val="black"/>
              </a:solidFill>
              <a:latin typeface="Calibri"/>
            </a:endParaRPr>
          </a:p>
        </p:txBody>
      </p:sp>
    </p:spTree>
    <p:extLst>
      <p:ext uri="{BB962C8B-B14F-4D97-AF65-F5344CB8AC3E}">
        <p14:creationId xmlns:p14="http://schemas.microsoft.com/office/powerpoint/2010/main" val="2863456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66884" y="3527599"/>
            <a:ext cx="9538644" cy="267037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1" name="Rectangle 20"/>
          <p:cNvSpPr/>
          <p:nvPr/>
        </p:nvSpPr>
        <p:spPr>
          <a:xfrm>
            <a:off x="166884" y="936947"/>
            <a:ext cx="9538644" cy="23581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639170730"/>
              </p:ext>
            </p:extLst>
          </p:nvPr>
        </p:nvGraphicFramePr>
        <p:xfrm>
          <a:off x="2059813" y="2255896"/>
          <a:ext cx="7564382"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p:txBody>
          <a:bodyPr/>
          <a:lstStyle/>
          <a:p>
            <a:r>
              <a:rPr lang="fr-FR" b="0" dirty="0">
                <a:solidFill>
                  <a:srgbClr val="FF6600"/>
                </a:solidFill>
              </a:rPr>
              <a:t>D</a:t>
            </a:r>
            <a:r>
              <a:rPr lang="fr-FR" dirty="0">
                <a:solidFill>
                  <a:srgbClr val="FF6600"/>
                </a:solidFill>
              </a:rPr>
              <a:t>ES INDIVIDUS  DEVENUS SANS </a:t>
            </a:r>
            <a:r>
              <a:rPr lang="fr-FR" dirty="0" smtClean="0">
                <a:solidFill>
                  <a:srgbClr val="FF6600"/>
                </a:solidFill>
              </a:rPr>
              <a:t>APPARTENANCES</a:t>
            </a:r>
            <a:r>
              <a:rPr lang="fr-BE" dirty="0" smtClean="0">
                <a:solidFill>
                  <a:srgbClr val="FF6600"/>
                </a:solidFill>
              </a:rPr>
              <a:t> </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24</a:t>
            </a:fld>
            <a:endParaRPr lang="fr-FR">
              <a:latin typeface="Calibri"/>
            </a:endParaRPr>
          </a:p>
        </p:txBody>
      </p:sp>
      <p:sp>
        <p:nvSpPr>
          <p:cNvPr id="6" name="ZoneTexte 5"/>
          <p:cNvSpPr txBox="1"/>
          <p:nvPr/>
        </p:nvSpPr>
        <p:spPr>
          <a:xfrm>
            <a:off x="184567" y="936936"/>
            <a:ext cx="9520962" cy="892552"/>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Fait partie d'un pilier celui dont au moins ¾ des appartenances / affinités exprimées sont idéologiquement cohérentes</a:t>
            </a:r>
          </a:p>
          <a:p>
            <a:pPr marL="177800" indent="-177800">
              <a:buClr>
                <a:prstClr val="white">
                  <a:lumMod val="50000"/>
                </a:prstClr>
              </a:buClr>
              <a:buFont typeface="Wingdings" charset="2"/>
              <a:buChar char="§"/>
            </a:pPr>
            <a:r>
              <a:rPr lang="fr-FR" sz="1400" b="1" dirty="0" smtClean="0">
                <a:solidFill>
                  <a:prstClr val="black"/>
                </a:solidFill>
                <a:latin typeface="Calibri"/>
              </a:rPr>
              <a:t>Quatre variables sont prises en compte : </a:t>
            </a:r>
            <a:r>
              <a:rPr lang="fr-FR" sz="1200" dirty="0" smtClean="0">
                <a:solidFill>
                  <a:prstClr val="black"/>
                </a:solidFill>
                <a:latin typeface="Calibri"/>
              </a:rPr>
              <a:t>est membre du parti ou se sent plus proche de ce parti que d'autres partis ("très proche"), est affilié à la mutualité, est affilié au syndicat, ses enfants sont / ont été dans le réseau d'enseignement libre versus officiel). </a:t>
            </a:r>
            <a:br>
              <a:rPr lang="fr-FR" sz="1200" dirty="0" smtClean="0">
                <a:solidFill>
                  <a:prstClr val="black"/>
                </a:solidFill>
                <a:latin typeface="Calibri"/>
              </a:rPr>
            </a:br>
            <a:r>
              <a:rPr lang="fr-FR" sz="1200" dirty="0" smtClean="0">
                <a:solidFill>
                  <a:prstClr val="black"/>
                </a:solidFill>
                <a:latin typeface="Calibri"/>
              </a:rPr>
              <a:t>Si 3 variables sur 4 sont cohérentes, l’individu est considéré comme faisant partie du pilier.</a:t>
            </a:r>
          </a:p>
        </p:txBody>
      </p:sp>
      <p:sp>
        <p:nvSpPr>
          <p:cNvPr id="13" name="Flèche vers le bas 12"/>
          <p:cNvSpPr/>
          <p:nvPr/>
        </p:nvSpPr>
        <p:spPr>
          <a:xfrm>
            <a:off x="3077392" y="1804327"/>
            <a:ext cx="1027486" cy="679968"/>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latin typeface="Calibri"/>
              </a:rPr>
              <a:t>"Pilier"</a:t>
            </a:r>
          </a:p>
          <a:p>
            <a:pPr algn="ctr"/>
            <a:r>
              <a:rPr lang="fr-FR" sz="1400" b="1" i="1" dirty="0" smtClean="0">
                <a:solidFill>
                  <a:srgbClr val="000000"/>
                </a:solidFill>
                <a:latin typeface="Calibri"/>
              </a:rPr>
              <a:t>socialiste</a:t>
            </a:r>
            <a:endParaRPr lang="fr-FR" sz="1000" i="1" dirty="0">
              <a:solidFill>
                <a:srgbClr val="000000"/>
              </a:solidFill>
              <a:latin typeface="Calibri"/>
            </a:endParaRPr>
          </a:p>
        </p:txBody>
      </p:sp>
      <p:sp>
        <p:nvSpPr>
          <p:cNvPr id="40" name="ZoneTexte 39"/>
          <p:cNvSpPr txBox="1"/>
          <p:nvPr/>
        </p:nvSpPr>
        <p:spPr>
          <a:xfrm>
            <a:off x="166890" y="690727"/>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sp>
        <p:nvSpPr>
          <p:cNvPr id="33" name="Ellipse 32"/>
          <p:cNvSpPr/>
          <p:nvPr/>
        </p:nvSpPr>
        <p:spPr>
          <a:xfrm>
            <a:off x="8056568" y="2591299"/>
            <a:ext cx="536575" cy="37046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 name="Signalisation droite 2"/>
          <p:cNvSpPr/>
          <p:nvPr/>
        </p:nvSpPr>
        <p:spPr>
          <a:xfrm>
            <a:off x="513586" y="2492433"/>
            <a:ext cx="1849437" cy="515938"/>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dirty="0" smtClean="0">
                <a:solidFill>
                  <a:prstClr val="black"/>
                </a:solidFill>
                <a:latin typeface="Calibri"/>
              </a:rPr>
              <a:t>1997</a:t>
            </a:r>
            <a:r>
              <a:rPr lang="fr-FR" sz="1400" dirty="0" smtClean="0">
                <a:solidFill>
                  <a:prstClr val="black"/>
                </a:solidFill>
                <a:latin typeface="Calibri"/>
              </a:rPr>
              <a:t>*</a:t>
            </a:r>
          </a:p>
          <a:p>
            <a:r>
              <a:rPr lang="fr-FR" sz="1200" dirty="0" smtClean="0">
                <a:solidFill>
                  <a:prstClr val="black"/>
                </a:solidFill>
                <a:latin typeface="Calibri"/>
              </a:rPr>
              <a:t>Communauté française</a:t>
            </a:r>
            <a:endParaRPr lang="fr-FR" sz="1200" dirty="0">
              <a:solidFill>
                <a:prstClr val="black"/>
              </a:solidFill>
              <a:latin typeface="Calibri"/>
            </a:endParaRPr>
          </a:p>
        </p:txBody>
      </p:sp>
      <p:sp>
        <p:nvSpPr>
          <p:cNvPr id="29" name="Flèche vers le bas 28"/>
          <p:cNvSpPr/>
          <p:nvPr/>
        </p:nvSpPr>
        <p:spPr>
          <a:xfrm>
            <a:off x="5313040" y="1804327"/>
            <a:ext cx="1027486" cy="679968"/>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latin typeface="Calibri"/>
              </a:rPr>
              <a:t>"Pilier"</a:t>
            </a:r>
          </a:p>
          <a:p>
            <a:pPr algn="ctr"/>
            <a:r>
              <a:rPr lang="fr-FR" sz="1400" b="1" i="1" dirty="0" smtClean="0">
                <a:solidFill>
                  <a:srgbClr val="000000"/>
                </a:solidFill>
                <a:latin typeface="Calibri"/>
              </a:rPr>
              <a:t>catholique</a:t>
            </a:r>
            <a:endParaRPr lang="fr-FR" sz="1000" i="1" dirty="0">
              <a:solidFill>
                <a:srgbClr val="000000"/>
              </a:solidFill>
              <a:latin typeface="Calibri"/>
            </a:endParaRPr>
          </a:p>
        </p:txBody>
      </p:sp>
      <p:sp>
        <p:nvSpPr>
          <p:cNvPr id="30" name="Flèche vers le bas 29"/>
          <p:cNvSpPr/>
          <p:nvPr/>
        </p:nvSpPr>
        <p:spPr>
          <a:xfrm>
            <a:off x="6748194" y="1804327"/>
            <a:ext cx="797094" cy="679968"/>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latin typeface="Calibri"/>
              </a:rPr>
              <a:t>"Pilier"</a:t>
            </a:r>
          </a:p>
          <a:p>
            <a:pPr algn="ctr"/>
            <a:r>
              <a:rPr lang="fr-FR" sz="1400" b="1" i="1" dirty="0" smtClean="0">
                <a:solidFill>
                  <a:srgbClr val="000000"/>
                </a:solidFill>
                <a:latin typeface="Calibri"/>
              </a:rPr>
              <a:t>libéral</a:t>
            </a:r>
            <a:endParaRPr lang="fr-FR" sz="1000" i="1" dirty="0">
              <a:solidFill>
                <a:srgbClr val="000000"/>
              </a:solidFill>
              <a:latin typeface="Calibri"/>
            </a:endParaRPr>
          </a:p>
        </p:txBody>
      </p:sp>
      <p:sp>
        <p:nvSpPr>
          <p:cNvPr id="31" name="Flèche vers le bas 30"/>
          <p:cNvSpPr/>
          <p:nvPr/>
        </p:nvSpPr>
        <p:spPr>
          <a:xfrm>
            <a:off x="7708681" y="1804327"/>
            <a:ext cx="1276770" cy="679968"/>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"Inclassable"</a:t>
            </a:r>
            <a:endParaRPr lang="fr-FR" sz="1000" b="1" i="1" dirty="0">
              <a:solidFill>
                <a:srgbClr val="000000"/>
              </a:solidFill>
              <a:latin typeface="Calibri"/>
            </a:endParaRPr>
          </a:p>
        </p:txBody>
      </p:sp>
      <p:sp>
        <p:nvSpPr>
          <p:cNvPr id="43" name="Ellipse 42"/>
          <p:cNvSpPr/>
          <p:nvPr/>
        </p:nvSpPr>
        <p:spPr>
          <a:xfrm>
            <a:off x="6266611" y="4023876"/>
            <a:ext cx="536575" cy="37046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4" name="Ellipse 43"/>
          <p:cNvSpPr/>
          <p:nvPr/>
        </p:nvSpPr>
        <p:spPr>
          <a:xfrm>
            <a:off x="6719586" y="4735871"/>
            <a:ext cx="536575" cy="37046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5" name="Ellipse 44"/>
          <p:cNvSpPr/>
          <p:nvPr/>
        </p:nvSpPr>
        <p:spPr>
          <a:xfrm>
            <a:off x="6152757" y="5455951"/>
            <a:ext cx="536575" cy="370467"/>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6" name="Signalisation droite 45"/>
          <p:cNvSpPr/>
          <p:nvPr/>
        </p:nvSpPr>
        <p:spPr>
          <a:xfrm>
            <a:off x="1383915" y="4039598"/>
            <a:ext cx="1049724" cy="348158"/>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solidFill>
                  <a:prstClr val="black"/>
                </a:solidFill>
                <a:latin typeface="Calibri"/>
              </a:rPr>
              <a:t>Wallonie</a:t>
            </a:r>
            <a:endParaRPr lang="fr-FR" sz="1200" dirty="0">
              <a:solidFill>
                <a:prstClr val="black"/>
              </a:solidFill>
              <a:latin typeface="Calibri"/>
            </a:endParaRPr>
          </a:p>
        </p:txBody>
      </p:sp>
      <p:sp>
        <p:nvSpPr>
          <p:cNvPr id="7" name="Rectangle 6"/>
          <p:cNvSpPr/>
          <p:nvPr/>
        </p:nvSpPr>
        <p:spPr>
          <a:xfrm>
            <a:off x="265901" y="3662323"/>
            <a:ext cx="652643" cy="369332"/>
          </a:xfrm>
          <a:prstGeom prst="rect">
            <a:avLst/>
          </a:prstGeom>
        </p:spPr>
        <p:txBody>
          <a:bodyPr wrap="none">
            <a:spAutoFit/>
          </a:bodyPr>
          <a:lstStyle/>
          <a:p>
            <a:r>
              <a:rPr lang="fr-FR" b="1" dirty="0" smtClean="0">
                <a:solidFill>
                  <a:prstClr val="black"/>
                </a:solidFill>
                <a:latin typeface="Calibri"/>
              </a:rPr>
              <a:t>2016</a:t>
            </a:r>
            <a:endParaRPr lang="fr-FR" dirty="0">
              <a:solidFill>
                <a:prstClr val="black"/>
              </a:solidFill>
              <a:latin typeface="Calibri"/>
            </a:endParaRPr>
          </a:p>
        </p:txBody>
      </p:sp>
      <p:sp>
        <p:nvSpPr>
          <p:cNvPr id="48" name="Signalisation droite 47"/>
          <p:cNvSpPr/>
          <p:nvPr/>
        </p:nvSpPr>
        <p:spPr>
          <a:xfrm>
            <a:off x="1383915" y="4767045"/>
            <a:ext cx="1049724" cy="348158"/>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solidFill>
                  <a:prstClr val="black"/>
                </a:solidFill>
                <a:latin typeface="Calibri"/>
              </a:rPr>
              <a:t>Flandre</a:t>
            </a:r>
            <a:endParaRPr lang="fr-FR" sz="1200" dirty="0">
              <a:solidFill>
                <a:prstClr val="black"/>
              </a:solidFill>
              <a:latin typeface="Calibri"/>
            </a:endParaRPr>
          </a:p>
        </p:txBody>
      </p:sp>
      <p:sp>
        <p:nvSpPr>
          <p:cNvPr id="49" name="Signalisation droite 48"/>
          <p:cNvSpPr/>
          <p:nvPr/>
        </p:nvSpPr>
        <p:spPr>
          <a:xfrm>
            <a:off x="1383915" y="5487125"/>
            <a:ext cx="1049724" cy="348158"/>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solidFill>
                  <a:prstClr val="black"/>
                </a:solidFill>
                <a:latin typeface="Calibri"/>
              </a:rPr>
              <a:t>Bruxelles</a:t>
            </a:r>
            <a:endParaRPr lang="fr-FR" sz="1200" dirty="0">
              <a:solidFill>
                <a:prstClr val="black"/>
              </a:solidFill>
              <a:latin typeface="Calibri"/>
            </a:endParaRPr>
          </a:p>
        </p:txBody>
      </p:sp>
      <p:sp>
        <p:nvSpPr>
          <p:cNvPr id="10" name="Rectangle 9"/>
          <p:cNvSpPr/>
          <p:nvPr/>
        </p:nvSpPr>
        <p:spPr>
          <a:xfrm>
            <a:off x="166884" y="6209563"/>
            <a:ext cx="4953000" cy="230832"/>
          </a:xfrm>
          <a:prstGeom prst="rect">
            <a:avLst/>
          </a:prstGeom>
        </p:spPr>
        <p:txBody>
          <a:bodyPr>
            <a:spAutoFit/>
          </a:bodyPr>
          <a:lstStyle/>
          <a:p>
            <a:pPr marL="182563" indent="-182563">
              <a:spcBef>
                <a:spcPts val="600"/>
              </a:spcBef>
            </a:pPr>
            <a:r>
              <a:rPr lang="fr-FR" sz="900" dirty="0" smtClean="0">
                <a:solidFill>
                  <a:prstClr val="black"/>
                </a:solidFill>
                <a:latin typeface="Calibri"/>
              </a:rPr>
              <a:t>*	Source :"</a:t>
            </a:r>
            <a:r>
              <a:rPr lang="fr-FR" sz="900" i="1" dirty="0" smtClean="0">
                <a:solidFill>
                  <a:prstClr val="black"/>
                </a:solidFill>
                <a:latin typeface="Calibri"/>
              </a:rPr>
              <a:t>Noir</a:t>
            </a:r>
            <a:r>
              <a:rPr lang="fr-FR" sz="900" i="1" dirty="0">
                <a:solidFill>
                  <a:prstClr val="black"/>
                </a:solidFill>
                <a:latin typeface="Calibri"/>
              </a:rPr>
              <a:t>, jaune, </a:t>
            </a:r>
            <a:r>
              <a:rPr lang="fr-FR" sz="900" i="1" dirty="0" smtClean="0">
                <a:solidFill>
                  <a:prstClr val="black"/>
                </a:solidFill>
                <a:latin typeface="Calibri"/>
              </a:rPr>
              <a:t>blues"</a:t>
            </a:r>
            <a:r>
              <a:rPr lang="fr-FR" sz="900" dirty="0" smtClean="0">
                <a:solidFill>
                  <a:prstClr val="black"/>
                </a:solidFill>
                <a:latin typeface="Calibri"/>
              </a:rPr>
              <a:t>– </a:t>
            </a:r>
            <a:r>
              <a:rPr lang="fr-FR" sz="900" dirty="0">
                <a:solidFill>
                  <a:prstClr val="black"/>
                </a:solidFill>
                <a:latin typeface="Calibri"/>
              </a:rPr>
              <a:t>Le Soir – </a:t>
            </a:r>
            <a:r>
              <a:rPr lang="fr-FR" sz="900" dirty="0" err="1">
                <a:solidFill>
                  <a:prstClr val="black"/>
                </a:solidFill>
                <a:latin typeface="Calibri"/>
              </a:rPr>
              <a:t>Survey&amp;Action</a:t>
            </a:r>
            <a:r>
              <a:rPr lang="fr-FR" sz="900" dirty="0">
                <a:solidFill>
                  <a:prstClr val="black"/>
                </a:solidFill>
                <a:latin typeface="Calibri"/>
              </a:rPr>
              <a:t> – 1997</a:t>
            </a:r>
          </a:p>
        </p:txBody>
      </p:sp>
    </p:spTree>
    <p:extLst>
      <p:ext uri="{BB962C8B-B14F-4D97-AF65-F5344CB8AC3E}">
        <p14:creationId xmlns:p14="http://schemas.microsoft.com/office/powerpoint/2010/main" val="1544625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66884" y="3532194"/>
            <a:ext cx="9538644" cy="2738443"/>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2" name="Graphique 51"/>
          <p:cNvGraphicFramePr/>
          <p:nvPr>
            <p:extLst>
              <p:ext uri="{D42A27DB-BD31-4B8C-83A1-F6EECF244321}">
                <p14:modId xmlns:p14="http://schemas.microsoft.com/office/powerpoint/2010/main" val="2866758565"/>
              </p:ext>
            </p:extLst>
          </p:nvPr>
        </p:nvGraphicFramePr>
        <p:xfrm>
          <a:off x="508001" y="3054188"/>
          <a:ext cx="9256377" cy="3162261"/>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p:cNvSpPr/>
          <p:nvPr/>
        </p:nvSpPr>
        <p:spPr>
          <a:xfrm>
            <a:off x="166884" y="1146107"/>
            <a:ext cx="9538644" cy="226177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940545179"/>
              </p:ext>
            </p:extLst>
          </p:nvPr>
        </p:nvGraphicFramePr>
        <p:xfrm>
          <a:off x="3515609" y="1016300"/>
          <a:ext cx="6108586" cy="37572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lstStyle/>
          <a:p>
            <a:r>
              <a:rPr lang="fr-FR" b="0" dirty="0">
                <a:solidFill>
                  <a:srgbClr val="FF6600"/>
                </a:solidFill>
              </a:rPr>
              <a:t>D</a:t>
            </a:r>
            <a:r>
              <a:rPr lang="fr-FR" dirty="0">
                <a:solidFill>
                  <a:srgbClr val="FF6600"/>
                </a:solidFill>
              </a:rPr>
              <a:t>ES INDIVIDUS  DEVENUS SANS </a:t>
            </a:r>
            <a:r>
              <a:rPr lang="fr-FR" dirty="0" smtClean="0">
                <a:solidFill>
                  <a:srgbClr val="FF6600"/>
                </a:solidFill>
              </a:rPr>
              <a:t>APPARTENANCES</a:t>
            </a:r>
            <a:r>
              <a:rPr lang="fr-BE" dirty="0" smtClean="0">
                <a:solidFill>
                  <a:srgbClr val="FF6600"/>
                </a:solidFill>
              </a:rPr>
              <a:t> </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25</a:t>
            </a:fld>
            <a:endParaRPr lang="fr-FR">
              <a:latin typeface="Calibri"/>
            </a:endParaRPr>
          </a:p>
        </p:txBody>
      </p:sp>
      <p:sp>
        <p:nvSpPr>
          <p:cNvPr id="6" name="ZoneTexte 5"/>
          <p:cNvSpPr txBox="1"/>
          <p:nvPr/>
        </p:nvSpPr>
        <p:spPr>
          <a:xfrm>
            <a:off x="265901" y="1496386"/>
            <a:ext cx="3249708"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gauche et la droite, cela n’a plus de sens,  je ne me positionne plus selon ces critères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963736" y="700884"/>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837353" y="700884"/>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602235" y="700884"/>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90" y="933894"/>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sp>
        <p:nvSpPr>
          <p:cNvPr id="19" name="Rectangle 18"/>
          <p:cNvSpPr/>
          <p:nvPr/>
        </p:nvSpPr>
        <p:spPr>
          <a:xfrm>
            <a:off x="2059817" y="2182476"/>
            <a:ext cx="3879606" cy="109048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27" name="Grouper 26"/>
          <p:cNvGrpSpPr/>
          <p:nvPr/>
        </p:nvGrpSpPr>
        <p:grpSpPr>
          <a:xfrm>
            <a:off x="4390341" y="2497630"/>
            <a:ext cx="1478750" cy="285840"/>
            <a:chOff x="5606164" y="5607117"/>
            <a:chExt cx="1478750" cy="285840"/>
          </a:xfrm>
        </p:grpSpPr>
        <p:sp>
          <p:nvSpPr>
            <p:cNvPr id="29" name="Signalisation droite 28"/>
            <p:cNvSpPr/>
            <p:nvPr/>
          </p:nvSpPr>
          <p:spPr>
            <a:xfrm>
              <a:off x="5606164" y="5607117"/>
              <a:ext cx="1119460" cy="285840"/>
            </a:xfrm>
            <a:prstGeom prst="homePlate">
              <a:avLst/>
            </a:prstGeom>
            <a:solidFill>
              <a:schemeClr val="bg1"/>
            </a:solidFill>
            <a:ln w="31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Milieu d'origine</a:t>
              </a:r>
              <a:br>
                <a:rPr lang="fr-FR" sz="900" dirty="0" smtClean="0">
                  <a:solidFill>
                    <a:srgbClr val="000000"/>
                  </a:solidFill>
                  <a:latin typeface="Calibri"/>
                </a:rPr>
              </a:br>
              <a:r>
                <a:rPr lang="fr-FR" sz="900" dirty="0" smtClean="0">
                  <a:solidFill>
                    <a:srgbClr val="000000"/>
                  </a:solidFill>
                  <a:latin typeface="Calibri"/>
                </a:rPr>
                <a:t>populaire</a:t>
              </a:r>
              <a:endParaRPr lang="fr-FR" sz="900" dirty="0">
                <a:solidFill>
                  <a:srgbClr val="000000"/>
                </a:solidFill>
                <a:latin typeface="Calibri"/>
              </a:endParaRPr>
            </a:p>
          </p:txBody>
        </p:sp>
        <p:sp>
          <p:nvSpPr>
            <p:cNvPr id="30" name="Rectangle 29"/>
            <p:cNvSpPr/>
            <p:nvPr/>
          </p:nvSpPr>
          <p:spPr>
            <a:xfrm>
              <a:off x="6735515" y="5660139"/>
              <a:ext cx="349399" cy="178686"/>
            </a:xfrm>
            <a:prstGeom prst="rect">
              <a:avLst/>
            </a:prstGeom>
            <a:solidFill>
              <a:srgbClr val="FFFFFF"/>
            </a:solidFill>
            <a:ln w="31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31" name="Connecteur droit 30"/>
            <p:cNvCxnSpPr/>
            <p:nvPr/>
          </p:nvCxnSpPr>
          <p:spPr>
            <a:xfrm>
              <a:off x="5784850" y="5607117"/>
              <a:ext cx="0" cy="28584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er 42"/>
          <p:cNvGrpSpPr/>
          <p:nvPr/>
        </p:nvGrpSpPr>
        <p:grpSpPr>
          <a:xfrm>
            <a:off x="4390340" y="2260496"/>
            <a:ext cx="1050976" cy="178686"/>
            <a:chOff x="5606164" y="5660139"/>
            <a:chExt cx="1050976" cy="178686"/>
          </a:xfrm>
        </p:grpSpPr>
        <p:sp>
          <p:nvSpPr>
            <p:cNvPr id="44" name="Signalisation droite 43"/>
            <p:cNvSpPr/>
            <p:nvPr/>
          </p:nvSpPr>
          <p:spPr>
            <a:xfrm>
              <a:off x="5606164" y="5661249"/>
              <a:ext cx="701577" cy="177576"/>
            </a:xfrm>
            <a:prstGeom prst="homePlate">
              <a:avLst/>
            </a:prstGeom>
            <a:solidFill>
              <a:schemeClr val="bg1"/>
            </a:solidFill>
            <a:ln w="31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45" name="Rectangle 44"/>
            <p:cNvSpPr/>
            <p:nvPr/>
          </p:nvSpPr>
          <p:spPr>
            <a:xfrm>
              <a:off x="6307741" y="5660139"/>
              <a:ext cx="349399" cy="178686"/>
            </a:xfrm>
            <a:prstGeom prst="rect">
              <a:avLst/>
            </a:prstGeom>
            <a:solidFill>
              <a:srgbClr val="FFFFFF"/>
            </a:solidFill>
            <a:ln w="31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46" name="Connecteur droit 45"/>
            <p:cNvCxnSpPr/>
            <p:nvPr/>
          </p:nvCxnSpPr>
          <p:spPr>
            <a:xfrm>
              <a:off x="5784850" y="5661249"/>
              <a:ext cx="0" cy="177576"/>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47" name="Espace réservé du contenu 2"/>
          <p:cNvSpPr txBox="1">
            <a:spLocks/>
          </p:cNvSpPr>
          <p:nvPr/>
        </p:nvSpPr>
        <p:spPr>
          <a:xfrm>
            <a:off x="182766" y="3555996"/>
            <a:ext cx="5756659" cy="738664"/>
          </a:xfrm>
          <a:prstGeom prst="rect">
            <a:avLst/>
          </a:prstGeom>
          <a:noFill/>
        </p:spPr>
        <p:txBody>
          <a:bodyPr wrap="square">
            <a:spAutoFit/>
          </a:bodyPr>
          <a:lstStyle>
            <a:lvl1pPr marL="266700" indent="-266700" algn="l" defTabSz="457200" rtl="0" eaLnBrk="1" latinLnBrk="0" hangingPunct="1">
              <a:spcBef>
                <a:spcPct val="20000"/>
              </a:spcBef>
              <a:buClr>
                <a:schemeClr val="bg1">
                  <a:lumMod val="50000"/>
                </a:schemeClr>
              </a:buClr>
              <a:buSzPct val="75000"/>
              <a:buFont typeface="Wingdings 2" charset="2"/>
              <a:buChar char="¢"/>
              <a:defRPr sz="1400" kern="1200">
                <a:solidFill>
                  <a:schemeClr val="tx1"/>
                </a:solidFill>
                <a:latin typeface="+mn-lt"/>
                <a:ea typeface="+mn-ea"/>
                <a:cs typeface="+mn-cs"/>
              </a:defRPr>
            </a:lvl1pPr>
            <a:lvl2pPr marL="534988" indent="-268288" algn="l" defTabSz="457200" rtl="0" eaLnBrk="1" latinLnBrk="0" hangingPunct="1">
              <a:spcBef>
                <a:spcPct val="20000"/>
              </a:spcBef>
              <a:buClr>
                <a:schemeClr val="bg1">
                  <a:lumMod val="50000"/>
                </a:schemeClr>
              </a:buClr>
              <a:buFont typeface="Wingdings 3" charset="2"/>
              <a:buChar char=""/>
              <a:defRPr sz="1400" kern="1200">
                <a:solidFill>
                  <a:schemeClr val="tx1"/>
                </a:solidFill>
                <a:latin typeface="+mn-lt"/>
                <a:ea typeface="+mn-ea"/>
                <a:cs typeface="+mn-cs"/>
              </a:defRPr>
            </a:lvl2pPr>
            <a:lvl3pPr marL="712788" indent="-177800" algn="l" defTabSz="457200" rtl="0" eaLnBrk="1" latinLnBrk="0" hangingPunct="1">
              <a:spcBef>
                <a:spcPct val="20000"/>
              </a:spcBef>
              <a:buClr>
                <a:schemeClr val="bg1">
                  <a:lumMod val="50000"/>
                </a:schemeClr>
              </a:buClr>
              <a:buFont typeface="Wingdings" charset="2"/>
              <a:buChar char="§"/>
              <a:defRPr sz="1400" kern="1200">
                <a:solidFill>
                  <a:schemeClr val="tx1"/>
                </a:solidFill>
                <a:latin typeface="+mn-lt"/>
                <a:ea typeface="+mn-ea"/>
                <a:cs typeface="+mn-cs"/>
              </a:defRPr>
            </a:lvl3pPr>
            <a:lvl4pPr marL="901700" indent="-18891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1166813" indent="-268288" algn="l" defTabSz="457200" rtl="0" eaLnBrk="1" latinLnBrk="0" hangingPunct="1">
              <a:spcBef>
                <a:spcPct val="20000"/>
              </a:spcBef>
              <a:buFont typeface="Arial"/>
              <a:buChar char="»"/>
              <a:tabLst>
                <a:tab pos="2154238" algn="l"/>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50"/>
              </a:spcBef>
              <a:buClr>
                <a:prstClr val="white">
                  <a:lumMod val="50000"/>
                </a:prstClr>
              </a:buClr>
              <a:buSzPct val="100000"/>
              <a:buFont typeface="Wingdings 3" charset="2"/>
              <a:buChar char=""/>
            </a:pPr>
            <a:r>
              <a:rPr lang="fr-FR" dirty="0" smtClean="0">
                <a:solidFill>
                  <a:prstClr val="black"/>
                </a:solidFill>
                <a:latin typeface="Calibri"/>
              </a:rPr>
              <a:t>On </a:t>
            </a:r>
            <a:r>
              <a:rPr lang="fr-FR" dirty="0">
                <a:solidFill>
                  <a:prstClr val="black"/>
                </a:solidFill>
                <a:latin typeface="Calibri"/>
              </a:rPr>
              <a:t>représente parfois les gens sur une échelle qui va de l’extrême-droite à l’extrême gauche. </a:t>
            </a:r>
            <a:r>
              <a:rPr lang="fr-FR" dirty="0" smtClean="0">
                <a:solidFill>
                  <a:prstClr val="black"/>
                </a:solidFill>
                <a:latin typeface="Calibri"/>
              </a:rPr>
              <a:t>Vous</a:t>
            </a:r>
            <a:r>
              <a:rPr lang="fr-FR" dirty="0">
                <a:solidFill>
                  <a:prstClr val="black"/>
                </a:solidFill>
                <a:latin typeface="Calibri"/>
              </a:rPr>
              <a:t>, personnellement, si vous deviez vous situer sur une telle échelle, où vous situeriez-vous </a:t>
            </a:r>
            <a:r>
              <a:rPr lang="fr-BE" dirty="0">
                <a:solidFill>
                  <a:prstClr val="black"/>
                </a:solidFill>
                <a:latin typeface="Calibri"/>
              </a:rPr>
              <a:t> </a:t>
            </a:r>
            <a:r>
              <a:rPr lang="fr-BE" dirty="0" smtClean="0">
                <a:solidFill>
                  <a:prstClr val="black"/>
                </a:solidFill>
                <a:latin typeface="Calibri"/>
              </a:rPr>
              <a:t> ?</a:t>
            </a:r>
            <a:endParaRPr lang="fr-FR" dirty="0" smtClean="0">
              <a:solidFill>
                <a:prstClr val="black"/>
              </a:solidFill>
              <a:latin typeface="Calibri"/>
            </a:endParaRPr>
          </a:p>
        </p:txBody>
      </p:sp>
      <p:sp>
        <p:nvSpPr>
          <p:cNvPr id="32" name="Triangle isocèle 31"/>
          <p:cNvSpPr/>
          <p:nvPr/>
        </p:nvSpPr>
        <p:spPr>
          <a:xfrm flipV="1">
            <a:off x="4984169" y="1992227"/>
            <a:ext cx="271430" cy="181642"/>
          </a:xfrm>
          <a:prstGeom prst="triangle">
            <a:avLst/>
          </a:prstGeom>
          <a:solidFill>
            <a:schemeClr val="bg1">
              <a:lumMod val="65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1" name="Rectangle 50"/>
          <p:cNvSpPr/>
          <p:nvPr/>
        </p:nvSpPr>
        <p:spPr>
          <a:xfrm>
            <a:off x="166884" y="6248189"/>
            <a:ext cx="4953000" cy="230832"/>
          </a:xfrm>
          <a:prstGeom prst="rect">
            <a:avLst/>
          </a:prstGeom>
        </p:spPr>
        <p:txBody>
          <a:bodyPr>
            <a:spAutoFit/>
          </a:bodyPr>
          <a:lstStyle/>
          <a:p>
            <a:pPr marL="182563" indent="-182563">
              <a:spcBef>
                <a:spcPts val="600"/>
              </a:spcBef>
            </a:pPr>
            <a:r>
              <a:rPr lang="fr-FR" sz="900" dirty="0" smtClean="0">
                <a:solidFill>
                  <a:prstClr val="black"/>
                </a:solidFill>
                <a:latin typeface="Calibri"/>
              </a:rPr>
              <a:t>*	Source :"</a:t>
            </a:r>
            <a:r>
              <a:rPr lang="fr-FR" sz="900" i="1" dirty="0" smtClean="0">
                <a:solidFill>
                  <a:prstClr val="black"/>
                </a:solidFill>
                <a:latin typeface="Calibri"/>
              </a:rPr>
              <a:t>Noir</a:t>
            </a:r>
            <a:r>
              <a:rPr lang="fr-FR" sz="900" i="1" dirty="0">
                <a:solidFill>
                  <a:prstClr val="black"/>
                </a:solidFill>
                <a:latin typeface="Calibri"/>
              </a:rPr>
              <a:t>, jaune, </a:t>
            </a:r>
            <a:r>
              <a:rPr lang="fr-FR" sz="900" i="1" dirty="0" smtClean="0">
                <a:solidFill>
                  <a:prstClr val="black"/>
                </a:solidFill>
                <a:latin typeface="Calibri"/>
              </a:rPr>
              <a:t>blues"</a:t>
            </a:r>
            <a:r>
              <a:rPr lang="fr-FR" sz="900" dirty="0" smtClean="0">
                <a:solidFill>
                  <a:prstClr val="black"/>
                </a:solidFill>
                <a:latin typeface="Calibri"/>
              </a:rPr>
              <a:t>– </a:t>
            </a:r>
            <a:r>
              <a:rPr lang="fr-FR" sz="900" dirty="0">
                <a:solidFill>
                  <a:prstClr val="black"/>
                </a:solidFill>
                <a:latin typeface="Calibri"/>
              </a:rPr>
              <a:t>Le Soir – </a:t>
            </a:r>
            <a:r>
              <a:rPr lang="fr-FR" sz="900" dirty="0" smtClean="0">
                <a:solidFill>
                  <a:prstClr val="black"/>
                </a:solidFill>
                <a:latin typeface="Calibri"/>
              </a:rPr>
              <a:t>Survey &amp; Action </a:t>
            </a:r>
            <a:r>
              <a:rPr lang="fr-FR" sz="900" dirty="0">
                <a:solidFill>
                  <a:prstClr val="black"/>
                </a:solidFill>
                <a:latin typeface="Calibri"/>
              </a:rPr>
              <a:t>– 1997</a:t>
            </a:r>
          </a:p>
        </p:txBody>
      </p:sp>
      <p:sp>
        <p:nvSpPr>
          <p:cNvPr id="15" name="Forme libre 14"/>
          <p:cNvSpPr/>
          <p:nvPr/>
        </p:nvSpPr>
        <p:spPr>
          <a:xfrm>
            <a:off x="1627193" y="4667250"/>
            <a:ext cx="2817812" cy="698500"/>
          </a:xfrm>
          <a:custGeom>
            <a:avLst/>
            <a:gdLst>
              <a:gd name="connsiteX0" fmla="*/ 7937 w 2817812"/>
              <a:gd name="connsiteY0" fmla="*/ 698500 h 698500"/>
              <a:gd name="connsiteX1" fmla="*/ 0 w 2817812"/>
              <a:gd name="connsiteY1" fmla="*/ 0 h 698500"/>
              <a:gd name="connsiteX2" fmla="*/ 2817812 w 2817812"/>
              <a:gd name="connsiteY2" fmla="*/ 7938 h 698500"/>
              <a:gd name="connsiteX3" fmla="*/ 2817812 w 2817812"/>
              <a:gd name="connsiteY3" fmla="*/ 119063 h 698500"/>
            </a:gdLst>
            <a:ahLst/>
            <a:cxnLst>
              <a:cxn ang="0">
                <a:pos x="connsiteX0" y="connsiteY0"/>
              </a:cxn>
              <a:cxn ang="0">
                <a:pos x="connsiteX1" y="connsiteY1"/>
              </a:cxn>
              <a:cxn ang="0">
                <a:pos x="connsiteX2" y="connsiteY2"/>
              </a:cxn>
              <a:cxn ang="0">
                <a:pos x="connsiteX3" y="connsiteY3"/>
              </a:cxn>
            </a:cxnLst>
            <a:rect l="l" t="t" r="r" b="b"/>
            <a:pathLst>
              <a:path w="2817812" h="698500">
                <a:moveTo>
                  <a:pt x="7937" y="698500"/>
                </a:moveTo>
                <a:cubicBezTo>
                  <a:pt x="5291" y="465667"/>
                  <a:pt x="2646" y="232833"/>
                  <a:pt x="0" y="0"/>
                </a:cubicBezTo>
                <a:lnTo>
                  <a:pt x="2817812" y="7938"/>
                </a:lnTo>
                <a:lnTo>
                  <a:pt x="2817812" y="11906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53" name="Ellipse 52"/>
          <p:cNvSpPr/>
          <p:nvPr/>
        </p:nvSpPr>
        <p:spPr>
          <a:xfrm>
            <a:off x="2721985" y="4441051"/>
            <a:ext cx="575734" cy="452421"/>
          </a:xfrm>
          <a:prstGeom prst="ellipse">
            <a:avLst/>
          </a:prstGeom>
          <a:solidFill>
            <a:schemeClr val="tx2"/>
          </a:soli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400" b="1" dirty="0" smtClean="0">
                <a:solidFill>
                  <a:prstClr val="white"/>
                </a:solidFill>
                <a:latin typeface="Calibri"/>
              </a:rPr>
              <a:t>34%</a:t>
            </a:r>
            <a:endParaRPr lang="fr-FR" sz="1400" b="1" dirty="0">
              <a:solidFill>
                <a:prstClr val="white"/>
              </a:solidFill>
              <a:latin typeface="Calibri"/>
            </a:endParaRPr>
          </a:p>
        </p:txBody>
      </p:sp>
      <p:sp>
        <p:nvSpPr>
          <p:cNvPr id="56" name="Forme libre 55"/>
          <p:cNvSpPr/>
          <p:nvPr/>
        </p:nvSpPr>
        <p:spPr>
          <a:xfrm>
            <a:off x="5856595" y="4667261"/>
            <a:ext cx="2826513" cy="763905"/>
          </a:xfrm>
          <a:custGeom>
            <a:avLst/>
            <a:gdLst>
              <a:gd name="connsiteX0" fmla="*/ 7937 w 2817812"/>
              <a:gd name="connsiteY0" fmla="*/ 698500 h 698500"/>
              <a:gd name="connsiteX1" fmla="*/ 0 w 2817812"/>
              <a:gd name="connsiteY1" fmla="*/ 0 h 698500"/>
              <a:gd name="connsiteX2" fmla="*/ 2817812 w 2817812"/>
              <a:gd name="connsiteY2" fmla="*/ 7938 h 698500"/>
              <a:gd name="connsiteX3" fmla="*/ 2817812 w 2817812"/>
              <a:gd name="connsiteY3" fmla="*/ 119063 h 698500"/>
              <a:gd name="connsiteX0" fmla="*/ 7937 w 2825749"/>
              <a:gd name="connsiteY0" fmla="*/ 698500 h 865188"/>
              <a:gd name="connsiteX1" fmla="*/ 0 w 2825749"/>
              <a:gd name="connsiteY1" fmla="*/ 0 h 865188"/>
              <a:gd name="connsiteX2" fmla="*/ 2817812 w 2825749"/>
              <a:gd name="connsiteY2" fmla="*/ 7938 h 865188"/>
              <a:gd name="connsiteX3" fmla="*/ 2825749 w 2825749"/>
              <a:gd name="connsiteY3" fmla="*/ 865188 h 865188"/>
              <a:gd name="connsiteX0" fmla="*/ 763 w 2826513"/>
              <a:gd name="connsiteY0" fmla="*/ 468312 h 865188"/>
              <a:gd name="connsiteX1" fmla="*/ 764 w 2826513"/>
              <a:gd name="connsiteY1" fmla="*/ 0 h 865188"/>
              <a:gd name="connsiteX2" fmla="*/ 2818576 w 2826513"/>
              <a:gd name="connsiteY2" fmla="*/ 7938 h 865188"/>
              <a:gd name="connsiteX3" fmla="*/ 2826513 w 2826513"/>
              <a:gd name="connsiteY3" fmla="*/ 865188 h 865188"/>
              <a:gd name="connsiteX0" fmla="*/ 763 w 2826513"/>
              <a:gd name="connsiteY0" fmla="*/ 554013 h 865188"/>
              <a:gd name="connsiteX1" fmla="*/ 764 w 2826513"/>
              <a:gd name="connsiteY1" fmla="*/ 0 h 865188"/>
              <a:gd name="connsiteX2" fmla="*/ 2818576 w 2826513"/>
              <a:gd name="connsiteY2" fmla="*/ 7938 h 865188"/>
              <a:gd name="connsiteX3" fmla="*/ 2826513 w 2826513"/>
              <a:gd name="connsiteY3" fmla="*/ 865188 h 865188"/>
              <a:gd name="connsiteX0" fmla="*/ 763 w 2826513"/>
              <a:gd name="connsiteY0" fmla="*/ 554013 h 763905"/>
              <a:gd name="connsiteX1" fmla="*/ 764 w 2826513"/>
              <a:gd name="connsiteY1" fmla="*/ 0 h 763905"/>
              <a:gd name="connsiteX2" fmla="*/ 2818576 w 2826513"/>
              <a:gd name="connsiteY2" fmla="*/ 7938 h 763905"/>
              <a:gd name="connsiteX3" fmla="*/ 2826513 w 2826513"/>
              <a:gd name="connsiteY3" fmla="*/ 763905 h 763905"/>
            </a:gdLst>
            <a:ahLst/>
            <a:cxnLst>
              <a:cxn ang="0">
                <a:pos x="connsiteX0" y="connsiteY0"/>
              </a:cxn>
              <a:cxn ang="0">
                <a:pos x="connsiteX1" y="connsiteY1"/>
              </a:cxn>
              <a:cxn ang="0">
                <a:pos x="connsiteX2" y="connsiteY2"/>
              </a:cxn>
              <a:cxn ang="0">
                <a:pos x="connsiteX3" y="connsiteY3"/>
              </a:cxn>
            </a:cxnLst>
            <a:rect l="l" t="t" r="r" b="b"/>
            <a:pathLst>
              <a:path w="2826513" h="763905">
                <a:moveTo>
                  <a:pt x="763" y="554013"/>
                </a:moveTo>
                <a:cubicBezTo>
                  <a:pt x="-1883" y="321180"/>
                  <a:pt x="3410" y="232833"/>
                  <a:pt x="764" y="0"/>
                </a:cubicBezTo>
                <a:lnTo>
                  <a:pt x="2818576" y="7938"/>
                </a:lnTo>
                <a:cubicBezTo>
                  <a:pt x="2821222" y="293688"/>
                  <a:pt x="2823867" y="478155"/>
                  <a:pt x="2826513" y="763905"/>
                </a:cubicBezTo>
              </a:path>
            </a:pathLst>
          </a:custGeom>
          <a:ln>
            <a:solidFill>
              <a:schemeClr val="accent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57" name="Ellipse 56"/>
          <p:cNvSpPr/>
          <p:nvPr/>
        </p:nvSpPr>
        <p:spPr>
          <a:xfrm>
            <a:off x="6952146" y="4441051"/>
            <a:ext cx="575734" cy="452421"/>
          </a:xfrm>
          <a:prstGeom prst="ellipse">
            <a:avLst/>
          </a:prstGeom>
          <a:solidFill>
            <a:schemeClr val="accent2">
              <a:lumMod val="75000"/>
              <a:lumOff val="25000"/>
            </a:schemeClr>
          </a:soli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400" b="1" dirty="0" smtClean="0">
                <a:solidFill>
                  <a:prstClr val="white"/>
                </a:solidFill>
                <a:latin typeface="Calibri"/>
              </a:rPr>
              <a:t>19%</a:t>
            </a:r>
            <a:endParaRPr lang="fr-FR" sz="1400" b="1" dirty="0">
              <a:solidFill>
                <a:prstClr val="white"/>
              </a:solidFill>
              <a:latin typeface="Calibri"/>
            </a:endParaRPr>
          </a:p>
        </p:txBody>
      </p:sp>
      <p:sp>
        <p:nvSpPr>
          <p:cNvPr id="58" name="Rectangle 57"/>
          <p:cNvSpPr/>
          <p:nvPr/>
        </p:nvSpPr>
        <p:spPr>
          <a:xfrm>
            <a:off x="6040457" y="2849788"/>
            <a:ext cx="3557386" cy="1523767"/>
          </a:xfrm>
          <a:prstGeom prst="rect">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8" name="Tableau 47"/>
          <p:cNvGraphicFramePr>
            <a:graphicFrameLocks noGrp="1"/>
          </p:cNvGraphicFramePr>
          <p:nvPr>
            <p:extLst>
              <p:ext uri="{D42A27DB-BD31-4B8C-83A1-F6EECF244321}">
                <p14:modId xmlns:p14="http://schemas.microsoft.com/office/powerpoint/2010/main" val="1397005512"/>
              </p:ext>
            </p:extLst>
          </p:nvPr>
        </p:nvGraphicFramePr>
        <p:xfrm>
          <a:off x="6127777" y="3157564"/>
          <a:ext cx="3365483" cy="914400"/>
        </p:xfrm>
        <a:graphic>
          <a:graphicData uri="http://schemas.openxmlformats.org/drawingml/2006/table">
            <a:tbl>
              <a:tblPr firstRow="1" bandRow="1">
                <a:tableStyleId>{2D5ABB26-0587-4C30-8999-92F81FD0307C}</a:tableStyleId>
              </a:tblPr>
              <a:tblGrid>
                <a:gridCol w="647722">
                  <a:extLst>
                    <a:ext uri="{9D8B030D-6E8A-4147-A177-3AD203B41FA5}">
                      <a16:colId xmlns:a16="http://schemas.microsoft.com/office/drawing/2014/main" val="20000"/>
                    </a:ext>
                  </a:extLst>
                </a:gridCol>
                <a:gridCol w="2717761">
                  <a:extLst>
                    <a:ext uri="{9D8B030D-6E8A-4147-A177-3AD203B41FA5}">
                      <a16:colId xmlns:a16="http://schemas.microsoft.com/office/drawing/2014/main" val="20001"/>
                    </a:ext>
                  </a:extLst>
                </a:gridCol>
              </a:tblGrid>
              <a:tr h="304800">
                <a:tc>
                  <a:txBody>
                    <a:bodyPr/>
                    <a:lstStyle/>
                    <a:p>
                      <a:pPr marL="0" indent="0" algn="r">
                        <a:buFont typeface="Arial"/>
                        <a:buNone/>
                        <a:tabLst>
                          <a:tab pos="182563" algn="r"/>
                        </a:tabLst>
                      </a:pPr>
                      <a:r>
                        <a:rPr lang="fr-FR" sz="1200" dirty="0" smtClean="0"/>
                        <a:t>1995*</a:t>
                      </a:r>
                      <a:endParaRPr lang="fr-FR" sz="1200" dirty="0"/>
                    </a:p>
                  </a:txBody>
                  <a:tcPr anchor="ctr">
                    <a:lnL w="3175"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a:buFont typeface="Arial"/>
                        <a:buNone/>
                        <a:tabLst>
                          <a:tab pos="182563" algn="r"/>
                        </a:tabLst>
                      </a:pPr>
                      <a:endParaRPr lang="fr-FR" sz="1200" dirty="0"/>
                    </a:p>
                  </a:txBody>
                  <a:tcPr anchor="ctr">
                    <a:lnL w="12700" cap="flat" cmpd="sng" algn="ctr">
                      <a:no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4800">
                <a:tc>
                  <a:txBody>
                    <a:bodyPr/>
                    <a:lstStyle/>
                    <a:p>
                      <a:pPr marL="0" indent="0" algn="r">
                        <a:buFont typeface="Arial"/>
                        <a:buNone/>
                        <a:tabLst>
                          <a:tab pos="182563" algn="r"/>
                        </a:tabLst>
                      </a:pPr>
                      <a:r>
                        <a:rPr lang="fr-FR" sz="1200" dirty="0" smtClean="0"/>
                        <a:t>1997*</a:t>
                      </a:r>
                      <a:endParaRPr lang="fr-FR" sz="1200" dirty="0"/>
                    </a:p>
                  </a:txBody>
                  <a:tcPr anchor="ctr">
                    <a:lnL w="3175"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a:buFont typeface="Arial"/>
                        <a:buNone/>
                        <a:tabLst>
                          <a:tab pos="182563" algn="r"/>
                        </a:tabLst>
                      </a:pPr>
                      <a:endParaRPr lang="fr-FR" sz="1200" dirty="0"/>
                    </a:p>
                  </a:txBody>
                  <a:tcPr anchor="ctr">
                    <a:lnL w="12700" cap="flat" cmpd="sng" algn="ctr">
                      <a:no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04800">
                <a:tc>
                  <a:txBody>
                    <a:bodyPr/>
                    <a:lstStyle/>
                    <a:p>
                      <a:pPr marL="0" indent="0" algn="r">
                        <a:buFont typeface="Arial"/>
                        <a:buNone/>
                        <a:tabLst>
                          <a:tab pos="182563" algn="r"/>
                        </a:tabLst>
                      </a:pPr>
                      <a:r>
                        <a:rPr lang="fr-FR" sz="1400" b="1" dirty="0" smtClean="0"/>
                        <a:t>2016</a:t>
                      </a:r>
                      <a:endParaRPr lang="fr-FR" sz="1200" b="1" dirty="0"/>
                    </a:p>
                  </a:txBody>
                  <a:tcPr anchor="ctr">
                    <a:lnL w="3175"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r">
                        <a:buFont typeface="Arial"/>
                        <a:buNone/>
                        <a:tabLst>
                          <a:tab pos="182563" algn="r"/>
                        </a:tabLst>
                      </a:pPr>
                      <a:endParaRPr lang="fr-FR" sz="1200" dirty="0"/>
                    </a:p>
                  </a:txBody>
                  <a:tcPr anchor="ctr">
                    <a:lnL w="12700" cap="flat" cmpd="sng" algn="ctr">
                      <a:no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solidFill>
                        <a:prstClr val="white"/>
                      </a:solidFill>
                      <a:prstDash val="solid"/>
                      <a:round/>
                      <a:headEnd type="none" w="med" len="med"/>
                      <a:tailEnd type="none" w="med" len="med"/>
                    </a:lnT>
                    <a:lnB w="3175"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graphicFrame>
        <p:nvGraphicFramePr>
          <p:cNvPr id="49" name="Graphique 48"/>
          <p:cNvGraphicFramePr/>
          <p:nvPr>
            <p:extLst>
              <p:ext uri="{D42A27DB-BD31-4B8C-83A1-F6EECF244321}">
                <p14:modId xmlns:p14="http://schemas.microsoft.com/office/powerpoint/2010/main" val="1359850341"/>
              </p:ext>
            </p:extLst>
          </p:nvPr>
        </p:nvGraphicFramePr>
        <p:xfrm>
          <a:off x="6694225" y="2969277"/>
          <a:ext cx="4216048" cy="126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6040455" y="2849793"/>
            <a:ext cx="3557385" cy="307777"/>
          </a:xfrm>
          <a:prstGeom prst="rect">
            <a:avLst/>
          </a:prstGeom>
          <a:noFill/>
        </p:spPr>
        <p:txBody>
          <a:bodyPr wrap="square" rtlCol="0">
            <a:spAutoFit/>
          </a:bodyPr>
          <a:lstStyle/>
          <a:p>
            <a:r>
              <a:rPr lang="fr-FR" sz="1400" b="1" dirty="0" smtClean="0">
                <a:solidFill>
                  <a:prstClr val="black"/>
                </a:solidFill>
                <a:latin typeface="Calibri"/>
              </a:rPr>
              <a:t>Je refuse de me classer dans une telle échelle</a:t>
            </a:r>
            <a:endParaRPr lang="fr-FR" sz="1400" b="1" dirty="0">
              <a:solidFill>
                <a:prstClr val="black"/>
              </a:solidFill>
              <a:latin typeface="Calibri"/>
            </a:endParaRPr>
          </a:p>
        </p:txBody>
      </p:sp>
      <p:cxnSp>
        <p:nvCxnSpPr>
          <p:cNvPr id="59" name="Connecteur droit avec flèche 58"/>
          <p:cNvCxnSpPr/>
          <p:nvPr/>
        </p:nvCxnSpPr>
        <p:spPr>
          <a:xfrm>
            <a:off x="8545514" y="3254352"/>
            <a:ext cx="860425" cy="6985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60" name="Grouper 59"/>
          <p:cNvGrpSpPr/>
          <p:nvPr/>
        </p:nvGrpSpPr>
        <p:grpSpPr>
          <a:xfrm>
            <a:off x="6905154" y="3831560"/>
            <a:ext cx="1050976" cy="178686"/>
            <a:chOff x="5606164" y="5660139"/>
            <a:chExt cx="1050976" cy="178686"/>
          </a:xfrm>
        </p:grpSpPr>
        <p:sp>
          <p:nvSpPr>
            <p:cNvPr id="61" name="Signalisation droite 60"/>
            <p:cNvSpPr/>
            <p:nvPr/>
          </p:nvSpPr>
          <p:spPr>
            <a:xfrm>
              <a:off x="5606164" y="5661249"/>
              <a:ext cx="701577"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62" name="Rectangle 61"/>
            <p:cNvSpPr/>
            <p:nvPr/>
          </p:nvSpPr>
          <p:spPr>
            <a:xfrm>
              <a:off x="6307741"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63" name="Connecteur droit 62"/>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64" name="Grouper 63"/>
          <p:cNvGrpSpPr/>
          <p:nvPr/>
        </p:nvGrpSpPr>
        <p:grpSpPr>
          <a:xfrm>
            <a:off x="6897216" y="4014134"/>
            <a:ext cx="1478750" cy="285840"/>
            <a:chOff x="5606164" y="5607117"/>
            <a:chExt cx="1478750" cy="285840"/>
          </a:xfrm>
        </p:grpSpPr>
        <p:sp>
          <p:nvSpPr>
            <p:cNvPr id="65" name="Signalisation droite 64"/>
            <p:cNvSpPr/>
            <p:nvPr/>
          </p:nvSpPr>
          <p:spPr>
            <a:xfrm>
              <a:off x="5606164" y="5607117"/>
              <a:ext cx="1119460" cy="285840"/>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Milieu d'origine</a:t>
              </a:r>
              <a:br>
                <a:rPr lang="fr-FR" sz="900" dirty="0" smtClean="0">
                  <a:solidFill>
                    <a:srgbClr val="000000"/>
                  </a:solidFill>
                  <a:latin typeface="Calibri"/>
                </a:rPr>
              </a:br>
              <a:r>
                <a:rPr lang="fr-FR" sz="900" dirty="0" smtClean="0">
                  <a:solidFill>
                    <a:srgbClr val="000000"/>
                  </a:solidFill>
                  <a:latin typeface="Calibri"/>
                </a:rPr>
                <a:t>populaire</a:t>
              </a:r>
              <a:endParaRPr lang="fr-FR" sz="900" dirty="0">
                <a:solidFill>
                  <a:srgbClr val="000000"/>
                </a:solidFill>
                <a:latin typeface="Calibri"/>
              </a:endParaRPr>
            </a:p>
          </p:txBody>
        </p:sp>
        <p:sp>
          <p:nvSpPr>
            <p:cNvPr id="66" name="Rectangle 65"/>
            <p:cNvSpPr/>
            <p:nvPr/>
          </p:nvSpPr>
          <p:spPr>
            <a:xfrm>
              <a:off x="6735515"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67" name="Connecteur droit 66"/>
            <p:cNvCxnSpPr/>
            <p:nvPr/>
          </p:nvCxnSpPr>
          <p:spPr>
            <a:xfrm>
              <a:off x="5784850" y="5607117"/>
              <a:ext cx="0" cy="285840"/>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68" name="Signalisation droite 67"/>
          <p:cNvSpPr/>
          <p:nvPr/>
        </p:nvSpPr>
        <p:spPr>
          <a:xfrm>
            <a:off x="537394" y="4425397"/>
            <a:ext cx="891363" cy="348158"/>
          </a:xfrm>
          <a:prstGeom prst="homePlat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solidFill>
                  <a:prstClr val="black"/>
                </a:solidFill>
                <a:latin typeface="Calibri"/>
              </a:rPr>
              <a:t>2016</a:t>
            </a:r>
            <a:endParaRPr lang="fr-FR" sz="1600" b="1" dirty="0">
              <a:solidFill>
                <a:prstClr val="black"/>
              </a:solidFill>
              <a:latin typeface="Calibri"/>
            </a:endParaRPr>
          </a:p>
        </p:txBody>
      </p:sp>
      <p:sp>
        <p:nvSpPr>
          <p:cNvPr id="54" name="Rectangle 53"/>
          <p:cNvSpPr/>
          <p:nvPr/>
        </p:nvSpPr>
        <p:spPr>
          <a:xfrm>
            <a:off x="2166785" y="2261606"/>
            <a:ext cx="2098879" cy="935998"/>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5" name="Graphique 54"/>
          <p:cNvGraphicFramePr/>
          <p:nvPr>
            <p:extLst>
              <p:ext uri="{D42A27DB-BD31-4B8C-83A1-F6EECF244321}">
                <p14:modId xmlns:p14="http://schemas.microsoft.com/office/powerpoint/2010/main" val="1155192017"/>
              </p:ext>
            </p:extLst>
          </p:nvPr>
        </p:nvGraphicFramePr>
        <p:xfrm>
          <a:off x="1763518" y="2409932"/>
          <a:ext cx="2594360" cy="784573"/>
        </p:xfrm>
        <a:graphic>
          <a:graphicData uri="http://schemas.openxmlformats.org/drawingml/2006/chart">
            <c:chart xmlns:c="http://schemas.openxmlformats.org/drawingml/2006/chart" xmlns:r="http://schemas.openxmlformats.org/officeDocument/2006/relationships" r:id="rId5"/>
          </a:graphicData>
        </a:graphic>
      </p:graphicFrame>
      <p:sp>
        <p:nvSpPr>
          <p:cNvPr id="69" name="ZoneTexte 68"/>
          <p:cNvSpPr txBox="1"/>
          <p:nvPr/>
        </p:nvSpPr>
        <p:spPr>
          <a:xfrm>
            <a:off x="2167675" y="227423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Tree>
    <p:extLst>
      <p:ext uri="{BB962C8B-B14F-4D97-AF65-F5344CB8AC3E}">
        <p14:creationId xmlns:p14="http://schemas.microsoft.com/office/powerpoint/2010/main" val="42185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488504" y="645275"/>
            <a:ext cx="8843920" cy="5149554"/>
          </a:xfrm>
          <a:prstGeom prst="roundRect">
            <a:avLst>
              <a:gd name="adj" fmla="val 7980"/>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848544" y="957894"/>
            <a:ext cx="8134216" cy="4524316"/>
          </a:xfrm>
        </p:spPr>
        <p:txBody>
          <a:bodyPr wrap="square">
            <a:spAutoFit/>
          </a:bodyPr>
          <a:lstStyle/>
          <a:p>
            <a:pPr marL="265112" indent="0">
              <a:lnSpc>
                <a:spcPct val="120000"/>
              </a:lnSpc>
              <a:buNone/>
            </a:pPr>
            <a:r>
              <a:rPr lang="fr-FR" sz="1800" b="1" dirty="0" smtClean="0"/>
              <a:t>Les institutions sont délégitimées,</a:t>
            </a:r>
          </a:p>
          <a:p>
            <a:pPr marL="265112" indent="0">
              <a:lnSpc>
                <a:spcPct val="120000"/>
              </a:lnSpc>
              <a:buNone/>
            </a:pPr>
            <a:r>
              <a:rPr lang="fr-FR" sz="1800" b="1" dirty="0" smtClean="0"/>
              <a:t>Les valeurs-ciments s’effritent,</a:t>
            </a:r>
          </a:p>
          <a:p>
            <a:pPr marL="265112" indent="0">
              <a:lnSpc>
                <a:spcPct val="120000"/>
              </a:lnSpc>
              <a:buNone/>
            </a:pPr>
            <a:r>
              <a:rPr lang="fr-FR" sz="1800" b="1" dirty="0" smtClean="0"/>
              <a:t>Sentiment qu’on ne fait plus société,</a:t>
            </a:r>
          </a:p>
          <a:p>
            <a:pPr marL="265112" indent="0">
              <a:lnSpc>
                <a:spcPct val="120000"/>
              </a:lnSpc>
              <a:buNone/>
            </a:pPr>
            <a:r>
              <a:rPr lang="fr-FR" sz="1800" b="1" dirty="0" smtClean="0"/>
              <a:t>L’individu se retrouve seul, sans appartenances.</a:t>
            </a:r>
          </a:p>
          <a:p>
            <a:pPr marL="265112" indent="0">
              <a:lnSpc>
                <a:spcPct val="120000"/>
              </a:lnSpc>
              <a:buNone/>
            </a:pPr>
            <a:endParaRPr lang="fr-FR" sz="1800" b="1" dirty="0"/>
          </a:p>
          <a:p>
            <a:pPr indent="0">
              <a:buNone/>
            </a:pPr>
            <a:r>
              <a:rPr lang="fr-FR" sz="1800" b="1" dirty="0"/>
              <a:t>Cela signifie que l’individu est à la fois :</a:t>
            </a:r>
          </a:p>
          <a:p>
            <a:pPr indent="0">
              <a:buNone/>
            </a:pPr>
            <a:endParaRPr lang="fr-BE" sz="1800" dirty="0"/>
          </a:p>
          <a:p>
            <a:pPr lvl="1"/>
            <a:r>
              <a:rPr lang="fr-FR" sz="1800" b="1" dirty="0">
                <a:solidFill>
                  <a:srgbClr val="FF6600"/>
                </a:solidFill>
              </a:rPr>
              <a:t>plus autonome</a:t>
            </a:r>
            <a:r>
              <a:rPr lang="fr-FR" sz="1800" b="1" dirty="0"/>
              <a:t>, libéré de contraintes et de normes diverses =&gt; processus d’individualisation</a:t>
            </a:r>
            <a:r>
              <a:rPr lang="fr-FR" sz="1800" b="1" dirty="0" smtClean="0"/>
              <a:t>,</a:t>
            </a:r>
          </a:p>
          <a:p>
            <a:pPr marL="266700" lvl="1" indent="0">
              <a:buNone/>
            </a:pPr>
            <a:endParaRPr lang="fr-BE" sz="1800" dirty="0"/>
          </a:p>
          <a:p>
            <a:pPr lvl="1"/>
            <a:r>
              <a:rPr lang="fr-FR" sz="1800" b="1" dirty="0">
                <a:solidFill>
                  <a:srgbClr val="FF6600"/>
                </a:solidFill>
              </a:rPr>
              <a:t>plus vulnérable, </a:t>
            </a:r>
            <a:r>
              <a:rPr lang="fr-FR" sz="1800" b="1" dirty="0"/>
              <a:t>moins protégé, </a:t>
            </a:r>
            <a:r>
              <a:rPr lang="fr-FR" sz="1800" b="1" dirty="0" smtClean="0"/>
              <a:t>l’individu se sent seul face </a:t>
            </a:r>
            <a:r>
              <a:rPr lang="fr-FR" sz="1800" b="1" dirty="0"/>
              <a:t>à divers pouvoirs qui le </a:t>
            </a:r>
            <a:r>
              <a:rPr lang="fr-FR" sz="1800" b="1" dirty="0" smtClean="0"/>
              <a:t>dominent </a:t>
            </a:r>
            <a:r>
              <a:rPr lang="fr-FR" sz="1800" b="1" dirty="0"/>
              <a:t>dans tous les domaines de </a:t>
            </a:r>
            <a:r>
              <a:rPr lang="fr-FR" sz="1800" b="1" dirty="0" smtClean="0">
                <a:solidFill>
                  <a:srgbClr val="FF6600"/>
                </a:solidFill>
              </a:rPr>
              <a:t>SA </a:t>
            </a:r>
            <a:r>
              <a:rPr lang="fr-FR" sz="1800" b="1" dirty="0">
                <a:solidFill>
                  <a:srgbClr val="FF6600"/>
                </a:solidFill>
              </a:rPr>
              <a:t>vie </a:t>
            </a:r>
            <a:r>
              <a:rPr lang="fr-FR" sz="1800" b="1" dirty="0" smtClean="0">
                <a:solidFill>
                  <a:srgbClr val="FF6600"/>
                </a:solidFill>
              </a:rPr>
              <a:t>QUOTIDIENNE.</a:t>
            </a:r>
          </a:p>
          <a:p>
            <a:pPr marL="266700" lvl="1" indent="0">
              <a:buNone/>
            </a:pPr>
            <a:r>
              <a:rPr lang="fr-FR" sz="1800" b="1" dirty="0" smtClean="0">
                <a:solidFill>
                  <a:srgbClr val="FF6600"/>
                </a:solidFill>
              </a:rPr>
              <a:t>   </a:t>
            </a:r>
            <a:endParaRPr lang="fr-FR" sz="1800" b="1" dirty="0" smtClean="0">
              <a:solidFill>
                <a:srgbClr val="3366FF"/>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26</a:t>
            </a:fld>
            <a:endParaRPr lang="fr-FR">
              <a:latin typeface="Calibri"/>
            </a:endParaRPr>
          </a:p>
        </p:txBody>
      </p:sp>
    </p:spTree>
    <p:extLst>
      <p:ext uri="{BB962C8B-B14F-4D97-AF65-F5344CB8AC3E}">
        <p14:creationId xmlns:p14="http://schemas.microsoft.com/office/powerpoint/2010/main" val="4045232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86817"/>
            <a:ext cx="9538644" cy="467502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339285362"/>
              </p:ext>
            </p:extLst>
          </p:nvPr>
        </p:nvGraphicFramePr>
        <p:xfrm>
          <a:off x="3408747" y="1386089"/>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7" name="Rectangle 46"/>
          <p:cNvSpPr/>
          <p:nvPr/>
        </p:nvSpPr>
        <p:spPr>
          <a:xfrm>
            <a:off x="3239512" y="2543731"/>
            <a:ext cx="4483733" cy="1116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DES </a:t>
            </a:r>
            <a:r>
              <a:rPr lang="fr-FR" spc="-10" dirty="0">
                <a:solidFill>
                  <a:srgbClr val="FF6600"/>
                </a:solidFill>
              </a:rPr>
              <a:t>INDIVIDUS </a:t>
            </a:r>
            <a:r>
              <a:rPr lang="fr-FR" spc="-10" dirty="0" smtClean="0">
                <a:solidFill>
                  <a:srgbClr val="FF6600"/>
                </a:solidFill>
              </a:rPr>
              <a:t> </a:t>
            </a:r>
            <a:r>
              <a:rPr lang="fr-FR" spc="-10" dirty="0">
                <a:solidFill>
                  <a:srgbClr val="FF6600"/>
                </a:solidFill>
              </a:rPr>
              <a:t>PLUS AUTONOMES</a:t>
            </a:r>
            <a:r>
              <a:rPr lang="fr-FR" spc="-10" dirty="0" smtClean="0">
                <a:solidFill>
                  <a:srgbClr val="FF6600"/>
                </a:solidFill>
              </a:rPr>
              <a:t>.</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27</a:t>
            </a:fld>
            <a:endParaRPr lang="fr-FR">
              <a:latin typeface="Calibri"/>
            </a:endParaRPr>
          </a:p>
        </p:txBody>
      </p:sp>
      <p:sp>
        <p:nvSpPr>
          <p:cNvPr id="6" name="ZoneTexte 5"/>
          <p:cNvSpPr txBox="1"/>
          <p:nvPr/>
        </p:nvSpPr>
        <p:spPr>
          <a:xfrm>
            <a:off x="265902" y="1590445"/>
            <a:ext cx="2318576" cy="1169551"/>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Dans le couple, les rôles de l’homme et de la femme sont actuellement nettement moins définis  de façon claire</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179597" y="98126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299155" y="981265"/>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879093" y="98126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90" y="1227906"/>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5" name="Signalisation droite 24"/>
          <p:cNvSpPr/>
          <p:nvPr/>
        </p:nvSpPr>
        <p:spPr>
          <a:xfrm>
            <a:off x="2711466" y="2026749"/>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Femmes</a:t>
            </a:r>
            <a:endParaRPr lang="fr-FR" sz="1200" i="1" dirty="0">
              <a:solidFill>
                <a:prstClr val="black"/>
              </a:solidFill>
              <a:latin typeface="Calibri"/>
            </a:endParaRPr>
          </a:p>
        </p:txBody>
      </p:sp>
      <p:sp>
        <p:nvSpPr>
          <p:cNvPr id="29" name="Signalisation droite 28"/>
          <p:cNvSpPr/>
          <p:nvPr/>
        </p:nvSpPr>
        <p:spPr>
          <a:xfrm>
            <a:off x="2711466" y="4374700"/>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Hommes</a:t>
            </a:r>
            <a:endParaRPr lang="fr-FR" sz="1200" i="1" dirty="0">
              <a:solidFill>
                <a:prstClr val="black"/>
              </a:solidFill>
              <a:latin typeface="Calibri"/>
            </a:endParaRPr>
          </a:p>
        </p:txBody>
      </p:sp>
      <p:sp>
        <p:nvSpPr>
          <p:cNvPr id="32" name="Rectangle 31"/>
          <p:cNvSpPr/>
          <p:nvPr/>
        </p:nvSpPr>
        <p:spPr>
          <a:xfrm>
            <a:off x="3327900" y="2617040"/>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3" name="Graphique 32"/>
          <p:cNvGraphicFramePr/>
          <p:nvPr>
            <p:extLst>
              <p:ext uri="{D42A27DB-BD31-4B8C-83A1-F6EECF244321}">
                <p14:modId xmlns:p14="http://schemas.microsoft.com/office/powerpoint/2010/main" val="2754817270"/>
              </p:ext>
            </p:extLst>
          </p:nvPr>
        </p:nvGraphicFramePr>
        <p:xfrm>
          <a:off x="2924632" y="2764381"/>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p:cNvSpPr txBox="1"/>
          <p:nvPr/>
        </p:nvSpPr>
        <p:spPr>
          <a:xfrm>
            <a:off x="3328787" y="2629653"/>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5" name="Triangle isocèle 34"/>
          <p:cNvSpPr/>
          <p:nvPr/>
        </p:nvSpPr>
        <p:spPr>
          <a:xfrm flipV="1">
            <a:off x="5323935" y="2362093"/>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39" name="Grouper 38"/>
          <p:cNvGrpSpPr/>
          <p:nvPr/>
        </p:nvGrpSpPr>
        <p:grpSpPr>
          <a:xfrm>
            <a:off x="5518999" y="2612941"/>
            <a:ext cx="2133633" cy="285840"/>
            <a:chOff x="5606164" y="5607117"/>
            <a:chExt cx="2133633" cy="285840"/>
          </a:xfrm>
        </p:grpSpPr>
        <p:sp>
          <p:nvSpPr>
            <p:cNvPr id="41" name="Signalisation droite 40"/>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42" name="Rectangle 41"/>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38%</a:t>
              </a:r>
              <a:endParaRPr lang="fr-FR" sz="900" dirty="0">
                <a:solidFill>
                  <a:srgbClr val="000000"/>
                </a:solidFill>
                <a:latin typeface="Calibri"/>
              </a:endParaRPr>
            </a:p>
          </p:txBody>
        </p:sp>
        <p:cxnSp>
          <p:nvCxnSpPr>
            <p:cNvPr id="43" name="Connecteur droit 42"/>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3143754" y="4932812"/>
            <a:ext cx="4483733" cy="1116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7" name="Rectangle 36"/>
          <p:cNvSpPr/>
          <p:nvPr/>
        </p:nvSpPr>
        <p:spPr>
          <a:xfrm>
            <a:off x="3232143" y="5006121"/>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8" name="Graphique 37"/>
          <p:cNvGraphicFramePr/>
          <p:nvPr>
            <p:extLst>
              <p:ext uri="{D42A27DB-BD31-4B8C-83A1-F6EECF244321}">
                <p14:modId xmlns:p14="http://schemas.microsoft.com/office/powerpoint/2010/main" val="3597997570"/>
              </p:ext>
            </p:extLst>
          </p:nvPr>
        </p:nvGraphicFramePr>
        <p:xfrm>
          <a:off x="2828876" y="5153462"/>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53" name="ZoneTexte 52"/>
          <p:cNvSpPr txBox="1"/>
          <p:nvPr/>
        </p:nvSpPr>
        <p:spPr>
          <a:xfrm>
            <a:off x="3233030" y="5018734"/>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54" name="Triangle isocèle 53"/>
          <p:cNvSpPr/>
          <p:nvPr/>
        </p:nvSpPr>
        <p:spPr>
          <a:xfrm flipV="1">
            <a:off x="5228177" y="4751174"/>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55" name="Grouper 54"/>
          <p:cNvGrpSpPr/>
          <p:nvPr/>
        </p:nvGrpSpPr>
        <p:grpSpPr>
          <a:xfrm>
            <a:off x="5423243" y="5002022"/>
            <a:ext cx="2133633" cy="285840"/>
            <a:chOff x="5606164" y="5607117"/>
            <a:chExt cx="2133633" cy="285840"/>
          </a:xfrm>
        </p:grpSpPr>
        <p:sp>
          <p:nvSpPr>
            <p:cNvPr id="56" name="Signalisation droite 55"/>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57" name="Rectangle 56"/>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57%</a:t>
              </a:r>
              <a:endParaRPr lang="fr-FR" sz="900" dirty="0">
                <a:solidFill>
                  <a:srgbClr val="000000"/>
                </a:solidFill>
                <a:latin typeface="Calibri"/>
              </a:endParaRPr>
            </a:p>
          </p:txBody>
        </p:sp>
        <p:cxnSp>
          <p:nvCxnSpPr>
            <p:cNvPr id="58" name="Connecteur droit 57"/>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0478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74116"/>
            <a:ext cx="9538644" cy="46750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533623223"/>
              </p:ext>
            </p:extLst>
          </p:nvPr>
        </p:nvGraphicFramePr>
        <p:xfrm>
          <a:off x="3408741" y="138607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7" name="Rectangle 46"/>
          <p:cNvSpPr/>
          <p:nvPr/>
        </p:nvSpPr>
        <p:spPr>
          <a:xfrm>
            <a:off x="2776839" y="2543733"/>
            <a:ext cx="6775976" cy="1080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a:solidFill>
                  <a:srgbClr val="FF6600"/>
                </a:solidFill>
              </a:rPr>
              <a:t>DES INDIVIDUS  PLUS AUTONOMES.</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28</a:t>
            </a:fld>
            <a:endParaRPr lang="fr-FR">
              <a:latin typeface="Calibri"/>
            </a:endParaRPr>
          </a:p>
        </p:txBody>
      </p:sp>
      <p:sp>
        <p:nvSpPr>
          <p:cNvPr id="6" name="ZoneTexte 5"/>
          <p:cNvSpPr txBox="1"/>
          <p:nvPr/>
        </p:nvSpPr>
        <p:spPr>
          <a:xfrm>
            <a:off x="265902" y="1590433"/>
            <a:ext cx="2616604" cy="1169551"/>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Ce qui a tout changé est que les femmes sont beaucoup plus autonomes </a:t>
            </a:r>
            <a:r>
              <a:rPr lang="fr-FR" sz="1400" b="1" dirty="0" smtClean="0">
                <a:solidFill>
                  <a:prstClr val="black"/>
                </a:solidFill>
                <a:latin typeface="Calibri"/>
              </a:rPr>
              <a:t>(contraception</a:t>
            </a:r>
            <a:r>
              <a:rPr lang="fr-FR" sz="1400" b="1" dirty="0">
                <a:solidFill>
                  <a:prstClr val="black"/>
                </a:solidFill>
                <a:latin typeface="Calibri"/>
              </a:rPr>
              <a:t>, financièrement, etc.) </a:t>
            </a:r>
            <a:endParaRPr lang="fr-FR" sz="1400" b="1" dirty="0" smtClean="0">
              <a:solidFill>
                <a:prstClr val="black"/>
              </a:solidFill>
              <a:latin typeface="Calibri"/>
            </a:endParaRPr>
          </a:p>
        </p:txBody>
      </p:sp>
      <p:sp>
        <p:nvSpPr>
          <p:cNvPr id="9" name="Flèche vers le bas 8"/>
          <p:cNvSpPr/>
          <p:nvPr/>
        </p:nvSpPr>
        <p:spPr>
          <a:xfrm>
            <a:off x="8519335"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638893" y="98125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076369"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22789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5" name="Signalisation droite 24"/>
          <p:cNvSpPr/>
          <p:nvPr/>
        </p:nvSpPr>
        <p:spPr>
          <a:xfrm>
            <a:off x="2711459" y="2026749"/>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Femmes</a:t>
            </a:r>
            <a:endParaRPr lang="fr-FR" sz="1200" i="1" dirty="0">
              <a:solidFill>
                <a:prstClr val="black"/>
              </a:solidFill>
              <a:latin typeface="Calibri"/>
            </a:endParaRPr>
          </a:p>
        </p:txBody>
      </p:sp>
      <p:sp>
        <p:nvSpPr>
          <p:cNvPr id="29" name="Signalisation droite 28"/>
          <p:cNvSpPr/>
          <p:nvPr/>
        </p:nvSpPr>
        <p:spPr>
          <a:xfrm>
            <a:off x="2711459" y="4374700"/>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Hommes</a:t>
            </a:r>
            <a:endParaRPr lang="fr-FR" sz="1200" i="1" dirty="0">
              <a:solidFill>
                <a:prstClr val="black"/>
              </a:solidFill>
              <a:latin typeface="Calibri"/>
            </a:endParaRPr>
          </a:p>
        </p:txBody>
      </p:sp>
      <p:sp>
        <p:nvSpPr>
          <p:cNvPr id="32" name="Rectangle 31"/>
          <p:cNvSpPr/>
          <p:nvPr/>
        </p:nvSpPr>
        <p:spPr>
          <a:xfrm>
            <a:off x="2865225" y="2617028"/>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3" name="Graphique 32"/>
          <p:cNvGraphicFramePr/>
          <p:nvPr>
            <p:extLst>
              <p:ext uri="{D42A27DB-BD31-4B8C-83A1-F6EECF244321}">
                <p14:modId xmlns:p14="http://schemas.microsoft.com/office/powerpoint/2010/main" val="2417458666"/>
              </p:ext>
            </p:extLst>
          </p:nvPr>
        </p:nvGraphicFramePr>
        <p:xfrm>
          <a:off x="2461964" y="2764369"/>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4" name="ZoneTexte 33"/>
          <p:cNvSpPr txBox="1"/>
          <p:nvPr/>
        </p:nvSpPr>
        <p:spPr>
          <a:xfrm>
            <a:off x="2866112" y="2629653"/>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5" name="Triangle isocèle 34"/>
          <p:cNvSpPr/>
          <p:nvPr/>
        </p:nvSpPr>
        <p:spPr>
          <a:xfrm flipV="1">
            <a:off x="5533025" y="2362093"/>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4" name="Rectangle 43"/>
          <p:cNvSpPr/>
          <p:nvPr/>
        </p:nvSpPr>
        <p:spPr>
          <a:xfrm>
            <a:off x="5022903" y="2611260"/>
            <a:ext cx="2234509"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5" name="Graphique 44"/>
          <p:cNvGraphicFramePr/>
          <p:nvPr>
            <p:extLst>
              <p:ext uri="{D42A27DB-BD31-4B8C-83A1-F6EECF244321}">
                <p14:modId xmlns:p14="http://schemas.microsoft.com/office/powerpoint/2010/main" val="2475709641"/>
              </p:ext>
            </p:extLst>
          </p:nvPr>
        </p:nvGraphicFramePr>
        <p:xfrm>
          <a:off x="4351497" y="2764369"/>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46" name="ZoneTexte 45"/>
          <p:cNvSpPr txBox="1"/>
          <p:nvPr/>
        </p:nvSpPr>
        <p:spPr>
          <a:xfrm>
            <a:off x="5022904" y="2623885"/>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39" name="Grouper 38"/>
          <p:cNvGrpSpPr/>
          <p:nvPr/>
        </p:nvGrpSpPr>
        <p:grpSpPr>
          <a:xfrm>
            <a:off x="7322006" y="2612941"/>
            <a:ext cx="2133633" cy="285840"/>
            <a:chOff x="5606164" y="5607117"/>
            <a:chExt cx="2133633" cy="285840"/>
          </a:xfrm>
        </p:grpSpPr>
        <p:sp>
          <p:nvSpPr>
            <p:cNvPr id="41" name="Signalisation droite 40"/>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42" name="Rectangle 41"/>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64%</a:t>
              </a:r>
              <a:endParaRPr lang="fr-FR" sz="900" dirty="0">
                <a:solidFill>
                  <a:srgbClr val="000000"/>
                </a:solidFill>
                <a:latin typeface="Calibri"/>
              </a:endParaRPr>
            </a:p>
          </p:txBody>
        </p:sp>
        <p:cxnSp>
          <p:nvCxnSpPr>
            <p:cNvPr id="43" name="Connecteur droit 42"/>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48" name="Rectangle 47"/>
          <p:cNvSpPr/>
          <p:nvPr/>
        </p:nvSpPr>
        <p:spPr>
          <a:xfrm>
            <a:off x="2495205" y="4932373"/>
            <a:ext cx="3570588" cy="98281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9" name="Rectangle 48"/>
          <p:cNvSpPr/>
          <p:nvPr/>
        </p:nvSpPr>
        <p:spPr>
          <a:xfrm>
            <a:off x="2583591" y="5005669"/>
            <a:ext cx="2098879" cy="8313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0" name="Graphique 49"/>
          <p:cNvGraphicFramePr/>
          <p:nvPr>
            <p:extLst>
              <p:ext uri="{D42A27DB-BD31-4B8C-83A1-F6EECF244321}">
                <p14:modId xmlns:p14="http://schemas.microsoft.com/office/powerpoint/2010/main" val="2826977334"/>
              </p:ext>
            </p:extLst>
          </p:nvPr>
        </p:nvGraphicFramePr>
        <p:xfrm>
          <a:off x="2180330" y="5153009"/>
          <a:ext cx="2594360" cy="683999"/>
        </p:xfrm>
        <a:graphic>
          <a:graphicData uri="http://schemas.openxmlformats.org/drawingml/2006/chart">
            <c:chart xmlns:c="http://schemas.openxmlformats.org/drawingml/2006/chart" xmlns:r="http://schemas.openxmlformats.org/officeDocument/2006/relationships" r:id="rId5"/>
          </a:graphicData>
        </a:graphic>
      </p:graphicFrame>
      <p:sp>
        <p:nvSpPr>
          <p:cNvPr id="51" name="ZoneTexte 50"/>
          <p:cNvSpPr txBox="1"/>
          <p:nvPr/>
        </p:nvSpPr>
        <p:spPr>
          <a:xfrm>
            <a:off x="2584478" y="5018293"/>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sp>
        <p:nvSpPr>
          <p:cNvPr id="52" name="Triangle isocèle 51"/>
          <p:cNvSpPr/>
          <p:nvPr/>
        </p:nvSpPr>
        <p:spPr>
          <a:xfrm flipV="1">
            <a:off x="5251391" y="4750733"/>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60" name="Grouper 59"/>
          <p:cNvGrpSpPr/>
          <p:nvPr/>
        </p:nvGrpSpPr>
        <p:grpSpPr>
          <a:xfrm>
            <a:off x="4782589" y="5005669"/>
            <a:ext cx="1209034" cy="178686"/>
            <a:chOff x="5606164" y="5660139"/>
            <a:chExt cx="1209034" cy="178686"/>
          </a:xfrm>
        </p:grpSpPr>
        <p:sp>
          <p:nvSpPr>
            <p:cNvPr id="61" name="Signalisation droite 60"/>
            <p:cNvSpPr/>
            <p:nvPr/>
          </p:nvSpPr>
          <p:spPr>
            <a:xfrm>
              <a:off x="5606164" y="5661249"/>
              <a:ext cx="85367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62" name="Rectangle 61"/>
            <p:cNvSpPr/>
            <p:nvPr/>
          </p:nvSpPr>
          <p:spPr>
            <a:xfrm>
              <a:off x="646579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52%</a:t>
              </a:r>
              <a:endParaRPr lang="fr-FR" sz="900" dirty="0">
                <a:solidFill>
                  <a:srgbClr val="000000"/>
                </a:solidFill>
                <a:latin typeface="Calibri"/>
              </a:endParaRPr>
            </a:p>
          </p:txBody>
        </p:sp>
        <p:cxnSp>
          <p:nvCxnSpPr>
            <p:cNvPr id="63" name="Connecteur droit 62"/>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0291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496616" y="1616082"/>
            <a:ext cx="6826788" cy="1740029"/>
          </a:xfrm>
          <a:prstGeom prst="roundRect">
            <a:avLst>
              <a:gd name="adj" fmla="val 38384"/>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anchor="ctr"/>
          <a:lstStyle/>
          <a:p>
            <a:pPr marL="265112">
              <a:lnSpc>
                <a:spcPct val="80000"/>
              </a:lnSpc>
            </a:pPr>
            <a:r>
              <a:rPr lang="fr-FR" sz="2400" b="1" dirty="0">
                <a:solidFill>
                  <a:srgbClr val="FF6600"/>
                </a:solidFill>
                <a:latin typeface="Calibri"/>
              </a:rPr>
              <a:t> </a:t>
            </a:r>
            <a:endParaRPr lang="fr-FR" sz="2400" b="1" dirty="0" smtClean="0">
              <a:solidFill>
                <a:srgbClr val="FF6600"/>
              </a:solidFill>
              <a:latin typeface="Calibri"/>
            </a:endParaRPr>
          </a:p>
          <a:p>
            <a:pPr marL="265112">
              <a:lnSpc>
                <a:spcPct val="80000"/>
              </a:lnSpc>
            </a:pPr>
            <a:endParaRPr lang="fr-FR" sz="2400" b="1" dirty="0">
              <a:solidFill>
                <a:srgbClr val="FF6600"/>
              </a:solidFill>
              <a:latin typeface="Calibri"/>
            </a:endParaRPr>
          </a:p>
          <a:p>
            <a:pPr marL="265112">
              <a:lnSpc>
                <a:spcPct val="80000"/>
              </a:lnSpc>
            </a:pPr>
            <a:endParaRPr lang="fr-FR" sz="2400" b="1" dirty="0" smtClean="0">
              <a:solidFill>
                <a:srgbClr val="FF6600"/>
              </a:solidFill>
              <a:latin typeface="Calibri"/>
            </a:endParaRPr>
          </a:p>
          <a:p>
            <a:pPr marL="265112">
              <a:lnSpc>
                <a:spcPct val="80000"/>
              </a:lnSpc>
            </a:pPr>
            <a:endParaRPr lang="fr-FR" sz="2400" b="1" dirty="0">
              <a:solidFill>
                <a:srgbClr val="FF6600"/>
              </a:solidFill>
              <a:latin typeface="Calibri"/>
            </a:endParaRPr>
          </a:p>
          <a:p>
            <a:pPr marL="265112">
              <a:lnSpc>
                <a:spcPct val="80000"/>
              </a:lnSpc>
            </a:pPr>
            <a:endParaRPr lang="fr-FR" sz="2400" b="1" dirty="0" smtClean="0">
              <a:solidFill>
                <a:srgbClr val="FF6600"/>
              </a:solidFill>
              <a:latin typeface="Calibri"/>
            </a:endParaRPr>
          </a:p>
          <a:p>
            <a:pPr marL="265112">
              <a:lnSpc>
                <a:spcPct val="80000"/>
              </a:lnSpc>
            </a:pPr>
            <a:endParaRPr lang="fr-FR" sz="2400" b="1" dirty="0">
              <a:solidFill>
                <a:srgbClr val="FF6600"/>
              </a:solidFill>
              <a:latin typeface="Calibri"/>
            </a:endParaRPr>
          </a:p>
          <a:p>
            <a:pPr marL="265112">
              <a:lnSpc>
                <a:spcPct val="80000"/>
              </a:lnSpc>
            </a:pPr>
            <a:endParaRPr lang="fr-FR" sz="2400" b="1" dirty="0" smtClean="0">
              <a:solidFill>
                <a:srgbClr val="FF6600"/>
              </a:solidFill>
              <a:latin typeface="Calibri"/>
            </a:endParaRPr>
          </a:p>
          <a:p>
            <a:pPr marL="265112">
              <a:lnSpc>
                <a:spcPct val="80000"/>
              </a:lnSpc>
            </a:pPr>
            <a:endParaRPr lang="fr-FR" sz="2400" b="1" dirty="0">
              <a:solidFill>
                <a:srgbClr val="FF6600"/>
              </a:solidFill>
              <a:latin typeface="Calibri"/>
            </a:endParaRPr>
          </a:p>
          <a:p>
            <a:pPr marL="265112">
              <a:lnSpc>
                <a:spcPct val="80000"/>
              </a:lnSpc>
            </a:pPr>
            <a:endParaRPr lang="fr-FR" sz="2400" b="1" dirty="0" smtClean="0">
              <a:solidFill>
                <a:srgbClr val="FF6600"/>
              </a:solidFill>
              <a:latin typeface="Calibri"/>
            </a:endParaRPr>
          </a:p>
          <a:p>
            <a:pPr marL="265112">
              <a:lnSpc>
                <a:spcPct val="80000"/>
              </a:lnSpc>
            </a:pPr>
            <a:endParaRPr lang="fr-FR" sz="2400" b="1" dirty="0">
              <a:solidFill>
                <a:srgbClr val="FF6600"/>
              </a:solidFill>
              <a:latin typeface="Calibri"/>
            </a:endParaRPr>
          </a:p>
          <a:p>
            <a:pPr marL="265112">
              <a:lnSpc>
                <a:spcPct val="80000"/>
              </a:lnSpc>
            </a:pPr>
            <a:endParaRPr lang="fr-FR" sz="2400" b="1" dirty="0" smtClean="0">
              <a:solidFill>
                <a:srgbClr val="FF6600"/>
              </a:solidFill>
              <a:latin typeface="Calibri"/>
            </a:endParaRPr>
          </a:p>
          <a:p>
            <a:pPr marL="265112">
              <a:lnSpc>
                <a:spcPct val="80000"/>
              </a:lnSpc>
            </a:pPr>
            <a:endParaRPr lang="fr-FR" sz="2400" b="1" dirty="0">
              <a:solidFill>
                <a:srgbClr val="FF6600"/>
              </a:solidFill>
              <a:latin typeface="Calibri"/>
            </a:endParaRPr>
          </a:p>
        </p:txBody>
      </p:sp>
      <p:sp>
        <p:nvSpPr>
          <p:cNvPr id="28674" name="Espace réservé du contenu 1"/>
          <p:cNvSpPr>
            <a:spLocks noGrp="1"/>
          </p:cNvSpPr>
          <p:nvPr>
            <p:ph idx="1"/>
          </p:nvPr>
        </p:nvSpPr>
        <p:spPr>
          <a:xfrm>
            <a:off x="1851502" y="1958946"/>
            <a:ext cx="6117016" cy="1192121"/>
          </a:xfrm>
        </p:spPr>
        <p:txBody>
          <a:bodyPr/>
          <a:lstStyle/>
          <a:p>
            <a:pPr eaLnBrk="1" hangingPunct="1">
              <a:lnSpc>
                <a:spcPct val="90000"/>
              </a:lnSpc>
            </a:pPr>
            <a:r>
              <a:rPr lang="fr-FR" sz="1800" b="1" dirty="0" smtClean="0">
                <a:latin typeface="Calibri" charset="0"/>
              </a:rPr>
              <a:t>Très </a:t>
            </a:r>
            <a:r>
              <a:rPr lang="fr-FR" sz="1800" b="1" dirty="0">
                <a:latin typeface="Calibri" charset="0"/>
              </a:rPr>
              <a:t>schématiquement, </a:t>
            </a:r>
            <a:r>
              <a:rPr lang="fr-FR" sz="1800" b="1" dirty="0" smtClean="0">
                <a:latin typeface="Calibri" charset="0"/>
              </a:rPr>
              <a:t> depuis ± </a:t>
            </a:r>
            <a:r>
              <a:rPr lang="fr-FR" sz="1800" b="1" dirty="0">
                <a:latin typeface="Calibri" charset="0"/>
              </a:rPr>
              <a:t>20 ans, </a:t>
            </a:r>
          </a:p>
          <a:p>
            <a:pPr eaLnBrk="1" hangingPunct="1">
              <a:lnSpc>
                <a:spcPct val="90000"/>
              </a:lnSpc>
              <a:buFont typeface="Wingdings 3" charset="0"/>
              <a:buNone/>
            </a:pPr>
            <a:r>
              <a:rPr lang="fr-FR" sz="1800" b="1" dirty="0">
                <a:latin typeface="Calibri" charset="0"/>
              </a:rPr>
              <a:t>      QUATRE changements fondamentaux sont intervenus</a:t>
            </a:r>
            <a:r>
              <a:rPr lang="fr-FR" b="1" dirty="0" smtClean="0">
                <a:latin typeface="Calibri" charset="0"/>
              </a:rPr>
              <a:t>.</a:t>
            </a:r>
          </a:p>
          <a:p>
            <a:pPr eaLnBrk="1" hangingPunct="1">
              <a:lnSpc>
                <a:spcPct val="90000"/>
              </a:lnSpc>
              <a:buFont typeface="Wingdings 3" charset="0"/>
              <a:buNone/>
            </a:pPr>
            <a:r>
              <a:rPr lang="fr-FR" b="1" dirty="0">
                <a:latin typeface="Calibri" charset="0"/>
              </a:rPr>
              <a:t> </a:t>
            </a:r>
          </a:p>
          <a:p>
            <a:pPr eaLnBrk="1" hangingPunct="1">
              <a:lnSpc>
                <a:spcPct val="90000"/>
              </a:lnSpc>
              <a:buFont typeface="Wingdings 3" charset="0"/>
              <a:buNone/>
            </a:pPr>
            <a:r>
              <a:rPr lang="fr-FR" b="1" dirty="0" smtClean="0">
                <a:latin typeface="Calibri" charset="0"/>
              </a:rPr>
              <a:t>       - fragments du rapport complet -  </a:t>
            </a:r>
          </a:p>
        </p:txBody>
      </p:sp>
      <p:sp>
        <p:nvSpPr>
          <p:cNvPr id="28675" name="Espace réservé du pied de page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800">
                <a:solidFill>
                  <a:srgbClr val="898989"/>
                </a:solidFill>
              </a:rPr>
              <a:t>Rapport de recherche : 10 clés pour comprendre l’état de l’opinion belge, décembre 2016.</a:t>
            </a:r>
          </a:p>
        </p:txBody>
      </p:sp>
      <p:sp>
        <p:nvSpPr>
          <p:cNvPr id="28676" name="Espace réservé du numéro de diapositive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717C3A0-7280-534C-8958-6FF051452CEC}" type="slidenum">
              <a:rPr lang="fr-FR" sz="800">
                <a:solidFill>
                  <a:srgbClr val="000000"/>
                </a:solidFill>
              </a:rPr>
              <a:pPr eaLnBrk="1" hangingPunct="1"/>
              <a:t>2</a:t>
            </a:fld>
            <a:endParaRPr lang="fr-FR" sz="800">
              <a:solidFill>
                <a:srgbClr val="000000"/>
              </a:solidFill>
            </a:endParaRPr>
          </a:p>
        </p:txBody>
      </p:sp>
    </p:spTree>
    <p:extLst>
      <p:ext uri="{BB962C8B-B14F-4D97-AF65-F5344CB8AC3E}">
        <p14:creationId xmlns:p14="http://schemas.microsoft.com/office/powerpoint/2010/main" val="4023729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74116"/>
            <a:ext cx="9538644" cy="449190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444025564"/>
              </p:ext>
            </p:extLst>
          </p:nvPr>
        </p:nvGraphicFramePr>
        <p:xfrm>
          <a:off x="3408741" y="138607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7" name="Rectangle 46"/>
          <p:cNvSpPr/>
          <p:nvPr/>
        </p:nvSpPr>
        <p:spPr>
          <a:xfrm>
            <a:off x="3085266" y="2543731"/>
            <a:ext cx="3674000" cy="1116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a:solidFill>
                  <a:srgbClr val="FF6600"/>
                </a:solidFill>
              </a:rPr>
              <a:t>DES INDIVIDUS  PLUS AUTONOMES.</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29</a:t>
            </a:fld>
            <a:endParaRPr lang="fr-FR">
              <a:latin typeface="Calibri"/>
            </a:endParaRPr>
          </a:p>
        </p:txBody>
      </p:sp>
      <p:sp>
        <p:nvSpPr>
          <p:cNvPr id="6" name="ZoneTexte 5"/>
          <p:cNvSpPr txBox="1"/>
          <p:nvPr/>
        </p:nvSpPr>
        <p:spPr>
          <a:xfrm>
            <a:off x="265902" y="1590433"/>
            <a:ext cx="2318576"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Dans le couple et dans la famille, l’homme a vraiment perdu son autorité</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713031"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424320" y="98125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340008"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22789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5" name="Signalisation droite 24"/>
          <p:cNvSpPr/>
          <p:nvPr/>
        </p:nvSpPr>
        <p:spPr>
          <a:xfrm>
            <a:off x="2711459" y="2026749"/>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Femmes</a:t>
            </a:r>
            <a:endParaRPr lang="fr-FR" sz="1200" i="1" dirty="0">
              <a:solidFill>
                <a:prstClr val="black"/>
              </a:solidFill>
              <a:latin typeface="Calibri"/>
            </a:endParaRPr>
          </a:p>
        </p:txBody>
      </p:sp>
      <p:sp>
        <p:nvSpPr>
          <p:cNvPr id="29" name="Signalisation droite 28"/>
          <p:cNvSpPr/>
          <p:nvPr/>
        </p:nvSpPr>
        <p:spPr>
          <a:xfrm>
            <a:off x="2711459" y="4374700"/>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Hommes</a:t>
            </a:r>
            <a:endParaRPr lang="fr-FR" sz="1200" i="1" dirty="0">
              <a:solidFill>
                <a:prstClr val="black"/>
              </a:solidFill>
              <a:latin typeface="Calibri"/>
            </a:endParaRPr>
          </a:p>
        </p:txBody>
      </p:sp>
      <p:sp>
        <p:nvSpPr>
          <p:cNvPr id="35" name="Triangle isocèle 34"/>
          <p:cNvSpPr/>
          <p:nvPr/>
        </p:nvSpPr>
        <p:spPr>
          <a:xfrm flipV="1">
            <a:off x="4762037" y="2362093"/>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4" name="Rectangle 43"/>
          <p:cNvSpPr/>
          <p:nvPr/>
        </p:nvSpPr>
        <p:spPr>
          <a:xfrm>
            <a:off x="3175248" y="2627547"/>
            <a:ext cx="2112396"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5" name="Graphique 44"/>
          <p:cNvGraphicFramePr/>
          <p:nvPr>
            <p:extLst>
              <p:ext uri="{D42A27DB-BD31-4B8C-83A1-F6EECF244321}">
                <p14:modId xmlns:p14="http://schemas.microsoft.com/office/powerpoint/2010/main" val="3445304271"/>
              </p:ext>
            </p:extLst>
          </p:nvPr>
        </p:nvGraphicFramePr>
        <p:xfrm>
          <a:off x="2503841" y="2755588"/>
          <a:ext cx="2905916" cy="791999"/>
        </p:xfrm>
        <a:graphic>
          <a:graphicData uri="http://schemas.openxmlformats.org/drawingml/2006/chart">
            <c:chart xmlns:c="http://schemas.openxmlformats.org/drawingml/2006/chart" xmlns:r="http://schemas.openxmlformats.org/officeDocument/2006/relationships" r:id="rId3"/>
          </a:graphicData>
        </a:graphic>
      </p:graphicFrame>
      <p:sp>
        <p:nvSpPr>
          <p:cNvPr id="46" name="ZoneTexte 45"/>
          <p:cNvSpPr txBox="1"/>
          <p:nvPr/>
        </p:nvSpPr>
        <p:spPr>
          <a:xfrm>
            <a:off x="3175248" y="2640172"/>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48" name="Grouper 47"/>
          <p:cNvGrpSpPr/>
          <p:nvPr/>
        </p:nvGrpSpPr>
        <p:grpSpPr>
          <a:xfrm>
            <a:off x="5441120" y="2631816"/>
            <a:ext cx="1209034" cy="178686"/>
            <a:chOff x="5606164" y="5660139"/>
            <a:chExt cx="1209034" cy="178686"/>
          </a:xfrm>
        </p:grpSpPr>
        <p:sp>
          <p:nvSpPr>
            <p:cNvPr id="49" name="Signalisation droite 48"/>
            <p:cNvSpPr/>
            <p:nvPr/>
          </p:nvSpPr>
          <p:spPr>
            <a:xfrm>
              <a:off x="5606164" y="5661249"/>
              <a:ext cx="85367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50" name="Rectangle 49"/>
            <p:cNvSpPr/>
            <p:nvPr/>
          </p:nvSpPr>
          <p:spPr>
            <a:xfrm>
              <a:off x="646579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54%</a:t>
              </a:r>
              <a:endParaRPr lang="fr-FR" sz="900" dirty="0">
                <a:solidFill>
                  <a:srgbClr val="000000"/>
                </a:solidFill>
                <a:latin typeface="Calibri"/>
              </a:endParaRPr>
            </a:p>
          </p:txBody>
        </p:sp>
        <p:cxnSp>
          <p:nvCxnSpPr>
            <p:cNvPr id="51" name="Connecteur droit 50"/>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52" name="Rectangle 51"/>
          <p:cNvSpPr/>
          <p:nvPr/>
        </p:nvSpPr>
        <p:spPr>
          <a:xfrm>
            <a:off x="2724453" y="4936008"/>
            <a:ext cx="4576350" cy="78769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9" name="Triangle isocèle 58"/>
          <p:cNvSpPr/>
          <p:nvPr/>
        </p:nvSpPr>
        <p:spPr>
          <a:xfrm flipV="1">
            <a:off x="4862297" y="4746014"/>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63" name="Grouper 62"/>
          <p:cNvGrpSpPr/>
          <p:nvPr/>
        </p:nvGrpSpPr>
        <p:grpSpPr>
          <a:xfrm>
            <a:off x="5080307" y="5015737"/>
            <a:ext cx="1209034" cy="178686"/>
            <a:chOff x="5606164" y="5660139"/>
            <a:chExt cx="1209034" cy="178686"/>
          </a:xfrm>
        </p:grpSpPr>
        <p:sp>
          <p:nvSpPr>
            <p:cNvPr id="64" name="Signalisation droite 63"/>
            <p:cNvSpPr/>
            <p:nvPr/>
          </p:nvSpPr>
          <p:spPr>
            <a:xfrm>
              <a:off x="5606164" y="5661249"/>
              <a:ext cx="85367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65" name="Rectangle 64"/>
            <p:cNvSpPr/>
            <p:nvPr/>
          </p:nvSpPr>
          <p:spPr>
            <a:xfrm>
              <a:off x="646579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55%</a:t>
              </a:r>
              <a:endParaRPr lang="fr-FR" sz="900" dirty="0">
                <a:solidFill>
                  <a:srgbClr val="000000"/>
                </a:solidFill>
                <a:latin typeface="Calibri"/>
              </a:endParaRPr>
            </a:p>
          </p:txBody>
        </p:sp>
        <p:cxnSp>
          <p:nvCxnSpPr>
            <p:cNvPr id="66" name="Connecteur droit 65"/>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a:off x="2824740" y="5015420"/>
            <a:ext cx="2098879" cy="63628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8" name="Graphique 67"/>
          <p:cNvGraphicFramePr/>
          <p:nvPr>
            <p:extLst>
              <p:ext uri="{D42A27DB-BD31-4B8C-83A1-F6EECF244321}">
                <p14:modId xmlns:p14="http://schemas.microsoft.com/office/powerpoint/2010/main" val="1233594595"/>
              </p:ext>
            </p:extLst>
          </p:nvPr>
        </p:nvGraphicFramePr>
        <p:xfrm>
          <a:off x="2421479" y="5144365"/>
          <a:ext cx="2594360" cy="507340"/>
        </p:xfrm>
        <a:graphic>
          <a:graphicData uri="http://schemas.openxmlformats.org/drawingml/2006/chart">
            <c:chart xmlns:c="http://schemas.openxmlformats.org/drawingml/2006/chart" xmlns:r="http://schemas.openxmlformats.org/officeDocument/2006/relationships" r:id="rId4"/>
          </a:graphicData>
        </a:graphic>
      </p:graphicFrame>
      <p:sp>
        <p:nvSpPr>
          <p:cNvPr id="69" name="ZoneTexte 68"/>
          <p:cNvSpPr txBox="1"/>
          <p:nvPr/>
        </p:nvSpPr>
        <p:spPr>
          <a:xfrm>
            <a:off x="2825627" y="5028044"/>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grpSp>
        <p:nvGrpSpPr>
          <p:cNvPr id="70" name="Grouper 69"/>
          <p:cNvGrpSpPr/>
          <p:nvPr/>
        </p:nvGrpSpPr>
        <p:grpSpPr>
          <a:xfrm>
            <a:off x="5080307" y="5241296"/>
            <a:ext cx="2133633" cy="285840"/>
            <a:chOff x="5606164" y="5607117"/>
            <a:chExt cx="2133633" cy="285840"/>
          </a:xfrm>
        </p:grpSpPr>
        <p:sp>
          <p:nvSpPr>
            <p:cNvPr id="71" name="Signalisation droite 70"/>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72" name="Rectangle 71"/>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54%</a:t>
              </a:r>
              <a:endParaRPr lang="fr-FR" sz="900" dirty="0">
                <a:solidFill>
                  <a:srgbClr val="000000"/>
                </a:solidFill>
                <a:latin typeface="Calibri"/>
              </a:endParaRPr>
            </a:p>
          </p:txBody>
        </p:sp>
        <p:cxnSp>
          <p:nvCxnSpPr>
            <p:cNvPr id="73" name="Connecteur droit 72"/>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76356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74117"/>
            <a:ext cx="9538644" cy="3581126"/>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411524235"/>
              </p:ext>
            </p:extLst>
          </p:nvPr>
        </p:nvGraphicFramePr>
        <p:xfrm>
          <a:off x="3408741" y="138607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a:solidFill>
                  <a:srgbClr val="FF6600"/>
                </a:solidFill>
              </a:rPr>
              <a:t>DES INDIVIDUS  PLUS AUTONOMES.</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30</a:t>
            </a:fld>
            <a:endParaRPr lang="fr-FR">
              <a:latin typeface="Calibri"/>
            </a:endParaRPr>
          </a:p>
        </p:txBody>
      </p:sp>
      <p:sp>
        <p:nvSpPr>
          <p:cNvPr id="6" name="ZoneTexte 5"/>
          <p:cNvSpPr txBox="1"/>
          <p:nvPr/>
        </p:nvSpPr>
        <p:spPr>
          <a:xfrm>
            <a:off x="265902" y="1590433"/>
            <a:ext cx="2318576"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Pour moi, le mariage est indispensable pour avoir des enfants</a:t>
            </a:r>
          </a:p>
        </p:txBody>
      </p:sp>
      <p:sp>
        <p:nvSpPr>
          <p:cNvPr id="9" name="Flèche vers le bas 8"/>
          <p:cNvSpPr/>
          <p:nvPr/>
        </p:nvSpPr>
        <p:spPr>
          <a:xfrm>
            <a:off x="6650154"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4650525" y="98125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3370727"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22789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5" name="Signalisation droite 24"/>
          <p:cNvSpPr/>
          <p:nvPr/>
        </p:nvSpPr>
        <p:spPr>
          <a:xfrm>
            <a:off x="2711459" y="2026749"/>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Femmes</a:t>
            </a:r>
            <a:endParaRPr lang="fr-FR" sz="1200" i="1" dirty="0">
              <a:solidFill>
                <a:prstClr val="black"/>
              </a:solidFill>
              <a:latin typeface="Calibri"/>
            </a:endParaRPr>
          </a:p>
        </p:txBody>
      </p:sp>
      <p:sp>
        <p:nvSpPr>
          <p:cNvPr id="29" name="Signalisation droite 28"/>
          <p:cNvSpPr/>
          <p:nvPr/>
        </p:nvSpPr>
        <p:spPr>
          <a:xfrm>
            <a:off x="2711459" y="3229959"/>
            <a:ext cx="891363" cy="274006"/>
          </a:xfrm>
          <a:prstGeom prst="homePlate">
            <a:avLst/>
          </a:prstGeom>
          <a:solidFill>
            <a:schemeClr val="bg1"/>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Hommes</a:t>
            </a:r>
            <a:endParaRPr lang="fr-FR" sz="1200" i="1" dirty="0">
              <a:solidFill>
                <a:prstClr val="black"/>
              </a:solidFill>
              <a:latin typeface="Calibri"/>
            </a:endParaRPr>
          </a:p>
        </p:txBody>
      </p:sp>
      <p:grpSp>
        <p:nvGrpSpPr>
          <p:cNvPr id="48" name="Grouper 47"/>
          <p:cNvGrpSpPr/>
          <p:nvPr/>
        </p:nvGrpSpPr>
        <p:grpSpPr>
          <a:xfrm>
            <a:off x="3426341" y="2548256"/>
            <a:ext cx="1209034" cy="178686"/>
            <a:chOff x="5606164" y="5660139"/>
            <a:chExt cx="1209034" cy="178686"/>
          </a:xfrm>
        </p:grpSpPr>
        <p:sp>
          <p:nvSpPr>
            <p:cNvPr id="49" name="Signalisation droite 48"/>
            <p:cNvSpPr/>
            <p:nvPr/>
          </p:nvSpPr>
          <p:spPr>
            <a:xfrm>
              <a:off x="5606164" y="5661249"/>
              <a:ext cx="85367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50" name="Rectangle 49"/>
            <p:cNvSpPr/>
            <p:nvPr/>
          </p:nvSpPr>
          <p:spPr>
            <a:xfrm>
              <a:off x="646579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a:solidFill>
                    <a:srgbClr val="000000"/>
                  </a:solidFill>
                  <a:latin typeface="Calibri"/>
                </a:rPr>
                <a:t>8</a:t>
              </a:r>
              <a:r>
                <a:rPr lang="fr-FR" sz="900" dirty="0" smtClean="0">
                  <a:solidFill>
                    <a:srgbClr val="000000"/>
                  </a:solidFill>
                  <a:latin typeface="Calibri"/>
                </a:rPr>
                <a:t>6%</a:t>
              </a:r>
              <a:endParaRPr lang="fr-FR" sz="900" dirty="0">
                <a:solidFill>
                  <a:srgbClr val="000000"/>
                </a:solidFill>
                <a:latin typeface="Calibri"/>
              </a:endParaRPr>
            </a:p>
          </p:txBody>
        </p:sp>
        <p:cxnSp>
          <p:nvCxnSpPr>
            <p:cNvPr id="51" name="Connecteur droit 50"/>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52" name="Rectangle 51"/>
          <p:cNvSpPr/>
          <p:nvPr/>
        </p:nvSpPr>
        <p:spPr>
          <a:xfrm>
            <a:off x="2069123" y="3701609"/>
            <a:ext cx="4483590" cy="11113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70" name="Grouper 69"/>
          <p:cNvGrpSpPr/>
          <p:nvPr/>
        </p:nvGrpSpPr>
        <p:grpSpPr>
          <a:xfrm>
            <a:off x="4333689" y="3784144"/>
            <a:ext cx="2133633" cy="285840"/>
            <a:chOff x="5606164" y="5607117"/>
            <a:chExt cx="2133633" cy="285840"/>
          </a:xfrm>
        </p:grpSpPr>
        <p:sp>
          <p:nvSpPr>
            <p:cNvPr id="71" name="Signalisation droite 70"/>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72" name="Rectangle 71"/>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86%</a:t>
              </a:r>
              <a:endParaRPr lang="fr-FR" sz="900" dirty="0">
                <a:solidFill>
                  <a:srgbClr val="000000"/>
                </a:solidFill>
                <a:latin typeface="Calibri"/>
              </a:endParaRPr>
            </a:p>
          </p:txBody>
        </p:sp>
        <p:cxnSp>
          <p:nvCxnSpPr>
            <p:cNvPr id="73" name="Connecteur droit 72"/>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35" name="Triangle isocèle 34"/>
          <p:cNvSpPr/>
          <p:nvPr/>
        </p:nvSpPr>
        <p:spPr>
          <a:xfrm flipV="1">
            <a:off x="3901463" y="2362093"/>
            <a:ext cx="271430" cy="181642"/>
          </a:xfrm>
          <a:prstGeom prst="triangle">
            <a:avLst/>
          </a:prstGeom>
          <a:solidFill>
            <a:schemeClr val="bg1">
              <a:lumMod val="75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6" name="Rectangle 35"/>
          <p:cNvSpPr/>
          <p:nvPr/>
        </p:nvSpPr>
        <p:spPr>
          <a:xfrm>
            <a:off x="2142590" y="3783116"/>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7" name="Graphique 36"/>
          <p:cNvGraphicFramePr/>
          <p:nvPr>
            <p:extLst>
              <p:ext uri="{D42A27DB-BD31-4B8C-83A1-F6EECF244321}">
                <p14:modId xmlns:p14="http://schemas.microsoft.com/office/powerpoint/2010/main" val="989040736"/>
              </p:ext>
            </p:extLst>
          </p:nvPr>
        </p:nvGraphicFramePr>
        <p:xfrm>
          <a:off x="1739329" y="3951140"/>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8" name="ZoneTexte 37"/>
          <p:cNvSpPr txBox="1"/>
          <p:nvPr/>
        </p:nvSpPr>
        <p:spPr>
          <a:xfrm>
            <a:off x="2143477" y="3795741"/>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59" name="Triangle isocèle 58"/>
          <p:cNvSpPr/>
          <p:nvPr/>
        </p:nvSpPr>
        <p:spPr>
          <a:xfrm flipV="1">
            <a:off x="4175326" y="3570813"/>
            <a:ext cx="271430" cy="181642"/>
          </a:xfrm>
          <a:prstGeom prst="triangle">
            <a:avLst/>
          </a:prstGeom>
          <a:solidFill>
            <a:srgbClr val="BFBFBF"/>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912233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74117"/>
            <a:ext cx="9538644" cy="444177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41760341"/>
              </p:ext>
            </p:extLst>
          </p:nvPr>
        </p:nvGraphicFramePr>
        <p:xfrm>
          <a:off x="3408741" y="138607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3174801" y="2510740"/>
            <a:ext cx="4455402" cy="113237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31</a:t>
            </a:fld>
            <a:endParaRPr lang="fr-FR">
              <a:latin typeface="Calibri"/>
            </a:endParaRPr>
          </a:p>
        </p:txBody>
      </p:sp>
      <p:sp>
        <p:nvSpPr>
          <p:cNvPr id="6" name="ZoneTexte 5"/>
          <p:cNvSpPr txBox="1"/>
          <p:nvPr/>
        </p:nvSpPr>
        <p:spPr>
          <a:xfrm>
            <a:off x="265902" y="1590433"/>
            <a:ext cx="2318576"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Aujourd'hui, il n'y a plus un seul modèle pour "bien" élever ses enfants</a:t>
            </a:r>
          </a:p>
        </p:txBody>
      </p:sp>
      <p:sp>
        <p:nvSpPr>
          <p:cNvPr id="9" name="Flèche vers le bas 8"/>
          <p:cNvSpPr/>
          <p:nvPr/>
        </p:nvSpPr>
        <p:spPr>
          <a:xfrm>
            <a:off x="8154464"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274022" y="98125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810598"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219538"/>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5" name="Signalisation droite 24"/>
          <p:cNvSpPr/>
          <p:nvPr/>
        </p:nvSpPr>
        <p:spPr>
          <a:xfrm>
            <a:off x="2711459" y="2026749"/>
            <a:ext cx="891363" cy="274006"/>
          </a:xfrm>
          <a:prstGeom prst="homePlate">
            <a:avLst/>
          </a:prstGeom>
          <a:solidFill>
            <a:schemeClr val="bg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Femmes</a:t>
            </a:r>
            <a:endParaRPr lang="fr-FR" sz="1200" i="1" dirty="0">
              <a:solidFill>
                <a:prstClr val="black"/>
              </a:solidFill>
              <a:latin typeface="Calibri"/>
            </a:endParaRPr>
          </a:p>
        </p:txBody>
      </p:sp>
      <p:sp>
        <p:nvSpPr>
          <p:cNvPr id="29" name="Signalisation droite 28"/>
          <p:cNvSpPr/>
          <p:nvPr/>
        </p:nvSpPr>
        <p:spPr>
          <a:xfrm>
            <a:off x="2711459" y="4431224"/>
            <a:ext cx="891363" cy="274006"/>
          </a:xfrm>
          <a:prstGeom prst="homePlate">
            <a:avLst/>
          </a:prstGeom>
          <a:solidFill>
            <a:schemeClr val="bg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prstClr val="black"/>
                </a:solidFill>
                <a:latin typeface="Calibri"/>
              </a:rPr>
              <a:t>Hommes</a:t>
            </a:r>
            <a:endParaRPr lang="fr-FR" sz="1200" i="1" dirty="0">
              <a:solidFill>
                <a:prstClr val="black"/>
              </a:solidFill>
              <a:latin typeface="Calibri"/>
            </a:endParaRPr>
          </a:p>
        </p:txBody>
      </p:sp>
      <p:sp>
        <p:nvSpPr>
          <p:cNvPr id="59" name="Triangle isocèle 58"/>
          <p:cNvSpPr/>
          <p:nvPr/>
        </p:nvSpPr>
        <p:spPr>
          <a:xfrm flipV="1">
            <a:off x="5261488" y="2362521"/>
            <a:ext cx="271430" cy="181642"/>
          </a:xfrm>
          <a:prstGeom prst="triangle">
            <a:avLst/>
          </a:prstGeom>
          <a:solidFill>
            <a:schemeClr val="accent3">
              <a:lumMod val="75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8" name="Rectangle 17"/>
          <p:cNvSpPr/>
          <p:nvPr/>
        </p:nvSpPr>
        <p:spPr>
          <a:xfrm>
            <a:off x="3249996" y="2579607"/>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9" name="Graphique 18"/>
          <p:cNvGraphicFramePr/>
          <p:nvPr>
            <p:extLst>
              <p:ext uri="{D42A27DB-BD31-4B8C-83A1-F6EECF244321}">
                <p14:modId xmlns:p14="http://schemas.microsoft.com/office/powerpoint/2010/main" val="3889158998"/>
              </p:ext>
            </p:extLst>
          </p:nvPr>
        </p:nvGraphicFramePr>
        <p:xfrm>
          <a:off x="2846735" y="2747631"/>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20" name="ZoneTexte 19"/>
          <p:cNvSpPr txBox="1"/>
          <p:nvPr/>
        </p:nvSpPr>
        <p:spPr>
          <a:xfrm>
            <a:off x="3250883" y="259223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grpSp>
        <p:nvGrpSpPr>
          <p:cNvPr id="27" name="Grouper 26"/>
          <p:cNvGrpSpPr/>
          <p:nvPr/>
        </p:nvGrpSpPr>
        <p:grpSpPr>
          <a:xfrm>
            <a:off x="5407287" y="2806922"/>
            <a:ext cx="2133633" cy="285840"/>
            <a:chOff x="5606164" y="5607117"/>
            <a:chExt cx="2133633" cy="285840"/>
          </a:xfrm>
        </p:grpSpPr>
        <p:sp>
          <p:nvSpPr>
            <p:cNvPr id="28" name="Signalisation droite 27"/>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30" name="Rectangle 29"/>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47%</a:t>
              </a:r>
              <a:endParaRPr lang="fr-FR" sz="900" dirty="0">
                <a:solidFill>
                  <a:srgbClr val="000000"/>
                </a:solidFill>
                <a:latin typeface="Calibri"/>
              </a:endParaRPr>
            </a:p>
          </p:txBody>
        </p:sp>
        <p:cxnSp>
          <p:nvCxnSpPr>
            <p:cNvPr id="31" name="Connecteur droit 30"/>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er 31"/>
          <p:cNvGrpSpPr/>
          <p:nvPr/>
        </p:nvGrpSpPr>
        <p:grpSpPr>
          <a:xfrm>
            <a:off x="5407287" y="2578100"/>
            <a:ext cx="1357299" cy="178686"/>
            <a:chOff x="5606164" y="5660139"/>
            <a:chExt cx="1357299" cy="178686"/>
          </a:xfrm>
        </p:grpSpPr>
        <p:sp>
          <p:nvSpPr>
            <p:cNvPr id="33" name="Signalisation droite 32"/>
            <p:cNvSpPr/>
            <p:nvPr/>
          </p:nvSpPr>
          <p:spPr>
            <a:xfrm>
              <a:off x="5606164" y="5661249"/>
              <a:ext cx="1012936"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Plus de 66 ans</a:t>
              </a:r>
              <a:endParaRPr lang="fr-FR" sz="900" dirty="0">
                <a:solidFill>
                  <a:srgbClr val="000000"/>
                </a:solidFill>
                <a:latin typeface="Calibri"/>
              </a:endParaRPr>
            </a:p>
          </p:txBody>
        </p:sp>
        <p:sp>
          <p:nvSpPr>
            <p:cNvPr id="34" name="Rectangle 33"/>
            <p:cNvSpPr/>
            <p:nvPr/>
          </p:nvSpPr>
          <p:spPr>
            <a:xfrm>
              <a:off x="6614064"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74%</a:t>
              </a:r>
              <a:endParaRPr lang="fr-FR" sz="900" dirty="0">
                <a:solidFill>
                  <a:srgbClr val="000000"/>
                </a:solidFill>
                <a:latin typeface="Calibri"/>
              </a:endParaRPr>
            </a:p>
          </p:txBody>
        </p:sp>
        <p:cxnSp>
          <p:nvCxnSpPr>
            <p:cNvPr id="35" name="Connecteur droit 34"/>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a:off x="3174801" y="4910940"/>
            <a:ext cx="4455402" cy="77098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8" name="Triangle isocèle 37"/>
          <p:cNvSpPr/>
          <p:nvPr/>
        </p:nvSpPr>
        <p:spPr>
          <a:xfrm flipV="1">
            <a:off x="5261488" y="4754365"/>
            <a:ext cx="271430" cy="181642"/>
          </a:xfrm>
          <a:prstGeom prst="triangle">
            <a:avLst/>
          </a:prstGeom>
          <a:solidFill>
            <a:schemeClr val="accent3">
              <a:lumMod val="75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9" name="Rectangle 38"/>
          <p:cNvSpPr/>
          <p:nvPr/>
        </p:nvSpPr>
        <p:spPr>
          <a:xfrm>
            <a:off x="3249996" y="4971451"/>
            <a:ext cx="2098879" cy="63602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1" name="Graphique 40"/>
          <p:cNvGraphicFramePr/>
          <p:nvPr>
            <p:extLst>
              <p:ext uri="{D42A27DB-BD31-4B8C-83A1-F6EECF244321}">
                <p14:modId xmlns:p14="http://schemas.microsoft.com/office/powerpoint/2010/main" val="2582681449"/>
              </p:ext>
            </p:extLst>
          </p:nvPr>
        </p:nvGraphicFramePr>
        <p:xfrm>
          <a:off x="2846735" y="5131119"/>
          <a:ext cx="2594360" cy="467999"/>
        </p:xfrm>
        <a:graphic>
          <a:graphicData uri="http://schemas.openxmlformats.org/drawingml/2006/chart">
            <c:chart xmlns:c="http://schemas.openxmlformats.org/drawingml/2006/chart" xmlns:r="http://schemas.openxmlformats.org/officeDocument/2006/relationships" r:id="rId4"/>
          </a:graphicData>
        </a:graphic>
      </p:graphicFrame>
      <p:sp>
        <p:nvSpPr>
          <p:cNvPr id="42" name="ZoneTexte 41"/>
          <p:cNvSpPr txBox="1"/>
          <p:nvPr/>
        </p:nvSpPr>
        <p:spPr>
          <a:xfrm>
            <a:off x="3250883" y="4984076"/>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grpSp>
        <p:nvGrpSpPr>
          <p:cNvPr id="43" name="Grouper 42"/>
          <p:cNvGrpSpPr/>
          <p:nvPr/>
        </p:nvGrpSpPr>
        <p:grpSpPr>
          <a:xfrm>
            <a:off x="5407287" y="4971451"/>
            <a:ext cx="2133633" cy="285840"/>
            <a:chOff x="5606164" y="5607117"/>
            <a:chExt cx="2133633" cy="285840"/>
          </a:xfrm>
        </p:grpSpPr>
        <p:sp>
          <p:nvSpPr>
            <p:cNvPr id="44" name="Signalisation droite 43"/>
            <p:cNvSpPr/>
            <p:nvPr/>
          </p:nvSpPr>
          <p:spPr>
            <a:xfrm>
              <a:off x="5606164" y="5607117"/>
              <a:ext cx="1784234" cy="285840"/>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45" name="Rectangle 44"/>
            <p:cNvSpPr/>
            <p:nvPr/>
          </p:nvSpPr>
          <p:spPr>
            <a:xfrm>
              <a:off x="7390398"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46" name="Connecteur droit 45"/>
            <p:cNvCxnSpPr/>
            <p:nvPr/>
          </p:nvCxnSpPr>
          <p:spPr>
            <a:xfrm>
              <a:off x="5784850" y="5607117"/>
              <a:ext cx="0" cy="285840"/>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er 50"/>
          <p:cNvGrpSpPr/>
          <p:nvPr/>
        </p:nvGrpSpPr>
        <p:grpSpPr>
          <a:xfrm>
            <a:off x="5407287" y="5305138"/>
            <a:ext cx="1209034" cy="178686"/>
            <a:chOff x="5606164" y="5660139"/>
            <a:chExt cx="1209034" cy="178686"/>
          </a:xfrm>
        </p:grpSpPr>
        <p:sp>
          <p:nvSpPr>
            <p:cNvPr id="52" name="Signalisation droite 51"/>
            <p:cNvSpPr/>
            <p:nvPr/>
          </p:nvSpPr>
          <p:spPr>
            <a:xfrm>
              <a:off x="5606164" y="5661249"/>
              <a:ext cx="85367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53" name="Rectangle 52"/>
            <p:cNvSpPr/>
            <p:nvPr/>
          </p:nvSpPr>
          <p:spPr>
            <a:xfrm>
              <a:off x="6465799"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47%</a:t>
              </a:r>
              <a:endParaRPr lang="fr-FR" sz="900" dirty="0">
                <a:solidFill>
                  <a:srgbClr val="000000"/>
                </a:solidFill>
                <a:latin typeface="Calibri"/>
              </a:endParaRPr>
            </a:p>
          </p:txBody>
        </p:sp>
        <p:cxnSp>
          <p:nvCxnSpPr>
            <p:cNvPr id="54" name="Connecteur droit 53"/>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3" name="ZoneTexte 2"/>
          <p:cNvSpPr txBox="1"/>
          <p:nvPr/>
        </p:nvSpPr>
        <p:spPr>
          <a:xfrm>
            <a:off x="184957" y="209593"/>
            <a:ext cx="3199016" cy="338554"/>
          </a:xfrm>
          <a:prstGeom prst="rect">
            <a:avLst/>
          </a:prstGeom>
          <a:noFill/>
        </p:spPr>
        <p:txBody>
          <a:bodyPr wrap="none" rtlCol="0">
            <a:spAutoFit/>
          </a:bodyPr>
          <a:lstStyle/>
          <a:p>
            <a:r>
              <a:rPr lang="fr-FR" sz="1600" b="1" spc="-10" dirty="0">
                <a:solidFill>
                  <a:srgbClr val="FF6600"/>
                </a:solidFill>
              </a:rPr>
              <a:t>DES INDIVIDUS  PLUS AUTONOMES.</a:t>
            </a:r>
            <a:endParaRPr lang="fr-FR" sz="1600" b="1" dirty="0"/>
          </a:p>
        </p:txBody>
      </p:sp>
    </p:spTree>
    <p:extLst>
      <p:ext uri="{BB962C8B-B14F-4D97-AF65-F5344CB8AC3E}">
        <p14:creationId xmlns:p14="http://schemas.microsoft.com/office/powerpoint/2010/main" val="2797007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609216"/>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516141109"/>
              </p:ext>
            </p:extLst>
          </p:nvPr>
        </p:nvGraphicFramePr>
        <p:xfrm>
          <a:off x="3515609"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DES </a:t>
            </a:r>
            <a:r>
              <a:rPr lang="fr-FR" spc="-10" dirty="0">
                <a:solidFill>
                  <a:srgbClr val="FF6600"/>
                </a:solidFill>
              </a:rPr>
              <a:t>INDIVIDUS </a:t>
            </a:r>
            <a:r>
              <a:rPr lang="fr-FR" spc="-10" dirty="0" smtClean="0">
                <a:solidFill>
                  <a:srgbClr val="FF6600"/>
                </a:solidFill>
              </a:rPr>
              <a:t>SOUMIS À DIVERSES DOMINATIONS : CHAMP ECONOMIQUE</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32</a:t>
            </a:fld>
            <a:endParaRPr lang="fr-FR">
              <a:latin typeface="Calibri"/>
            </a:endParaRPr>
          </a:p>
        </p:txBody>
      </p:sp>
      <p:sp>
        <p:nvSpPr>
          <p:cNvPr id="6" name="ZoneTexte 5"/>
          <p:cNvSpPr txBox="1"/>
          <p:nvPr/>
        </p:nvSpPr>
        <p:spPr>
          <a:xfrm>
            <a:off x="265901" y="2303315"/>
            <a:ext cx="3249708"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 système économique et financier me rassure</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6847146"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4799303"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3515608"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7340287"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90" y="1706817"/>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4110710" y="2999195"/>
            <a:ext cx="5761703" cy="1329863"/>
          </a:xfrm>
          <a:prstGeom prst="rect">
            <a:avLst/>
          </a:prstGeom>
          <a:solidFill>
            <a:schemeClr val="accent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Rectangle 24"/>
          <p:cNvSpPr/>
          <p:nvPr/>
        </p:nvSpPr>
        <p:spPr>
          <a:xfrm>
            <a:off x="4194319" y="3081050"/>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9" name="Graphique 28"/>
          <p:cNvGraphicFramePr/>
          <p:nvPr>
            <p:extLst>
              <p:ext uri="{D42A27DB-BD31-4B8C-83A1-F6EECF244321}">
                <p14:modId xmlns:p14="http://schemas.microsoft.com/office/powerpoint/2010/main" val="1386261505"/>
              </p:ext>
            </p:extLst>
          </p:nvPr>
        </p:nvGraphicFramePr>
        <p:xfrm>
          <a:off x="3791051" y="3249071"/>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0" name="ZoneTexte 29"/>
          <p:cNvSpPr txBox="1"/>
          <p:nvPr/>
        </p:nvSpPr>
        <p:spPr>
          <a:xfrm>
            <a:off x="4195208" y="3093667"/>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1" name="Rectangle 30"/>
          <p:cNvSpPr/>
          <p:nvPr/>
        </p:nvSpPr>
        <p:spPr>
          <a:xfrm>
            <a:off x="6385414" y="3081052"/>
            <a:ext cx="3417190" cy="117657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3082848929"/>
              </p:ext>
            </p:extLst>
          </p:nvPr>
        </p:nvGraphicFramePr>
        <p:xfrm>
          <a:off x="5389403" y="3249066"/>
          <a:ext cx="4413204" cy="1079992"/>
        </p:xfrm>
        <a:graphic>
          <a:graphicData uri="http://schemas.openxmlformats.org/drawingml/2006/chart">
            <c:chart xmlns:c="http://schemas.openxmlformats.org/drawingml/2006/chart" xmlns:r="http://schemas.openxmlformats.org/officeDocument/2006/relationships" r:id="rId4"/>
          </a:graphicData>
        </a:graphic>
      </p:graphicFrame>
      <p:sp>
        <p:nvSpPr>
          <p:cNvPr id="33" name="ZoneTexte 32"/>
          <p:cNvSpPr txBox="1"/>
          <p:nvPr/>
        </p:nvSpPr>
        <p:spPr>
          <a:xfrm>
            <a:off x="6385411" y="3093669"/>
            <a:ext cx="1210588" cy="230832"/>
          </a:xfrm>
          <a:prstGeom prst="rect">
            <a:avLst/>
          </a:prstGeom>
          <a:noFill/>
        </p:spPr>
        <p:txBody>
          <a:bodyPr wrap="none" rtlCol="0">
            <a:spAutoFit/>
          </a:bodyPr>
          <a:lstStyle/>
          <a:p>
            <a:r>
              <a:rPr lang="fr-FR" sz="900" b="1" dirty="0" smtClean="0">
                <a:solidFill>
                  <a:prstClr val="black"/>
                </a:solidFill>
                <a:latin typeface="Calibri"/>
              </a:rPr>
              <a:t>REVENUS SUBJECTIFS</a:t>
            </a:r>
            <a:endParaRPr lang="fr-FR" sz="900" b="1" dirty="0">
              <a:solidFill>
                <a:prstClr val="black"/>
              </a:solidFill>
              <a:latin typeface="Calibri"/>
            </a:endParaRPr>
          </a:p>
        </p:txBody>
      </p:sp>
    </p:spTree>
    <p:extLst>
      <p:ext uri="{BB962C8B-B14F-4D97-AF65-F5344CB8AC3E}">
        <p14:creationId xmlns:p14="http://schemas.microsoft.com/office/powerpoint/2010/main" val="3196256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184304"/>
            <a:ext cx="9538644" cy="510759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629124318"/>
              </p:ext>
            </p:extLst>
          </p:nvPr>
        </p:nvGraphicFramePr>
        <p:xfrm>
          <a:off x="3515608" y="777087"/>
          <a:ext cx="6108586" cy="518893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a:solidFill>
                  <a:srgbClr val="FF6600"/>
                </a:solidFill>
              </a:rPr>
              <a:t>DES INDIVIDUS SOUMIS À DIVERSES DOMINATIONS : CHAMP ECONOMIQUE</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33</a:t>
            </a:fld>
            <a:endParaRPr lang="fr-FR">
              <a:latin typeface="Calibri"/>
            </a:endParaRPr>
          </a:p>
        </p:txBody>
      </p:sp>
      <p:sp>
        <p:nvSpPr>
          <p:cNvPr id="6" name="ZoneTexte 5"/>
          <p:cNvSpPr txBox="1"/>
          <p:nvPr/>
        </p:nvSpPr>
        <p:spPr>
          <a:xfrm>
            <a:off x="265901" y="1489886"/>
            <a:ext cx="324970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mondialisation enrichit encore plus les riches et appauvrit les pauvres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653578" y="691442"/>
            <a:ext cx="117850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773136" y="691442"/>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212635" y="691442"/>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938083"/>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3294911" y="2080056"/>
            <a:ext cx="5114825" cy="864376"/>
          </a:xfrm>
          <a:prstGeom prst="rect">
            <a:avLst/>
          </a:prstGeom>
          <a:solidFill>
            <a:schemeClr val="accent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Rectangle 24"/>
          <p:cNvSpPr/>
          <p:nvPr/>
        </p:nvSpPr>
        <p:spPr>
          <a:xfrm>
            <a:off x="3344196" y="2127321"/>
            <a:ext cx="2625308" cy="78457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9" name="Graphique 28"/>
          <p:cNvGraphicFramePr/>
          <p:nvPr>
            <p:extLst>
              <p:ext uri="{D42A27DB-BD31-4B8C-83A1-F6EECF244321}">
                <p14:modId xmlns:p14="http://schemas.microsoft.com/office/powerpoint/2010/main" val="652137526"/>
              </p:ext>
            </p:extLst>
          </p:nvPr>
        </p:nvGraphicFramePr>
        <p:xfrm>
          <a:off x="3467363" y="2127321"/>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0" name="ZoneTexte 29"/>
          <p:cNvSpPr txBox="1"/>
          <p:nvPr/>
        </p:nvSpPr>
        <p:spPr>
          <a:xfrm>
            <a:off x="3344196" y="2135201"/>
            <a:ext cx="678704" cy="369332"/>
          </a:xfrm>
          <a:prstGeom prst="rect">
            <a:avLst/>
          </a:prstGeom>
          <a:noFill/>
        </p:spPr>
        <p:txBody>
          <a:bodyPr wrap="squar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66" name="Triangle isocèle 65"/>
          <p:cNvSpPr/>
          <p:nvPr/>
        </p:nvSpPr>
        <p:spPr>
          <a:xfrm flipV="1">
            <a:off x="5714894" y="194326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6" name="Rectangle 25"/>
          <p:cNvSpPr/>
          <p:nvPr/>
        </p:nvSpPr>
        <p:spPr>
          <a:xfrm>
            <a:off x="6068719" y="2127321"/>
            <a:ext cx="2285956" cy="78457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7" name="Graphique 26"/>
          <p:cNvGraphicFramePr/>
          <p:nvPr>
            <p:extLst>
              <p:ext uri="{D42A27DB-BD31-4B8C-83A1-F6EECF244321}">
                <p14:modId xmlns:p14="http://schemas.microsoft.com/office/powerpoint/2010/main" val="1241178551"/>
              </p:ext>
            </p:extLst>
          </p:nvPr>
        </p:nvGraphicFramePr>
        <p:xfrm>
          <a:off x="5852534" y="2127321"/>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28" name="ZoneTexte 27"/>
          <p:cNvSpPr txBox="1"/>
          <p:nvPr/>
        </p:nvSpPr>
        <p:spPr>
          <a:xfrm>
            <a:off x="6068719" y="2135201"/>
            <a:ext cx="678704" cy="230832"/>
          </a:xfrm>
          <a:prstGeom prst="rect">
            <a:avLst/>
          </a:prstGeom>
          <a:noFill/>
        </p:spPr>
        <p:txBody>
          <a:bodyPr wrap="squar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34" name="Rectangle 33"/>
          <p:cNvSpPr/>
          <p:nvPr/>
        </p:nvSpPr>
        <p:spPr>
          <a:xfrm>
            <a:off x="2956297" y="3741775"/>
            <a:ext cx="5114825" cy="864376"/>
          </a:xfrm>
          <a:prstGeom prst="rect">
            <a:avLst/>
          </a:prstGeom>
          <a:solidFill>
            <a:schemeClr val="accent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5" name="Rectangle 34"/>
          <p:cNvSpPr/>
          <p:nvPr/>
        </p:nvSpPr>
        <p:spPr>
          <a:xfrm>
            <a:off x="3005582" y="3789040"/>
            <a:ext cx="2625308" cy="78457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6" name="Graphique 35"/>
          <p:cNvGraphicFramePr/>
          <p:nvPr>
            <p:extLst>
              <p:ext uri="{D42A27DB-BD31-4B8C-83A1-F6EECF244321}">
                <p14:modId xmlns:p14="http://schemas.microsoft.com/office/powerpoint/2010/main" val="514882018"/>
              </p:ext>
            </p:extLst>
          </p:nvPr>
        </p:nvGraphicFramePr>
        <p:xfrm>
          <a:off x="3128749" y="3789040"/>
          <a:ext cx="2594360" cy="784573"/>
        </p:xfrm>
        <a:graphic>
          <a:graphicData uri="http://schemas.openxmlformats.org/drawingml/2006/chart">
            <c:chart xmlns:c="http://schemas.openxmlformats.org/drawingml/2006/chart" xmlns:r="http://schemas.openxmlformats.org/officeDocument/2006/relationships" r:id="rId5"/>
          </a:graphicData>
        </a:graphic>
      </p:graphicFrame>
      <p:sp>
        <p:nvSpPr>
          <p:cNvPr id="37" name="ZoneTexte 36"/>
          <p:cNvSpPr txBox="1"/>
          <p:nvPr/>
        </p:nvSpPr>
        <p:spPr>
          <a:xfrm>
            <a:off x="3005582" y="3796920"/>
            <a:ext cx="678704" cy="369332"/>
          </a:xfrm>
          <a:prstGeom prst="rect">
            <a:avLst/>
          </a:prstGeom>
          <a:noFill/>
        </p:spPr>
        <p:txBody>
          <a:bodyPr wrap="squar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8" name="Triangle isocèle 37"/>
          <p:cNvSpPr/>
          <p:nvPr/>
        </p:nvSpPr>
        <p:spPr>
          <a:xfrm flipV="1">
            <a:off x="5376280" y="360498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9" name="Rectangle 38"/>
          <p:cNvSpPr/>
          <p:nvPr/>
        </p:nvSpPr>
        <p:spPr>
          <a:xfrm>
            <a:off x="5730105" y="3789040"/>
            <a:ext cx="2285956" cy="6479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1" name="Graphique 40"/>
          <p:cNvGraphicFramePr/>
          <p:nvPr>
            <p:extLst>
              <p:ext uri="{D42A27DB-BD31-4B8C-83A1-F6EECF244321}">
                <p14:modId xmlns:p14="http://schemas.microsoft.com/office/powerpoint/2010/main" val="1998831233"/>
              </p:ext>
            </p:extLst>
          </p:nvPr>
        </p:nvGraphicFramePr>
        <p:xfrm>
          <a:off x="5513920" y="3789040"/>
          <a:ext cx="2594360" cy="647999"/>
        </p:xfrm>
        <a:graphic>
          <a:graphicData uri="http://schemas.openxmlformats.org/drawingml/2006/chart">
            <c:chart xmlns:c="http://schemas.openxmlformats.org/drawingml/2006/chart" xmlns:r="http://schemas.openxmlformats.org/officeDocument/2006/relationships" r:id="rId6"/>
          </a:graphicData>
        </a:graphic>
      </p:graphicFrame>
      <p:sp>
        <p:nvSpPr>
          <p:cNvPr id="42" name="ZoneTexte 41"/>
          <p:cNvSpPr txBox="1"/>
          <p:nvPr/>
        </p:nvSpPr>
        <p:spPr>
          <a:xfrm>
            <a:off x="5730105" y="3796920"/>
            <a:ext cx="678704" cy="230832"/>
          </a:xfrm>
          <a:prstGeom prst="rect">
            <a:avLst/>
          </a:prstGeom>
          <a:noFill/>
        </p:spPr>
        <p:txBody>
          <a:bodyPr wrap="square" rtlCol="0">
            <a:spAutoFit/>
          </a:bodyPr>
          <a:lstStyle/>
          <a:p>
            <a:r>
              <a:rPr lang="fr-FR" sz="900" b="1" dirty="0" smtClean="0">
                <a:solidFill>
                  <a:prstClr val="black"/>
                </a:solidFill>
                <a:latin typeface="Calibri"/>
              </a:rPr>
              <a:t>AGE</a:t>
            </a:r>
            <a:endParaRPr lang="fr-FR" sz="900" b="1" dirty="0">
              <a:solidFill>
                <a:prstClr val="black"/>
              </a:solidFill>
              <a:latin typeface="Calibri"/>
            </a:endParaRPr>
          </a:p>
        </p:txBody>
      </p:sp>
      <p:sp>
        <p:nvSpPr>
          <p:cNvPr id="43" name="Rectangle 42"/>
          <p:cNvSpPr/>
          <p:nvPr/>
        </p:nvSpPr>
        <p:spPr>
          <a:xfrm>
            <a:off x="3967145" y="5445224"/>
            <a:ext cx="2625308" cy="78457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4" name="Graphique 43"/>
          <p:cNvGraphicFramePr/>
          <p:nvPr>
            <p:extLst>
              <p:ext uri="{D42A27DB-BD31-4B8C-83A1-F6EECF244321}">
                <p14:modId xmlns:p14="http://schemas.microsoft.com/office/powerpoint/2010/main" val="2405254714"/>
              </p:ext>
            </p:extLst>
          </p:nvPr>
        </p:nvGraphicFramePr>
        <p:xfrm>
          <a:off x="4090312" y="5445224"/>
          <a:ext cx="2594360" cy="784573"/>
        </p:xfrm>
        <a:graphic>
          <a:graphicData uri="http://schemas.openxmlformats.org/drawingml/2006/chart">
            <c:chart xmlns:c="http://schemas.openxmlformats.org/drawingml/2006/chart" xmlns:r="http://schemas.openxmlformats.org/officeDocument/2006/relationships" r:id="rId7"/>
          </a:graphicData>
        </a:graphic>
      </p:graphicFrame>
      <p:sp>
        <p:nvSpPr>
          <p:cNvPr id="45" name="ZoneTexte 44"/>
          <p:cNvSpPr txBox="1"/>
          <p:nvPr/>
        </p:nvSpPr>
        <p:spPr>
          <a:xfrm>
            <a:off x="3967145" y="5453104"/>
            <a:ext cx="678704" cy="369332"/>
          </a:xfrm>
          <a:prstGeom prst="rect">
            <a:avLst/>
          </a:prstGeom>
          <a:noFill/>
        </p:spPr>
        <p:txBody>
          <a:bodyPr wrap="squar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46" name="Triangle isocèle 45"/>
          <p:cNvSpPr/>
          <p:nvPr/>
        </p:nvSpPr>
        <p:spPr>
          <a:xfrm flipV="1">
            <a:off x="5137273" y="5261171"/>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7" name="ZoneTexte 46"/>
          <p:cNvSpPr txBox="1"/>
          <p:nvPr/>
        </p:nvSpPr>
        <p:spPr>
          <a:xfrm>
            <a:off x="265901" y="3140968"/>
            <a:ext cx="3249707"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J’ai peur que la mondialisation nous fasse perdre notre identité, nos façons de vivre et de penser</a:t>
            </a:r>
            <a:r>
              <a:rPr lang="fr-BE" sz="1400" b="1" dirty="0">
                <a:solidFill>
                  <a:prstClr val="black"/>
                </a:solidFill>
                <a:latin typeface="Calibri"/>
              </a:rPr>
              <a:t> </a:t>
            </a:r>
            <a:endParaRPr lang="fr-FR" sz="1400" b="1" dirty="0" smtClean="0">
              <a:solidFill>
                <a:prstClr val="black"/>
              </a:solidFill>
              <a:latin typeface="Calibri"/>
            </a:endParaRPr>
          </a:p>
        </p:txBody>
      </p:sp>
      <p:sp>
        <p:nvSpPr>
          <p:cNvPr id="48" name="ZoneTexte 47"/>
          <p:cNvSpPr txBox="1"/>
          <p:nvPr/>
        </p:nvSpPr>
        <p:spPr>
          <a:xfrm>
            <a:off x="265901" y="4869160"/>
            <a:ext cx="324970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mondialisation est un danger car elle menace notre modèle social</a:t>
            </a:r>
            <a:r>
              <a:rPr lang="fr-BE" sz="1400" b="1" dirty="0">
                <a:solidFill>
                  <a:prstClr val="black"/>
                </a:solidFill>
                <a:latin typeface="Calibri"/>
              </a:rPr>
              <a:t> </a:t>
            </a:r>
            <a:endParaRPr lang="fr-FR" sz="1400" b="1" dirty="0" smtClean="0">
              <a:solidFill>
                <a:prstClr val="black"/>
              </a:solidFill>
              <a:latin typeface="Calibri"/>
            </a:endParaRPr>
          </a:p>
        </p:txBody>
      </p:sp>
    </p:spTree>
    <p:extLst>
      <p:ext uri="{BB962C8B-B14F-4D97-AF65-F5344CB8AC3E}">
        <p14:creationId xmlns:p14="http://schemas.microsoft.com/office/powerpoint/2010/main" val="1297516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60173"/>
            <a:ext cx="9538644" cy="470915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74" name="Graphique 73"/>
          <p:cNvGraphicFramePr/>
          <p:nvPr>
            <p:extLst>
              <p:ext uri="{D42A27DB-BD31-4B8C-83A1-F6EECF244321}">
                <p14:modId xmlns:p14="http://schemas.microsoft.com/office/powerpoint/2010/main" val="119551737"/>
              </p:ext>
            </p:extLst>
          </p:nvPr>
        </p:nvGraphicFramePr>
        <p:xfrm>
          <a:off x="3515608" y="1330354"/>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a:solidFill>
                  <a:srgbClr val="FF6600"/>
                </a:solidFill>
              </a:rPr>
              <a:t>RAPPORT AU TRAVAIL</a:t>
            </a:r>
            <a:endParaRPr lang="fr-FR"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34</a:t>
            </a:fld>
            <a:endParaRPr lang="fr-FR">
              <a:latin typeface="Calibri"/>
            </a:endParaRPr>
          </a:p>
        </p:txBody>
      </p:sp>
      <p:sp>
        <p:nvSpPr>
          <p:cNvPr id="6" name="ZoneTexte 5"/>
          <p:cNvSpPr txBox="1"/>
          <p:nvPr/>
        </p:nvSpPr>
        <p:spPr>
          <a:xfrm>
            <a:off x="265901" y="1810452"/>
            <a:ext cx="324970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Dans ma vie professionnelle, je ressens souvent un stress important</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004535" y="967310"/>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876882" y="967310"/>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570474" y="967310"/>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052935" y="230995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2" name="Rectangle 21"/>
          <p:cNvSpPr/>
          <p:nvPr/>
        </p:nvSpPr>
        <p:spPr>
          <a:xfrm>
            <a:off x="3280510" y="2506333"/>
            <a:ext cx="3816217" cy="1061710"/>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55" name="Grouper 54"/>
          <p:cNvGrpSpPr/>
          <p:nvPr/>
        </p:nvGrpSpPr>
        <p:grpSpPr>
          <a:xfrm>
            <a:off x="5609170" y="2580847"/>
            <a:ext cx="1353876" cy="178686"/>
            <a:chOff x="5606164" y="5660139"/>
            <a:chExt cx="1353876" cy="178686"/>
          </a:xfrm>
        </p:grpSpPr>
        <p:sp>
          <p:nvSpPr>
            <p:cNvPr id="56" name="Signalisation droite 55"/>
            <p:cNvSpPr/>
            <p:nvPr/>
          </p:nvSpPr>
          <p:spPr>
            <a:xfrm>
              <a:off x="5606164" y="5661249"/>
              <a:ext cx="100209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Temps plein</a:t>
              </a:r>
              <a:endParaRPr lang="fr-FR" sz="900" dirty="0">
                <a:solidFill>
                  <a:srgbClr val="000000"/>
                </a:solidFill>
                <a:latin typeface="Calibri"/>
              </a:endParaRPr>
            </a:p>
          </p:txBody>
        </p:sp>
        <p:sp>
          <p:nvSpPr>
            <p:cNvPr id="57" name="Rectangle 56"/>
            <p:cNvSpPr/>
            <p:nvPr/>
          </p:nvSpPr>
          <p:spPr>
            <a:xfrm>
              <a:off x="66106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58" name="Connecteur droit 57"/>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67" name="Rectangle 66"/>
          <p:cNvSpPr/>
          <p:nvPr/>
        </p:nvSpPr>
        <p:spPr>
          <a:xfrm>
            <a:off x="3377261" y="2580847"/>
            <a:ext cx="2112396"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8" name="Graphique 67"/>
          <p:cNvGraphicFramePr/>
          <p:nvPr>
            <p:extLst>
              <p:ext uri="{D42A27DB-BD31-4B8C-83A1-F6EECF244321}">
                <p14:modId xmlns:p14="http://schemas.microsoft.com/office/powerpoint/2010/main" val="2911828089"/>
              </p:ext>
            </p:extLst>
          </p:nvPr>
        </p:nvGraphicFramePr>
        <p:xfrm>
          <a:off x="2705854" y="2708888"/>
          <a:ext cx="2905916" cy="791999"/>
        </p:xfrm>
        <a:graphic>
          <a:graphicData uri="http://schemas.openxmlformats.org/drawingml/2006/chart">
            <c:chart xmlns:c="http://schemas.openxmlformats.org/drawingml/2006/chart" xmlns:r="http://schemas.openxmlformats.org/officeDocument/2006/relationships" r:id="rId3"/>
          </a:graphicData>
        </a:graphic>
      </p:graphicFrame>
      <p:sp>
        <p:nvSpPr>
          <p:cNvPr id="69" name="ZoneTexte 68"/>
          <p:cNvSpPr txBox="1"/>
          <p:nvPr/>
        </p:nvSpPr>
        <p:spPr>
          <a:xfrm>
            <a:off x="3377261" y="2593472"/>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70" name="Grouper 69"/>
          <p:cNvGrpSpPr/>
          <p:nvPr/>
        </p:nvGrpSpPr>
        <p:grpSpPr>
          <a:xfrm>
            <a:off x="5606778" y="2824304"/>
            <a:ext cx="1050976" cy="178686"/>
            <a:chOff x="5606164" y="5660139"/>
            <a:chExt cx="1050976" cy="178686"/>
          </a:xfrm>
        </p:grpSpPr>
        <p:sp>
          <p:nvSpPr>
            <p:cNvPr id="71" name="Signalisation droite 70"/>
            <p:cNvSpPr/>
            <p:nvPr/>
          </p:nvSpPr>
          <p:spPr>
            <a:xfrm>
              <a:off x="5606164" y="5661249"/>
              <a:ext cx="701577"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72" name="Rectangle 71"/>
            <p:cNvSpPr/>
            <p:nvPr/>
          </p:nvSpPr>
          <p:spPr>
            <a:xfrm>
              <a:off x="63077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59%</a:t>
              </a:r>
              <a:endParaRPr lang="fr-FR" sz="900" dirty="0">
                <a:solidFill>
                  <a:srgbClr val="000000"/>
                </a:solidFill>
                <a:latin typeface="Calibri"/>
              </a:endParaRPr>
            </a:p>
          </p:txBody>
        </p:sp>
        <p:cxnSp>
          <p:nvCxnSpPr>
            <p:cNvPr id="73" name="Connecteur droit 72"/>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75" name="ZoneTexte 74"/>
          <p:cNvSpPr txBox="1"/>
          <p:nvPr/>
        </p:nvSpPr>
        <p:spPr>
          <a:xfrm>
            <a:off x="265901" y="4232281"/>
            <a:ext cx="324970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J’ai le sentiment de travailler dans l’urgence la plupart du temps</a:t>
            </a:r>
            <a:r>
              <a:rPr lang="fr-BE" sz="1400" b="1" dirty="0">
                <a:solidFill>
                  <a:prstClr val="black"/>
                </a:solidFill>
                <a:latin typeface="Calibri"/>
              </a:rPr>
              <a:t> </a:t>
            </a:r>
            <a:endParaRPr lang="fr-FR" sz="1400" b="1" dirty="0" smtClean="0">
              <a:solidFill>
                <a:prstClr val="black"/>
              </a:solidFill>
              <a:latin typeface="Calibri"/>
            </a:endParaRPr>
          </a:p>
        </p:txBody>
      </p:sp>
      <p:sp>
        <p:nvSpPr>
          <p:cNvPr id="76" name="Triangle isocèle 75"/>
          <p:cNvSpPr/>
          <p:nvPr/>
        </p:nvSpPr>
        <p:spPr>
          <a:xfrm flipV="1">
            <a:off x="4885835" y="468397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7" name="Rectangle 76"/>
          <p:cNvSpPr/>
          <p:nvPr/>
        </p:nvSpPr>
        <p:spPr>
          <a:xfrm>
            <a:off x="3113410" y="4880353"/>
            <a:ext cx="3816217" cy="1061710"/>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78" name="Grouper 77"/>
          <p:cNvGrpSpPr/>
          <p:nvPr/>
        </p:nvGrpSpPr>
        <p:grpSpPr>
          <a:xfrm>
            <a:off x="5442070" y="4954867"/>
            <a:ext cx="1353876" cy="178686"/>
            <a:chOff x="5606164" y="5660139"/>
            <a:chExt cx="1353876" cy="178686"/>
          </a:xfrm>
        </p:grpSpPr>
        <p:sp>
          <p:nvSpPr>
            <p:cNvPr id="79" name="Signalisation droite 78"/>
            <p:cNvSpPr/>
            <p:nvPr/>
          </p:nvSpPr>
          <p:spPr>
            <a:xfrm>
              <a:off x="5606164" y="5661249"/>
              <a:ext cx="100209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Temps plein</a:t>
              </a:r>
              <a:endParaRPr lang="fr-FR" sz="900" dirty="0">
                <a:solidFill>
                  <a:srgbClr val="000000"/>
                </a:solidFill>
                <a:latin typeface="Calibri"/>
              </a:endParaRPr>
            </a:p>
          </p:txBody>
        </p:sp>
        <p:sp>
          <p:nvSpPr>
            <p:cNvPr id="80" name="Rectangle 79"/>
            <p:cNvSpPr/>
            <p:nvPr/>
          </p:nvSpPr>
          <p:spPr>
            <a:xfrm>
              <a:off x="66106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50%</a:t>
              </a:r>
              <a:endParaRPr lang="fr-FR" sz="900" dirty="0">
                <a:solidFill>
                  <a:srgbClr val="000000"/>
                </a:solidFill>
                <a:latin typeface="Calibri"/>
              </a:endParaRPr>
            </a:p>
          </p:txBody>
        </p:sp>
        <p:cxnSp>
          <p:nvCxnSpPr>
            <p:cNvPr id="81" name="Connecteur droit 80"/>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82" name="Rectangle 81"/>
          <p:cNvSpPr/>
          <p:nvPr/>
        </p:nvSpPr>
        <p:spPr>
          <a:xfrm>
            <a:off x="3210161" y="4954867"/>
            <a:ext cx="2112396"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83" name="Graphique 82"/>
          <p:cNvGraphicFramePr/>
          <p:nvPr>
            <p:extLst>
              <p:ext uri="{D42A27DB-BD31-4B8C-83A1-F6EECF244321}">
                <p14:modId xmlns:p14="http://schemas.microsoft.com/office/powerpoint/2010/main" val="2112477388"/>
              </p:ext>
            </p:extLst>
          </p:nvPr>
        </p:nvGraphicFramePr>
        <p:xfrm>
          <a:off x="2538754" y="5082908"/>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84" name="ZoneTexte 83"/>
          <p:cNvSpPr txBox="1"/>
          <p:nvPr/>
        </p:nvSpPr>
        <p:spPr>
          <a:xfrm>
            <a:off x="3210161" y="4967492"/>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35" name="ZoneTexte 34"/>
          <p:cNvSpPr txBox="1"/>
          <p:nvPr/>
        </p:nvSpPr>
        <p:spPr>
          <a:xfrm>
            <a:off x="177936" y="1213952"/>
            <a:ext cx="343362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 actuellement une occupation professionnelle.</a:t>
            </a:r>
            <a:endParaRPr lang="fr-FR" sz="1000" i="1" dirty="0">
              <a:solidFill>
                <a:srgbClr val="000000"/>
              </a:solidFill>
              <a:latin typeface="Calibri"/>
            </a:endParaRPr>
          </a:p>
        </p:txBody>
      </p:sp>
    </p:spTree>
    <p:extLst>
      <p:ext uri="{BB962C8B-B14F-4D97-AF65-F5344CB8AC3E}">
        <p14:creationId xmlns:p14="http://schemas.microsoft.com/office/powerpoint/2010/main" val="1670964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45881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159935297"/>
              </p:ext>
            </p:extLst>
          </p:nvPr>
        </p:nvGraphicFramePr>
        <p:xfrm>
          <a:off x="3515609"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30778"/>
            <a:ext cx="9649072" cy="584776"/>
          </a:xfrm>
        </p:spPr>
        <p:txBody>
          <a:bodyPr/>
          <a:lstStyle/>
          <a:p>
            <a:pPr>
              <a:tabLst>
                <a:tab pos="1520825" algn="l"/>
              </a:tabLst>
            </a:pPr>
            <a:r>
              <a:rPr lang="fr-FR" spc="-10" dirty="0" smtClean="0">
                <a:solidFill>
                  <a:srgbClr val="FF6600"/>
                </a:solidFill>
              </a:rPr>
              <a:t/>
            </a:r>
            <a:br>
              <a:rPr lang="fr-FR" spc="-10" dirty="0" smtClean="0">
                <a:solidFill>
                  <a:srgbClr val="FF6600"/>
                </a:solidFill>
              </a:rPr>
            </a:br>
            <a:r>
              <a:rPr lang="fr-FR" spc="-10" dirty="0" smtClean="0">
                <a:solidFill>
                  <a:srgbClr val="FF6600"/>
                </a:solidFill>
              </a:rPr>
              <a:t>RAPPORT AU TRAVAIL</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35</a:t>
            </a:fld>
            <a:endParaRPr lang="fr-FR">
              <a:latin typeface="Calibri"/>
            </a:endParaRPr>
          </a:p>
        </p:txBody>
      </p:sp>
      <p:sp>
        <p:nvSpPr>
          <p:cNvPr id="6" name="ZoneTexte 5"/>
          <p:cNvSpPr txBox="1"/>
          <p:nvPr/>
        </p:nvSpPr>
        <p:spPr>
          <a:xfrm>
            <a:off x="265901" y="2303315"/>
            <a:ext cx="3249708"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Je crains vraiment un jour d'avoir un </a:t>
            </a:r>
            <a:r>
              <a:rPr lang="fr-FR" sz="1400" b="1" dirty="0" err="1" smtClean="0">
                <a:solidFill>
                  <a:prstClr val="black"/>
                </a:solidFill>
                <a:latin typeface="Calibri"/>
              </a:rPr>
              <a:t>burn</a:t>
            </a:r>
            <a:r>
              <a:rPr lang="fr-FR" sz="1400" b="1" dirty="0">
                <a:solidFill>
                  <a:prstClr val="black"/>
                </a:solidFill>
                <a:latin typeface="Calibri"/>
              </a:rPr>
              <a:t>-</a:t>
            </a:r>
            <a:r>
              <a:rPr lang="fr-FR" sz="1400" b="1" dirty="0" smtClean="0">
                <a:solidFill>
                  <a:prstClr val="black"/>
                </a:solidFill>
                <a:latin typeface="Calibri"/>
              </a:rPr>
              <a:t>out (épuisement) à cause du travail</a:t>
            </a:r>
          </a:p>
        </p:txBody>
      </p:sp>
      <p:sp>
        <p:nvSpPr>
          <p:cNvPr id="9" name="Flèche vers le bas 8"/>
          <p:cNvSpPr/>
          <p:nvPr/>
        </p:nvSpPr>
        <p:spPr>
          <a:xfrm>
            <a:off x="7594600"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251159"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366155"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4734630"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2" name="Rectangle 21"/>
          <p:cNvSpPr/>
          <p:nvPr/>
        </p:nvSpPr>
        <p:spPr>
          <a:xfrm>
            <a:off x="2625559" y="2999205"/>
            <a:ext cx="4506045" cy="1154563"/>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9" name="Rectangle 28"/>
          <p:cNvSpPr/>
          <p:nvPr/>
        </p:nvSpPr>
        <p:spPr>
          <a:xfrm>
            <a:off x="2706708" y="3074461"/>
            <a:ext cx="2098879" cy="6261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0" name="Graphique 29"/>
          <p:cNvGraphicFramePr/>
          <p:nvPr>
            <p:extLst>
              <p:ext uri="{D42A27DB-BD31-4B8C-83A1-F6EECF244321}">
                <p14:modId xmlns:p14="http://schemas.microsoft.com/office/powerpoint/2010/main" val="766173557"/>
              </p:ext>
            </p:extLst>
          </p:nvPr>
        </p:nvGraphicFramePr>
        <p:xfrm>
          <a:off x="2303440" y="3243584"/>
          <a:ext cx="2594360" cy="431999"/>
        </p:xfrm>
        <a:graphic>
          <a:graphicData uri="http://schemas.openxmlformats.org/drawingml/2006/chart">
            <c:chart xmlns:c="http://schemas.openxmlformats.org/drawingml/2006/chart" xmlns:r="http://schemas.openxmlformats.org/officeDocument/2006/relationships" r:id="rId3"/>
          </a:graphicData>
        </a:graphic>
      </p:graphicFrame>
      <p:sp>
        <p:nvSpPr>
          <p:cNvPr id="31" name="ZoneTexte 30"/>
          <p:cNvSpPr txBox="1"/>
          <p:nvPr/>
        </p:nvSpPr>
        <p:spPr>
          <a:xfrm>
            <a:off x="2707588" y="3087074"/>
            <a:ext cx="397270" cy="230832"/>
          </a:xfrm>
          <a:prstGeom prst="rect">
            <a:avLst/>
          </a:prstGeom>
          <a:noFill/>
        </p:spPr>
        <p:txBody>
          <a:bodyPr wrap="none" rtlCol="0">
            <a:spAutoFit/>
          </a:bodyPr>
          <a:lstStyle/>
          <a:p>
            <a:r>
              <a:rPr lang="fr-FR" sz="900" b="1" dirty="0" smtClean="0">
                <a:solidFill>
                  <a:prstClr val="black"/>
                </a:solidFill>
                <a:latin typeface="Calibri"/>
              </a:rPr>
              <a:t>AGE</a:t>
            </a:r>
            <a:endParaRPr lang="fr-FR" sz="900" b="1" dirty="0">
              <a:solidFill>
                <a:prstClr val="black"/>
              </a:solidFill>
              <a:latin typeface="Calibri"/>
            </a:endParaRPr>
          </a:p>
        </p:txBody>
      </p:sp>
      <p:sp>
        <p:nvSpPr>
          <p:cNvPr id="63" name="Rectangle 62"/>
          <p:cNvSpPr/>
          <p:nvPr/>
        </p:nvSpPr>
        <p:spPr>
          <a:xfrm>
            <a:off x="4897091" y="3073760"/>
            <a:ext cx="2112396" cy="9719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4" name="Graphique 63"/>
          <p:cNvGraphicFramePr/>
          <p:nvPr>
            <p:extLst>
              <p:ext uri="{D42A27DB-BD31-4B8C-83A1-F6EECF244321}">
                <p14:modId xmlns:p14="http://schemas.microsoft.com/office/powerpoint/2010/main" val="1717673176"/>
              </p:ext>
            </p:extLst>
          </p:nvPr>
        </p:nvGraphicFramePr>
        <p:xfrm>
          <a:off x="4225684" y="3243587"/>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65" name="ZoneTexte 64"/>
          <p:cNvSpPr txBox="1"/>
          <p:nvPr/>
        </p:nvSpPr>
        <p:spPr>
          <a:xfrm>
            <a:off x="4897091" y="3086385"/>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67" name="Grouper 66"/>
          <p:cNvGrpSpPr/>
          <p:nvPr/>
        </p:nvGrpSpPr>
        <p:grpSpPr>
          <a:xfrm>
            <a:off x="2707588" y="3785218"/>
            <a:ext cx="1050976" cy="178686"/>
            <a:chOff x="5606164" y="5660139"/>
            <a:chExt cx="1050976" cy="178686"/>
          </a:xfrm>
        </p:grpSpPr>
        <p:sp>
          <p:nvSpPr>
            <p:cNvPr id="68" name="Signalisation droite 67"/>
            <p:cNvSpPr/>
            <p:nvPr/>
          </p:nvSpPr>
          <p:spPr>
            <a:xfrm>
              <a:off x="5606164" y="5661249"/>
              <a:ext cx="701577"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69" name="Rectangle 68"/>
            <p:cNvSpPr/>
            <p:nvPr/>
          </p:nvSpPr>
          <p:spPr>
            <a:xfrm>
              <a:off x="63077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46%</a:t>
              </a:r>
              <a:endParaRPr lang="fr-FR" sz="900" dirty="0">
                <a:solidFill>
                  <a:srgbClr val="000000"/>
                </a:solidFill>
                <a:latin typeface="Calibri"/>
              </a:endParaRPr>
            </a:p>
          </p:txBody>
        </p:sp>
        <p:cxnSp>
          <p:nvCxnSpPr>
            <p:cNvPr id="70" name="Connecteur droit 69"/>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24" name="ZoneTexte 23"/>
          <p:cNvSpPr txBox="1"/>
          <p:nvPr/>
        </p:nvSpPr>
        <p:spPr>
          <a:xfrm>
            <a:off x="166890" y="1706817"/>
            <a:ext cx="343362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 actuellement une occupation professionnelle.</a:t>
            </a:r>
            <a:endParaRPr lang="fr-FR" sz="1000" i="1" dirty="0">
              <a:solidFill>
                <a:srgbClr val="000000"/>
              </a:solidFill>
              <a:latin typeface="Calibri"/>
            </a:endParaRPr>
          </a:p>
        </p:txBody>
      </p:sp>
    </p:spTree>
    <p:extLst>
      <p:ext uri="{BB962C8B-B14F-4D97-AF65-F5344CB8AC3E}">
        <p14:creationId xmlns:p14="http://schemas.microsoft.com/office/powerpoint/2010/main" val="977689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8892" y="1743565"/>
            <a:ext cx="9394628" cy="352009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0" name="Forme libre 29"/>
          <p:cNvSpPr/>
          <p:nvPr/>
        </p:nvSpPr>
        <p:spPr>
          <a:xfrm>
            <a:off x="3159125" y="4445009"/>
            <a:ext cx="4730750" cy="254000"/>
          </a:xfrm>
          <a:custGeom>
            <a:avLst/>
            <a:gdLst>
              <a:gd name="connsiteX0" fmla="*/ 0 w 2317750"/>
              <a:gd name="connsiteY0" fmla="*/ 15875 h 293687"/>
              <a:gd name="connsiteX1" fmla="*/ 0 w 2317750"/>
              <a:gd name="connsiteY1" fmla="*/ 15875 h 293687"/>
              <a:gd name="connsiteX2" fmla="*/ 0 w 2317750"/>
              <a:gd name="connsiteY2" fmla="*/ 293687 h 293687"/>
              <a:gd name="connsiteX3" fmla="*/ 0 w 2317750"/>
              <a:gd name="connsiteY3" fmla="*/ 293687 h 293687"/>
              <a:gd name="connsiteX4" fmla="*/ 2317750 w 2317750"/>
              <a:gd name="connsiteY4" fmla="*/ 285750 h 293687"/>
              <a:gd name="connsiteX5" fmla="*/ 2309812 w 2317750"/>
              <a:gd name="connsiteY5" fmla="*/ 0 h 29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7750" h="293687">
                <a:moveTo>
                  <a:pt x="0" y="15875"/>
                </a:moveTo>
                <a:lnTo>
                  <a:pt x="0" y="15875"/>
                </a:lnTo>
                <a:lnTo>
                  <a:pt x="0" y="293687"/>
                </a:lnTo>
                <a:lnTo>
                  <a:pt x="0" y="293687"/>
                </a:lnTo>
                <a:lnTo>
                  <a:pt x="2317750" y="285750"/>
                </a:lnTo>
                <a:lnTo>
                  <a:pt x="2309812" y="0"/>
                </a:ln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000000"/>
              </a:solidFill>
              <a:latin typeface="Calibri"/>
            </a:endParaRPr>
          </a:p>
        </p:txBody>
      </p:sp>
      <p:sp>
        <p:nvSpPr>
          <p:cNvPr id="44" name="Rectangle 43"/>
          <p:cNvSpPr/>
          <p:nvPr/>
        </p:nvSpPr>
        <p:spPr>
          <a:xfrm>
            <a:off x="2301875" y="4508032"/>
            <a:ext cx="2257566" cy="200635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3652191914"/>
              </p:ext>
            </p:extLst>
          </p:nvPr>
        </p:nvGraphicFramePr>
        <p:xfrm>
          <a:off x="2840422" y="3091844"/>
          <a:ext cx="6006951" cy="34799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51248"/>
            <a:ext cx="9649072" cy="338554"/>
          </a:xfrm>
        </p:spPr>
        <p:txBody>
          <a:bodyPr/>
          <a:lstStyle/>
          <a:p>
            <a:r>
              <a:rPr lang="fr-FR" dirty="0" smtClean="0">
                <a:solidFill>
                  <a:srgbClr val="FF0000"/>
                </a:solidFill>
              </a:rPr>
              <a:t>RAPPORT AUX TEMPS SOCIAUX</a:t>
            </a:r>
            <a:endParaRPr lang="fr-FR" dirty="0">
              <a:solidFill>
                <a:srgbClr val="FF0000"/>
              </a:solidFill>
            </a:endParaRPr>
          </a:p>
        </p:txBody>
      </p:sp>
      <p:sp>
        <p:nvSpPr>
          <p:cNvPr id="4" name="Espace réservé du pied de page 3"/>
          <p:cNvSpPr>
            <a:spLocks noGrp="1"/>
          </p:cNvSpPr>
          <p:nvPr>
            <p:ph type="ftr" sz="quarter" idx="3"/>
          </p:nvPr>
        </p:nvSpPr>
        <p:spPr>
          <a:xfrm>
            <a:off x="43195" y="6720780"/>
            <a:ext cx="8990738" cy="123111"/>
          </a:xfrm>
        </p:spPr>
        <p:txBody>
          <a:bodyPr/>
          <a:lstStyle/>
          <a:p>
            <a:pPr algn="l"/>
            <a:r>
              <a:rPr lang="fr-FR" smtClean="0">
                <a:solidFill>
                  <a:srgbClr val="000000">
                    <a:tint val="75000"/>
                  </a:srgbClr>
                </a:solidFill>
                <a:latin typeface="Calibri"/>
              </a:rPr>
              <a:t>©Solidaris – Le thermomètre des Belges – Que vivent les retraité(e)s récents ? – Mai 2015</a:t>
            </a:r>
            <a:endParaRPr lang="fr-FR" dirty="0">
              <a:solidFill>
                <a:srgbClr val="000000">
                  <a:tint val="75000"/>
                </a:srgbClr>
              </a:solidFill>
              <a:latin typeface="Calibri"/>
            </a:endParaRPr>
          </a:p>
        </p:txBody>
      </p:sp>
      <p:sp>
        <p:nvSpPr>
          <p:cNvPr id="5" name="Espace réservé du numéro de diapositive 4"/>
          <p:cNvSpPr>
            <a:spLocks noGrp="1"/>
          </p:cNvSpPr>
          <p:nvPr>
            <p:ph type="sldNum" sz="quarter" idx="4"/>
          </p:nvPr>
        </p:nvSpPr>
        <p:spPr>
          <a:xfrm>
            <a:off x="7551405" y="6723606"/>
            <a:ext cx="2311400" cy="123111"/>
          </a:xfrm>
        </p:spPr>
        <p:txBody>
          <a:bodyPr/>
          <a:lstStyle/>
          <a:p>
            <a:fld id="{F9B1BAB7-AC79-A041-AA59-D4AE9967AD46}" type="slidenum">
              <a:rPr lang="fr-FR" smtClean="0">
                <a:solidFill>
                  <a:srgbClr val="000000">
                    <a:tint val="75000"/>
                  </a:srgbClr>
                </a:solidFill>
                <a:latin typeface="Calibri"/>
              </a:rPr>
              <a:pPr/>
              <a:t>36</a:t>
            </a:fld>
            <a:endParaRPr lang="fr-FR">
              <a:solidFill>
                <a:srgbClr val="000000">
                  <a:tint val="75000"/>
                </a:srgbClr>
              </a:solidFill>
              <a:latin typeface="Calibri"/>
            </a:endParaRPr>
          </a:p>
        </p:txBody>
      </p:sp>
      <p:sp>
        <p:nvSpPr>
          <p:cNvPr id="12" name="ZoneTexte 11"/>
          <p:cNvSpPr txBox="1"/>
          <p:nvPr/>
        </p:nvSpPr>
        <p:spPr>
          <a:xfrm>
            <a:off x="383944" y="3268663"/>
            <a:ext cx="2701515" cy="1169551"/>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srgbClr val="000000"/>
                </a:solidFill>
                <a:latin typeface="Calibri"/>
              </a:rPr>
              <a:t>Tout semble se passer dans la société actuelle comme si les gens </a:t>
            </a:r>
            <a:r>
              <a:rPr lang="fr-FR" sz="1400" b="1" dirty="0">
                <a:latin typeface="Calibri"/>
              </a:rPr>
              <a:t>devaient adapter leurs aspirations à des parcours de vie </a:t>
            </a:r>
            <a:r>
              <a:rPr lang="fr-FR" sz="1400" b="1" dirty="0" smtClean="0">
                <a:latin typeface="Calibri"/>
              </a:rPr>
              <a:t>linéaires et standardisés </a:t>
            </a:r>
            <a:endParaRPr lang="fr-FR" sz="1400" b="1" i="1" dirty="0">
              <a:latin typeface="Calibri"/>
            </a:endParaRPr>
          </a:p>
        </p:txBody>
      </p:sp>
      <p:sp>
        <p:nvSpPr>
          <p:cNvPr id="14" name="ZoneTexte 13"/>
          <p:cNvSpPr txBox="1"/>
          <p:nvPr/>
        </p:nvSpPr>
        <p:spPr>
          <a:xfrm>
            <a:off x="238892" y="2877375"/>
            <a:ext cx="345059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t>
            </a:r>
            <a:r>
              <a:rPr lang="fr-FR" sz="1000" b="1" dirty="0" smtClean="0">
                <a:solidFill>
                  <a:srgbClr val="3366FF"/>
                </a:solidFill>
                <a:latin typeface="Calibri"/>
              </a:rPr>
              <a:t>les retraité(e)s récents </a:t>
            </a:r>
            <a:r>
              <a:rPr lang="fr-FR" sz="1000" i="1" dirty="0" smtClean="0">
                <a:solidFill>
                  <a:srgbClr val="000000"/>
                </a:solidFill>
                <a:latin typeface="Calibri"/>
              </a:rPr>
              <a:t>– Wallonie &amp; Bruxelles –.</a:t>
            </a:r>
            <a:endParaRPr lang="fr-FR" sz="1000" i="1" dirty="0">
              <a:solidFill>
                <a:srgbClr val="000000"/>
              </a:solidFill>
              <a:latin typeface="Calibri"/>
            </a:endParaRPr>
          </a:p>
        </p:txBody>
      </p:sp>
      <p:sp>
        <p:nvSpPr>
          <p:cNvPr id="31" name="Ellipse 30"/>
          <p:cNvSpPr/>
          <p:nvPr/>
        </p:nvSpPr>
        <p:spPr>
          <a:xfrm>
            <a:off x="5238750" y="4476761"/>
            <a:ext cx="621968" cy="436562"/>
          </a:xfrm>
          <a:prstGeom prst="ellipse">
            <a:avLst/>
          </a:prstGeom>
          <a:solidFill>
            <a:schemeClr val="tx1">
              <a:lumMod val="65000"/>
              <a:lumOff val="35000"/>
            </a:schemeClr>
          </a:solidFill>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1400" dirty="0" smtClean="0">
                <a:solidFill>
                  <a:prstClr val="white"/>
                </a:solidFill>
                <a:latin typeface="Calibri"/>
              </a:rPr>
              <a:t>89%</a:t>
            </a:r>
            <a:endParaRPr lang="fr-FR" sz="1400" dirty="0">
              <a:solidFill>
                <a:prstClr val="white"/>
              </a:solidFill>
              <a:latin typeface="Calibri"/>
            </a:endParaRPr>
          </a:p>
        </p:txBody>
      </p:sp>
      <p:sp>
        <p:nvSpPr>
          <p:cNvPr id="33" name="Triangle isocèle 32"/>
          <p:cNvSpPr/>
          <p:nvPr/>
        </p:nvSpPr>
        <p:spPr>
          <a:xfrm flipV="1">
            <a:off x="4211200" y="4342747"/>
            <a:ext cx="271430" cy="181642"/>
          </a:xfrm>
          <a:prstGeom prst="triangle">
            <a:avLst/>
          </a:prstGeom>
          <a:solidFill>
            <a:srgbClr val="595959"/>
          </a:solidFill>
          <a:ln w="3175"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4" name="Rectangle 33"/>
          <p:cNvSpPr/>
          <p:nvPr/>
        </p:nvSpPr>
        <p:spPr>
          <a:xfrm>
            <a:off x="2383751" y="5571599"/>
            <a:ext cx="2098879" cy="89604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5" name="Graphique 34"/>
          <p:cNvGraphicFramePr/>
          <p:nvPr>
            <p:extLst>
              <p:ext uri="{D42A27DB-BD31-4B8C-83A1-F6EECF244321}">
                <p14:modId xmlns:p14="http://schemas.microsoft.com/office/powerpoint/2010/main" val="3099151295"/>
              </p:ext>
            </p:extLst>
          </p:nvPr>
        </p:nvGraphicFramePr>
        <p:xfrm>
          <a:off x="2438560" y="5702598"/>
          <a:ext cx="2120881" cy="811794"/>
        </p:xfrm>
        <a:graphic>
          <a:graphicData uri="http://schemas.openxmlformats.org/drawingml/2006/chart">
            <c:chart xmlns:c="http://schemas.openxmlformats.org/drawingml/2006/chart" xmlns:r="http://schemas.openxmlformats.org/officeDocument/2006/relationships" r:id="rId3"/>
          </a:graphicData>
        </a:graphic>
      </p:graphicFrame>
      <p:sp>
        <p:nvSpPr>
          <p:cNvPr id="36" name="ZoneTexte 35"/>
          <p:cNvSpPr txBox="1"/>
          <p:nvPr/>
        </p:nvSpPr>
        <p:spPr>
          <a:xfrm>
            <a:off x="2369230" y="5571600"/>
            <a:ext cx="364202" cy="230832"/>
          </a:xfrm>
          <a:prstGeom prst="rect">
            <a:avLst/>
          </a:prstGeom>
          <a:noFill/>
        </p:spPr>
        <p:txBody>
          <a:bodyPr wrap="none" rtlCol="0">
            <a:spAutoFit/>
          </a:bodyPr>
          <a:lstStyle/>
          <a:p>
            <a:r>
              <a:rPr lang="fr-FR" sz="900" b="1" dirty="0" err="1" smtClean="0">
                <a:solidFill>
                  <a:srgbClr val="000000"/>
                </a:solidFill>
                <a:latin typeface="Calibri"/>
              </a:rPr>
              <a:t>CSP</a:t>
            </a:r>
            <a:endParaRPr lang="fr-FR" sz="900" b="1" dirty="0">
              <a:solidFill>
                <a:srgbClr val="000000"/>
              </a:solidFill>
              <a:latin typeface="Calibri"/>
            </a:endParaRPr>
          </a:p>
        </p:txBody>
      </p:sp>
      <p:sp>
        <p:nvSpPr>
          <p:cNvPr id="24" name="Flèche vers le bas 23"/>
          <p:cNvSpPr/>
          <p:nvPr/>
        </p:nvSpPr>
        <p:spPr>
          <a:xfrm>
            <a:off x="3780554" y="2532814"/>
            <a:ext cx="1264110"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tout à fait </a:t>
            </a:r>
            <a:r>
              <a:rPr lang="fr-FR" sz="1200" dirty="0">
                <a:solidFill>
                  <a:srgbClr val="000000"/>
                </a:solidFill>
                <a:latin typeface="Calibri"/>
              </a:rPr>
              <a:t>à </a:t>
            </a:r>
            <a:r>
              <a:rPr lang="fr-FR" sz="1200" dirty="0" smtClean="0">
                <a:solidFill>
                  <a:srgbClr val="000000"/>
                </a:solidFill>
                <a:latin typeface="Calibri"/>
              </a:rPr>
              <a:t>ce que je pense ou à ma situation</a:t>
            </a:r>
            <a:endParaRPr lang="fr-FR" sz="1200" dirty="0">
              <a:solidFill>
                <a:srgbClr val="000000"/>
              </a:solidFill>
              <a:latin typeface="Calibri"/>
            </a:endParaRPr>
          </a:p>
          <a:p>
            <a:pPr algn="ctr">
              <a:spcBef>
                <a:spcPts val="200"/>
              </a:spcBef>
            </a:pPr>
            <a:r>
              <a:rPr lang="fr-FR" sz="1000" i="1" dirty="0">
                <a:solidFill>
                  <a:srgbClr val="000000"/>
                </a:solidFill>
                <a:latin typeface="Calibri"/>
              </a:rPr>
              <a:t>– Cotes 6 + 7 – </a:t>
            </a:r>
          </a:p>
        </p:txBody>
      </p:sp>
      <p:sp>
        <p:nvSpPr>
          <p:cNvPr id="25" name="Flèche vers le bas 24"/>
          <p:cNvSpPr/>
          <p:nvPr/>
        </p:nvSpPr>
        <p:spPr>
          <a:xfrm>
            <a:off x="6104993" y="2532814"/>
            <a:ext cx="1312490"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moyennement</a:t>
            </a:r>
            <a:r>
              <a:rPr lang="fr-FR" sz="1200" dirty="0">
                <a:solidFill>
                  <a:srgbClr val="000000"/>
                </a:solidFill>
                <a:latin typeface="Calibri"/>
              </a:rPr>
              <a:t> </a:t>
            </a:r>
            <a:r>
              <a:rPr lang="fr-FR" sz="1200" dirty="0" smtClean="0">
                <a:solidFill>
                  <a:srgbClr val="000000"/>
                </a:solidFill>
                <a:latin typeface="Calibri"/>
              </a:rPr>
              <a:t/>
            </a:r>
            <a:br>
              <a:rPr lang="fr-FR" sz="1200" dirty="0" smtClean="0">
                <a:solidFill>
                  <a:srgbClr val="000000"/>
                </a:solidFill>
                <a:latin typeface="Calibri"/>
              </a:rPr>
            </a:br>
            <a:r>
              <a:rPr lang="fr-FR" sz="1200" dirty="0" smtClean="0">
                <a:solidFill>
                  <a:srgbClr val="000000"/>
                </a:solidFill>
                <a:latin typeface="Calibri"/>
              </a:rPr>
              <a:t>à ce que </a:t>
            </a:r>
            <a:r>
              <a:rPr lang="fr-FR" sz="1200" dirty="0">
                <a:solidFill>
                  <a:srgbClr val="000000"/>
                </a:solidFill>
                <a:latin typeface="Calibri"/>
              </a:rPr>
              <a:t>je </a:t>
            </a:r>
            <a:r>
              <a:rPr lang="fr-FR" sz="1200" dirty="0" smtClean="0">
                <a:solidFill>
                  <a:srgbClr val="000000"/>
                </a:solidFill>
                <a:latin typeface="Calibri"/>
              </a:rPr>
              <a:t>pense ou à ma situation</a:t>
            </a:r>
          </a:p>
          <a:p>
            <a:pPr algn="ctr">
              <a:spcBef>
                <a:spcPts val="200"/>
              </a:spcBef>
            </a:pPr>
            <a:r>
              <a:rPr lang="fr-FR" sz="1000" i="1" dirty="0" smtClean="0">
                <a:solidFill>
                  <a:srgbClr val="000000"/>
                </a:solidFill>
                <a:latin typeface="Calibri"/>
              </a:rPr>
              <a:t>– Cotes 3 + 4 + 5 –</a:t>
            </a:r>
            <a:endParaRPr lang="fr-FR" sz="1000" i="1" dirty="0">
              <a:solidFill>
                <a:srgbClr val="000000"/>
              </a:solidFill>
              <a:latin typeface="Calibri"/>
            </a:endParaRPr>
          </a:p>
        </p:txBody>
      </p:sp>
      <p:sp>
        <p:nvSpPr>
          <p:cNvPr id="26" name="Flèche vers le bas 25"/>
          <p:cNvSpPr/>
          <p:nvPr/>
        </p:nvSpPr>
        <p:spPr>
          <a:xfrm>
            <a:off x="7493000" y="2532814"/>
            <a:ext cx="1512136"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a:t>
            </a:r>
            <a:r>
              <a:rPr lang="fr-FR" sz="1200" b="1" dirty="0" smtClean="0">
                <a:solidFill>
                  <a:srgbClr val="000000"/>
                </a:solidFill>
                <a:latin typeface="Calibri"/>
              </a:rPr>
              <a:t>ne</a:t>
            </a:r>
            <a:r>
              <a:rPr lang="fr-FR" sz="1200" dirty="0" smtClean="0">
                <a:solidFill>
                  <a:srgbClr val="000000"/>
                </a:solidFill>
                <a:latin typeface="Calibri"/>
              </a:rPr>
              <a:t> </a:t>
            </a:r>
            <a:r>
              <a:rPr lang="fr-FR" sz="1200" dirty="0">
                <a:solidFill>
                  <a:srgbClr val="000000"/>
                </a:solidFill>
                <a:latin typeface="Calibri"/>
              </a:rPr>
              <a:t>correspond </a:t>
            </a:r>
            <a:r>
              <a:rPr lang="fr-FR" sz="1200" b="1" dirty="0">
                <a:solidFill>
                  <a:srgbClr val="000000"/>
                </a:solidFill>
                <a:latin typeface="Calibri"/>
              </a:rPr>
              <a:t>pas</a:t>
            </a:r>
            <a:r>
              <a:rPr lang="fr-FR" sz="1200" dirty="0">
                <a:solidFill>
                  <a:srgbClr val="000000"/>
                </a:solidFill>
                <a:latin typeface="Calibri"/>
              </a:rPr>
              <a:t> </a:t>
            </a:r>
            <a:r>
              <a:rPr lang="fr-FR" sz="1200" b="1" dirty="0">
                <a:solidFill>
                  <a:srgbClr val="000000"/>
                </a:solidFill>
                <a:latin typeface="Calibri"/>
              </a:rPr>
              <a:t>du tout </a:t>
            </a:r>
            <a:r>
              <a:rPr lang="fr-FR" sz="1200" dirty="0">
                <a:solidFill>
                  <a:srgbClr val="000000"/>
                </a:solidFill>
                <a:latin typeface="Calibri"/>
              </a:rPr>
              <a:t>à </a:t>
            </a:r>
            <a:r>
              <a:rPr lang="fr-FR" sz="1200" dirty="0" smtClean="0">
                <a:solidFill>
                  <a:srgbClr val="000000"/>
                </a:solidFill>
                <a:latin typeface="Calibri"/>
              </a:rPr>
              <a:t>ce </a:t>
            </a:r>
            <a:br>
              <a:rPr lang="fr-FR" sz="1200" dirty="0" smtClean="0">
                <a:solidFill>
                  <a:srgbClr val="000000"/>
                </a:solidFill>
                <a:latin typeface="Calibri"/>
              </a:rPr>
            </a:br>
            <a:r>
              <a:rPr lang="fr-FR" sz="1200" dirty="0" smtClean="0">
                <a:solidFill>
                  <a:srgbClr val="000000"/>
                </a:solidFill>
                <a:latin typeface="Calibri"/>
              </a:rPr>
              <a:t>que </a:t>
            </a:r>
            <a:r>
              <a:rPr lang="fr-FR" sz="1200" dirty="0">
                <a:solidFill>
                  <a:srgbClr val="000000"/>
                </a:solidFill>
                <a:latin typeface="Calibri"/>
              </a:rPr>
              <a:t>je </a:t>
            </a:r>
            <a:r>
              <a:rPr lang="fr-FR" sz="1200" dirty="0" smtClean="0">
                <a:solidFill>
                  <a:srgbClr val="000000"/>
                </a:solidFill>
                <a:latin typeface="Calibri"/>
              </a:rPr>
              <a:t>pense</a:t>
            </a:r>
            <a:br>
              <a:rPr lang="fr-FR" sz="1200" dirty="0" smtClean="0">
                <a:solidFill>
                  <a:srgbClr val="000000"/>
                </a:solidFill>
                <a:latin typeface="Calibri"/>
              </a:rPr>
            </a:br>
            <a:r>
              <a:rPr lang="fr-FR" sz="1200" dirty="0" smtClean="0">
                <a:solidFill>
                  <a:srgbClr val="000000"/>
                </a:solidFill>
                <a:latin typeface="Calibri"/>
              </a:rPr>
              <a:t> ou à ma situation</a:t>
            </a:r>
            <a:endParaRPr lang="fr-FR" sz="1200" dirty="0">
              <a:solidFill>
                <a:srgbClr val="000000"/>
              </a:solidFill>
              <a:latin typeface="Calibri"/>
            </a:endParaRPr>
          </a:p>
          <a:p>
            <a:pPr algn="ctr">
              <a:spcBef>
                <a:spcPts val="200"/>
              </a:spcBef>
            </a:pPr>
            <a:r>
              <a:rPr lang="fr-FR" sz="1000" i="1" dirty="0">
                <a:solidFill>
                  <a:srgbClr val="000000"/>
                </a:solidFill>
                <a:latin typeface="Calibri"/>
              </a:rPr>
              <a:t>– Cotes 1 + 2 – </a:t>
            </a:r>
          </a:p>
        </p:txBody>
      </p:sp>
      <p:sp>
        <p:nvSpPr>
          <p:cNvPr id="37" name="Rectangle 36"/>
          <p:cNvSpPr/>
          <p:nvPr/>
        </p:nvSpPr>
        <p:spPr>
          <a:xfrm>
            <a:off x="2383751" y="4583799"/>
            <a:ext cx="2098879" cy="924885"/>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8" name="Graphique 37"/>
          <p:cNvGraphicFramePr/>
          <p:nvPr>
            <p:extLst>
              <p:ext uri="{D42A27DB-BD31-4B8C-83A1-F6EECF244321}">
                <p14:modId xmlns:p14="http://schemas.microsoft.com/office/powerpoint/2010/main" val="4104856063"/>
              </p:ext>
            </p:extLst>
          </p:nvPr>
        </p:nvGraphicFramePr>
        <p:xfrm>
          <a:off x="2438560" y="4728054"/>
          <a:ext cx="2120881" cy="811794"/>
        </p:xfrm>
        <a:graphic>
          <a:graphicData uri="http://schemas.openxmlformats.org/drawingml/2006/chart">
            <c:chart xmlns:c="http://schemas.openxmlformats.org/drawingml/2006/chart" xmlns:r="http://schemas.openxmlformats.org/officeDocument/2006/relationships" r:id="rId4"/>
          </a:graphicData>
        </a:graphic>
      </p:graphicFrame>
      <p:sp>
        <p:nvSpPr>
          <p:cNvPr id="39" name="ZoneTexte 38"/>
          <p:cNvSpPr txBox="1"/>
          <p:nvPr/>
        </p:nvSpPr>
        <p:spPr>
          <a:xfrm>
            <a:off x="2369230" y="4583800"/>
            <a:ext cx="1059473" cy="230832"/>
          </a:xfrm>
          <a:prstGeom prst="rect">
            <a:avLst/>
          </a:prstGeom>
          <a:noFill/>
        </p:spPr>
        <p:txBody>
          <a:bodyPr wrap="none" rtlCol="0">
            <a:spAutoFit/>
          </a:bodyPr>
          <a:lstStyle/>
          <a:p>
            <a:r>
              <a:rPr lang="fr-FR" sz="900" b="1" dirty="0">
                <a:solidFill>
                  <a:srgbClr val="000000"/>
                </a:solidFill>
                <a:latin typeface="Calibri"/>
              </a:rPr>
              <a:t>NIVEAU D'ÉTUDES</a:t>
            </a:r>
          </a:p>
        </p:txBody>
      </p:sp>
    </p:spTree>
    <p:extLst>
      <p:ext uri="{BB962C8B-B14F-4D97-AF65-F5344CB8AC3E}">
        <p14:creationId xmlns:p14="http://schemas.microsoft.com/office/powerpoint/2010/main" val="1107205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8" y="2492896"/>
            <a:ext cx="9826676" cy="423071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1771009850"/>
              </p:ext>
            </p:extLst>
          </p:nvPr>
        </p:nvGraphicFramePr>
        <p:xfrm>
          <a:off x="4439233" y="2025748"/>
          <a:ext cx="5149977" cy="4522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51248"/>
            <a:ext cx="9649072" cy="338554"/>
          </a:xfrm>
        </p:spPr>
        <p:txBody>
          <a:bodyPr/>
          <a:lstStyle/>
          <a:p>
            <a:r>
              <a:rPr lang="fr-FR" dirty="0">
                <a:solidFill>
                  <a:srgbClr val="FF0000"/>
                </a:solidFill>
              </a:rPr>
              <a:t>RAPPORT AUX TEMPS SOCIAUX</a:t>
            </a:r>
            <a:endParaRPr lang="fr-FR" dirty="0"/>
          </a:p>
        </p:txBody>
      </p:sp>
      <p:sp>
        <p:nvSpPr>
          <p:cNvPr id="4" name="Espace réservé du pied de page 3"/>
          <p:cNvSpPr>
            <a:spLocks noGrp="1"/>
          </p:cNvSpPr>
          <p:nvPr>
            <p:ph type="ftr" sz="quarter" idx="3"/>
          </p:nvPr>
        </p:nvSpPr>
        <p:spPr>
          <a:xfrm>
            <a:off x="43195" y="6720780"/>
            <a:ext cx="8990738" cy="123111"/>
          </a:xfrm>
        </p:spPr>
        <p:txBody>
          <a:bodyPr/>
          <a:lstStyle/>
          <a:p>
            <a:pPr algn="l"/>
            <a:r>
              <a:rPr lang="fr-FR" dirty="0" smtClean="0">
                <a:solidFill>
                  <a:srgbClr val="000000">
                    <a:tint val="75000"/>
                  </a:srgbClr>
                </a:solidFill>
                <a:latin typeface="Calibri"/>
              </a:rPr>
              <a:t>©</a:t>
            </a:r>
            <a:r>
              <a:rPr lang="fr-FR" dirty="0" err="1" smtClean="0">
                <a:solidFill>
                  <a:srgbClr val="000000">
                    <a:tint val="75000"/>
                  </a:srgbClr>
                </a:solidFill>
                <a:latin typeface="Calibri"/>
              </a:rPr>
              <a:t>Solidaris</a:t>
            </a:r>
            <a:r>
              <a:rPr lang="fr-FR" dirty="0" smtClean="0">
                <a:solidFill>
                  <a:srgbClr val="000000">
                    <a:tint val="75000"/>
                  </a:srgbClr>
                </a:solidFill>
                <a:latin typeface="Calibri"/>
              </a:rPr>
              <a:t> – Le thermomètre des Belges – Que vivent les retraité(e)s récents ? – Mai 2015</a:t>
            </a:r>
            <a:endParaRPr lang="fr-FR" dirty="0">
              <a:solidFill>
                <a:srgbClr val="000000">
                  <a:tint val="75000"/>
                </a:srgbClr>
              </a:solidFill>
              <a:latin typeface="Calibri"/>
            </a:endParaRPr>
          </a:p>
        </p:txBody>
      </p:sp>
      <p:sp>
        <p:nvSpPr>
          <p:cNvPr id="5" name="Espace réservé du numéro de diapositive 4"/>
          <p:cNvSpPr>
            <a:spLocks noGrp="1"/>
          </p:cNvSpPr>
          <p:nvPr>
            <p:ph type="sldNum" sz="quarter" idx="4"/>
          </p:nvPr>
        </p:nvSpPr>
        <p:spPr>
          <a:xfrm>
            <a:off x="7551405" y="6723606"/>
            <a:ext cx="2311400" cy="123111"/>
          </a:xfrm>
        </p:spPr>
        <p:txBody>
          <a:bodyPr/>
          <a:lstStyle/>
          <a:p>
            <a:fld id="{F9B1BAB7-AC79-A041-AA59-D4AE9967AD46}" type="slidenum">
              <a:rPr lang="fr-FR" smtClean="0">
                <a:solidFill>
                  <a:srgbClr val="000000">
                    <a:tint val="75000"/>
                  </a:srgbClr>
                </a:solidFill>
                <a:latin typeface="Calibri"/>
              </a:rPr>
              <a:pPr/>
              <a:t>37</a:t>
            </a:fld>
            <a:endParaRPr lang="fr-FR">
              <a:solidFill>
                <a:srgbClr val="000000">
                  <a:tint val="75000"/>
                </a:srgbClr>
              </a:solidFill>
              <a:latin typeface="Calibri"/>
            </a:endParaRPr>
          </a:p>
        </p:txBody>
      </p:sp>
      <p:sp>
        <p:nvSpPr>
          <p:cNvPr id="12" name="ZoneTexte 11"/>
          <p:cNvSpPr txBox="1"/>
          <p:nvPr/>
        </p:nvSpPr>
        <p:spPr>
          <a:xfrm>
            <a:off x="71062" y="2509185"/>
            <a:ext cx="3675438" cy="4154983"/>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200" b="1" dirty="0">
                <a:solidFill>
                  <a:srgbClr val="000000"/>
                </a:solidFill>
                <a:latin typeface="Calibri"/>
              </a:rPr>
              <a:t>Lorsque je pense à mes propres parents, je constate qu’ils avaient des existences beaucoup plus stables que celles de ma génération</a:t>
            </a:r>
            <a:r>
              <a:rPr lang="fr-FR" sz="1200" b="1" dirty="0">
                <a:solidFill>
                  <a:srgbClr val="3366FF"/>
                </a:solidFill>
                <a:latin typeface="Calibri"/>
              </a:rPr>
              <a:t>, </a:t>
            </a:r>
            <a:r>
              <a:rPr lang="fr-FR" sz="1200" b="1" dirty="0">
                <a:solidFill>
                  <a:srgbClr val="000000"/>
                </a:solidFill>
                <a:latin typeface="Calibri"/>
              </a:rPr>
              <a:t>par exemple : ils avaient un métier appris une fois pour toute, ils travaillaient toute leur vie dans la même entreprise / administration et atteignaient la retraite pour le repos </a:t>
            </a:r>
            <a:endParaRPr lang="fr-FR" sz="1200" b="1" dirty="0" smtClean="0">
              <a:solidFill>
                <a:srgbClr val="000000"/>
              </a:solidFill>
              <a:latin typeface="Calibri"/>
            </a:endParaRPr>
          </a:p>
          <a:p>
            <a:pPr marL="177800" indent="-177800">
              <a:buClr>
                <a:prstClr val="white">
                  <a:lumMod val="50000"/>
                </a:prstClr>
              </a:buClr>
              <a:buFont typeface="Wingdings" charset="2"/>
              <a:buChar char="§"/>
            </a:pPr>
            <a:endParaRPr lang="fr-FR" sz="1200" b="1" i="1" dirty="0">
              <a:solidFill>
                <a:srgbClr val="000000"/>
              </a:solidFill>
              <a:latin typeface="Calibri"/>
            </a:endParaRPr>
          </a:p>
          <a:p>
            <a:pPr marL="177800" indent="-177800">
              <a:buClr>
                <a:prstClr val="white">
                  <a:lumMod val="50000"/>
                </a:prstClr>
              </a:buClr>
              <a:buFont typeface="Wingdings" charset="2"/>
              <a:buChar char="§"/>
            </a:pPr>
            <a:r>
              <a:rPr lang="fr-FR" sz="1200" b="1" dirty="0">
                <a:solidFill>
                  <a:srgbClr val="000000"/>
                </a:solidFill>
                <a:latin typeface="Calibri"/>
              </a:rPr>
              <a:t>J’ai l’impression que dans le futur, il y aura une très grande diversité des trajectoires de vie,  par exemple, au cours de leur vie,  les gens exerceront des métiers différents, changeront de secteur </a:t>
            </a:r>
            <a:r>
              <a:rPr lang="fr-FR" sz="1200" b="1" dirty="0" smtClean="0">
                <a:solidFill>
                  <a:srgbClr val="000000"/>
                </a:solidFill>
                <a:latin typeface="Calibri"/>
              </a:rPr>
              <a:t>d’activités, </a:t>
            </a:r>
            <a:r>
              <a:rPr lang="fr-FR" sz="1200" b="1" dirty="0">
                <a:solidFill>
                  <a:srgbClr val="000000"/>
                </a:solidFill>
                <a:latin typeface="Calibri"/>
              </a:rPr>
              <a:t>prendront des moments sabbatiques, redémarreront autre chose ou reprendront des études, etc. </a:t>
            </a:r>
            <a:endParaRPr lang="fr-FR" sz="1200" b="1" dirty="0" smtClean="0">
              <a:solidFill>
                <a:srgbClr val="000000"/>
              </a:solidFill>
              <a:latin typeface="Calibri"/>
            </a:endParaRPr>
          </a:p>
          <a:p>
            <a:pPr marL="177800" indent="-177800">
              <a:buClr>
                <a:prstClr val="white">
                  <a:lumMod val="50000"/>
                </a:prstClr>
              </a:buClr>
              <a:buFont typeface="Wingdings" charset="2"/>
              <a:buChar char="§"/>
            </a:pPr>
            <a:endParaRPr lang="fr-FR" sz="1200" b="1" i="1" dirty="0" smtClean="0">
              <a:solidFill>
                <a:srgbClr val="000000"/>
              </a:solidFill>
              <a:latin typeface="Calibri"/>
            </a:endParaRPr>
          </a:p>
          <a:p>
            <a:pPr marL="177800" indent="-177800">
              <a:buClr>
                <a:prstClr val="white">
                  <a:lumMod val="50000"/>
                </a:prstClr>
              </a:buClr>
              <a:buFont typeface="Wingdings" charset="2"/>
              <a:buChar char="§"/>
            </a:pPr>
            <a:r>
              <a:rPr lang="fr-FR" sz="1200" b="1" dirty="0">
                <a:solidFill>
                  <a:srgbClr val="000000"/>
                </a:solidFill>
                <a:latin typeface="Calibri"/>
              </a:rPr>
              <a:t>Lorsque je vois la génération des 20-30 ans, j’ai le sentiment qu’ils voudront beaucoup plus combiner en même temps études, travail, moments sabbatiques, loisirs, engagement pour la collectivité tout au long de leur vie plutôt que de réserver chacune de ces activités à un âge précis de la vie </a:t>
            </a:r>
            <a:endParaRPr lang="fr-FR" sz="1200" b="1" i="1" dirty="0">
              <a:solidFill>
                <a:srgbClr val="000000"/>
              </a:solidFill>
              <a:latin typeface="Calibri"/>
            </a:endParaRPr>
          </a:p>
        </p:txBody>
      </p:sp>
      <p:sp>
        <p:nvSpPr>
          <p:cNvPr id="59" name="Flèche vers le bas 58"/>
          <p:cNvSpPr/>
          <p:nvPr/>
        </p:nvSpPr>
        <p:spPr>
          <a:xfrm>
            <a:off x="5377678" y="1555747"/>
            <a:ext cx="1377850" cy="1108420"/>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srgbClr val="000000"/>
                </a:solidFill>
                <a:latin typeface="Calibri"/>
              </a:rPr>
              <a:t>Cela correspond </a:t>
            </a:r>
            <a:r>
              <a:rPr lang="fr-FR" sz="1100" b="1" dirty="0">
                <a:solidFill>
                  <a:srgbClr val="000000"/>
                </a:solidFill>
                <a:latin typeface="Calibri"/>
              </a:rPr>
              <a:t>tout à fait </a:t>
            </a:r>
            <a:r>
              <a:rPr lang="fr-FR" sz="1100" dirty="0">
                <a:solidFill>
                  <a:srgbClr val="000000"/>
                </a:solidFill>
                <a:latin typeface="Calibri"/>
              </a:rPr>
              <a:t>à </a:t>
            </a:r>
            <a:r>
              <a:rPr lang="fr-FR" sz="1100" dirty="0" smtClean="0">
                <a:solidFill>
                  <a:srgbClr val="000000"/>
                </a:solidFill>
                <a:latin typeface="Calibri"/>
              </a:rPr>
              <a:t>ce que vous pensez ou à votre situation</a:t>
            </a:r>
            <a:endParaRPr lang="fr-FR" sz="1100" dirty="0">
              <a:solidFill>
                <a:srgbClr val="000000"/>
              </a:solidFill>
              <a:latin typeface="Calibri"/>
            </a:endParaRPr>
          </a:p>
          <a:p>
            <a:pPr algn="ctr">
              <a:spcBef>
                <a:spcPts val="200"/>
              </a:spcBef>
            </a:pPr>
            <a:r>
              <a:rPr lang="fr-FR" sz="1000" i="1" dirty="0">
                <a:solidFill>
                  <a:srgbClr val="000000"/>
                </a:solidFill>
                <a:latin typeface="Calibri"/>
              </a:rPr>
              <a:t>– Cotes 6 + 7 – </a:t>
            </a:r>
          </a:p>
        </p:txBody>
      </p:sp>
      <p:sp>
        <p:nvSpPr>
          <p:cNvPr id="60" name="Flèche vers le bas 59"/>
          <p:cNvSpPr/>
          <p:nvPr/>
        </p:nvSpPr>
        <p:spPr>
          <a:xfrm>
            <a:off x="7145043" y="1555747"/>
            <a:ext cx="1430583" cy="1108420"/>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srgbClr val="000000"/>
                </a:solidFill>
                <a:latin typeface="Calibri"/>
              </a:rPr>
              <a:t>Cela correspond </a:t>
            </a:r>
            <a:r>
              <a:rPr lang="fr-FR" sz="1100" b="1" dirty="0">
                <a:solidFill>
                  <a:srgbClr val="000000"/>
                </a:solidFill>
                <a:latin typeface="Calibri"/>
              </a:rPr>
              <a:t>moyennement</a:t>
            </a:r>
            <a:r>
              <a:rPr lang="fr-FR" sz="1100" dirty="0">
                <a:solidFill>
                  <a:srgbClr val="000000"/>
                </a:solidFill>
                <a:latin typeface="Calibri"/>
              </a:rPr>
              <a:t> </a:t>
            </a:r>
            <a:r>
              <a:rPr lang="fr-FR" sz="1100" dirty="0" smtClean="0">
                <a:solidFill>
                  <a:srgbClr val="000000"/>
                </a:solidFill>
                <a:latin typeface="Calibri"/>
              </a:rPr>
              <a:t/>
            </a:r>
            <a:br>
              <a:rPr lang="fr-FR" sz="1100" dirty="0" smtClean="0">
                <a:solidFill>
                  <a:srgbClr val="000000"/>
                </a:solidFill>
                <a:latin typeface="Calibri"/>
              </a:rPr>
            </a:br>
            <a:r>
              <a:rPr lang="fr-FR" sz="1100" dirty="0" smtClean="0">
                <a:solidFill>
                  <a:srgbClr val="000000"/>
                </a:solidFill>
                <a:latin typeface="Calibri"/>
              </a:rPr>
              <a:t>à </a:t>
            </a:r>
            <a:r>
              <a:rPr lang="fr-FR" sz="1100" dirty="0">
                <a:solidFill>
                  <a:srgbClr val="000000"/>
                </a:solidFill>
                <a:latin typeface="Calibri"/>
              </a:rPr>
              <a:t>ce que vous pensez ou à votre situation</a:t>
            </a:r>
            <a:endParaRPr lang="fr-FR" sz="1100" dirty="0" smtClean="0">
              <a:solidFill>
                <a:srgbClr val="000000"/>
              </a:solidFill>
              <a:latin typeface="Calibri"/>
            </a:endParaRPr>
          </a:p>
          <a:p>
            <a:pPr algn="ctr">
              <a:spcBef>
                <a:spcPts val="200"/>
              </a:spcBef>
            </a:pPr>
            <a:r>
              <a:rPr lang="fr-FR" sz="1000" i="1" dirty="0" smtClean="0">
                <a:solidFill>
                  <a:srgbClr val="000000"/>
                </a:solidFill>
                <a:latin typeface="Calibri"/>
              </a:rPr>
              <a:t>– Cotes 3 + 4 + 5 –</a:t>
            </a:r>
            <a:endParaRPr lang="fr-FR" sz="1000" i="1" dirty="0">
              <a:solidFill>
                <a:srgbClr val="000000"/>
              </a:solidFill>
              <a:latin typeface="Calibri"/>
            </a:endParaRPr>
          </a:p>
        </p:txBody>
      </p:sp>
      <p:sp>
        <p:nvSpPr>
          <p:cNvPr id="61" name="Flèche vers le bas 60"/>
          <p:cNvSpPr/>
          <p:nvPr/>
        </p:nvSpPr>
        <p:spPr>
          <a:xfrm>
            <a:off x="8575626" y="1555747"/>
            <a:ext cx="1330374" cy="1108420"/>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srgbClr val="000000"/>
                </a:solidFill>
                <a:latin typeface="Calibri"/>
              </a:rPr>
              <a:t>Cela </a:t>
            </a:r>
            <a:r>
              <a:rPr lang="fr-FR" sz="1100" b="1" dirty="0" smtClean="0">
                <a:solidFill>
                  <a:srgbClr val="000000"/>
                </a:solidFill>
                <a:latin typeface="Calibri"/>
              </a:rPr>
              <a:t>ne</a:t>
            </a:r>
            <a:r>
              <a:rPr lang="fr-FR" sz="1100" dirty="0" smtClean="0">
                <a:solidFill>
                  <a:srgbClr val="000000"/>
                </a:solidFill>
                <a:latin typeface="Calibri"/>
              </a:rPr>
              <a:t> </a:t>
            </a:r>
            <a:r>
              <a:rPr lang="fr-FR" sz="1100" dirty="0">
                <a:solidFill>
                  <a:srgbClr val="000000"/>
                </a:solidFill>
                <a:latin typeface="Calibri"/>
              </a:rPr>
              <a:t>correspond </a:t>
            </a:r>
            <a:r>
              <a:rPr lang="fr-FR" sz="1100" b="1" dirty="0">
                <a:solidFill>
                  <a:srgbClr val="000000"/>
                </a:solidFill>
                <a:latin typeface="Calibri"/>
              </a:rPr>
              <a:t>pas</a:t>
            </a:r>
            <a:r>
              <a:rPr lang="fr-FR" sz="1100" dirty="0">
                <a:solidFill>
                  <a:srgbClr val="000000"/>
                </a:solidFill>
                <a:latin typeface="Calibri"/>
              </a:rPr>
              <a:t> </a:t>
            </a:r>
            <a:r>
              <a:rPr lang="fr-FR" sz="1100" b="1" dirty="0">
                <a:solidFill>
                  <a:srgbClr val="000000"/>
                </a:solidFill>
                <a:latin typeface="Calibri"/>
              </a:rPr>
              <a:t>du tout </a:t>
            </a:r>
            <a:r>
              <a:rPr lang="fr-FR" sz="1100" dirty="0">
                <a:solidFill>
                  <a:srgbClr val="000000"/>
                </a:solidFill>
                <a:latin typeface="Calibri"/>
              </a:rPr>
              <a:t>à ce que vous pensez ou à votre situation</a:t>
            </a:r>
          </a:p>
          <a:p>
            <a:pPr algn="ctr">
              <a:spcBef>
                <a:spcPts val="200"/>
              </a:spcBef>
            </a:pPr>
            <a:r>
              <a:rPr lang="fr-FR" sz="1000" i="1" dirty="0">
                <a:solidFill>
                  <a:srgbClr val="000000"/>
                </a:solidFill>
                <a:latin typeface="Calibri"/>
              </a:rPr>
              <a:t>– Cotes 1 + 2 – </a:t>
            </a:r>
          </a:p>
        </p:txBody>
      </p:sp>
      <p:sp>
        <p:nvSpPr>
          <p:cNvPr id="14" name="ZoneTexte 13"/>
          <p:cNvSpPr txBox="1"/>
          <p:nvPr/>
        </p:nvSpPr>
        <p:spPr>
          <a:xfrm>
            <a:off x="22868" y="2246675"/>
            <a:ext cx="345059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t>
            </a:r>
            <a:r>
              <a:rPr lang="fr-FR" sz="1000" dirty="0" smtClean="0">
                <a:solidFill>
                  <a:srgbClr val="3366FF"/>
                </a:solidFill>
                <a:latin typeface="Calibri"/>
              </a:rPr>
              <a:t>l</a:t>
            </a:r>
            <a:r>
              <a:rPr lang="fr-FR" sz="1000" b="1" dirty="0" smtClean="0">
                <a:solidFill>
                  <a:srgbClr val="3366FF"/>
                </a:solidFill>
                <a:latin typeface="Calibri"/>
              </a:rPr>
              <a:t>es retraité(e)s récents </a:t>
            </a:r>
            <a:r>
              <a:rPr lang="fr-FR" sz="1000" i="1" dirty="0" smtClean="0">
                <a:solidFill>
                  <a:srgbClr val="000000"/>
                </a:solidFill>
                <a:latin typeface="Calibri"/>
              </a:rPr>
              <a:t>– Wallonie &amp; Bruxelles –.</a:t>
            </a:r>
            <a:endParaRPr lang="fr-FR" sz="1000" i="1" dirty="0">
              <a:solidFill>
                <a:srgbClr val="000000"/>
              </a:solidFill>
              <a:latin typeface="Calibri"/>
            </a:endParaRPr>
          </a:p>
        </p:txBody>
      </p:sp>
      <p:sp>
        <p:nvSpPr>
          <p:cNvPr id="87" name="Rectangle 86"/>
          <p:cNvSpPr/>
          <p:nvPr/>
        </p:nvSpPr>
        <p:spPr>
          <a:xfrm>
            <a:off x="3923916" y="3032543"/>
            <a:ext cx="1914295" cy="7552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88" name="Graphique 87"/>
          <p:cNvGraphicFramePr/>
          <p:nvPr>
            <p:extLst>
              <p:ext uri="{D42A27DB-BD31-4B8C-83A1-F6EECF244321}">
                <p14:modId xmlns:p14="http://schemas.microsoft.com/office/powerpoint/2010/main" val="3622318578"/>
              </p:ext>
            </p:extLst>
          </p:nvPr>
        </p:nvGraphicFramePr>
        <p:xfrm>
          <a:off x="3249036" y="3016373"/>
          <a:ext cx="3085406" cy="802247"/>
        </p:xfrm>
        <a:graphic>
          <a:graphicData uri="http://schemas.openxmlformats.org/drawingml/2006/chart">
            <c:chart xmlns:c="http://schemas.openxmlformats.org/drawingml/2006/chart" xmlns:r="http://schemas.openxmlformats.org/officeDocument/2006/relationships" r:id="rId3"/>
          </a:graphicData>
        </a:graphic>
      </p:graphicFrame>
      <p:sp>
        <p:nvSpPr>
          <p:cNvPr id="89" name="ZoneTexte 88"/>
          <p:cNvSpPr txBox="1"/>
          <p:nvPr/>
        </p:nvSpPr>
        <p:spPr>
          <a:xfrm>
            <a:off x="3741816" y="3119856"/>
            <a:ext cx="364202" cy="230832"/>
          </a:xfrm>
          <a:prstGeom prst="rect">
            <a:avLst/>
          </a:prstGeom>
          <a:solidFill>
            <a:schemeClr val="bg1"/>
          </a:solidFill>
          <a:ln w="6350" cmpd="sng">
            <a:solidFill>
              <a:schemeClr val="tx1"/>
            </a:solidFill>
          </a:ln>
        </p:spPr>
        <p:txBody>
          <a:bodyPr wrap="none" rtlCol="0">
            <a:spAutoFit/>
          </a:bodyPr>
          <a:lstStyle/>
          <a:p>
            <a:r>
              <a:rPr lang="fr-FR" sz="900" b="1" dirty="0" err="1" smtClean="0">
                <a:solidFill>
                  <a:srgbClr val="000000"/>
                </a:solidFill>
                <a:latin typeface="Calibri"/>
              </a:rPr>
              <a:t>CSP</a:t>
            </a:r>
            <a:endParaRPr lang="fr-FR" sz="900" b="1" dirty="0">
              <a:solidFill>
                <a:srgbClr val="000000"/>
              </a:solidFill>
              <a:latin typeface="Calibri"/>
            </a:endParaRPr>
          </a:p>
        </p:txBody>
      </p:sp>
      <p:cxnSp>
        <p:nvCxnSpPr>
          <p:cNvPr id="9" name="Connecteur droit 8"/>
          <p:cNvCxnSpPr/>
          <p:nvPr/>
        </p:nvCxnSpPr>
        <p:spPr>
          <a:xfrm>
            <a:off x="22868" y="3933832"/>
            <a:ext cx="981023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a:off x="22868" y="5373216"/>
            <a:ext cx="981023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0" name="Grouper 29"/>
          <p:cNvGrpSpPr/>
          <p:nvPr/>
        </p:nvGrpSpPr>
        <p:grpSpPr>
          <a:xfrm>
            <a:off x="4720084" y="2816742"/>
            <a:ext cx="1118127" cy="178686"/>
            <a:chOff x="5606165" y="5660139"/>
            <a:chExt cx="1118127" cy="178686"/>
          </a:xfrm>
        </p:grpSpPr>
        <p:sp>
          <p:nvSpPr>
            <p:cNvPr id="31" name="Signalisation droite 30"/>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Femme</a:t>
              </a:r>
              <a:endParaRPr lang="fr-FR" sz="900" dirty="0">
                <a:solidFill>
                  <a:srgbClr val="000000"/>
                </a:solidFill>
                <a:latin typeface="Calibri"/>
              </a:endParaRPr>
            </a:p>
          </p:txBody>
        </p:sp>
        <p:sp>
          <p:nvSpPr>
            <p:cNvPr id="33" name="Rectangle 32"/>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66%</a:t>
              </a:r>
              <a:endParaRPr lang="fr-FR" sz="900" dirty="0">
                <a:solidFill>
                  <a:srgbClr val="000000"/>
                </a:solidFill>
                <a:latin typeface="Calibri"/>
              </a:endParaRPr>
            </a:p>
          </p:txBody>
        </p:sp>
        <p:cxnSp>
          <p:nvCxnSpPr>
            <p:cNvPr id="34" name="Connecteur droit 33"/>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41" name="Rectangle 40"/>
          <p:cNvSpPr/>
          <p:nvPr/>
        </p:nvSpPr>
        <p:spPr>
          <a:xfrm>
            <a:off x="3788970" y="4461220"/>
            <a:ext cx="1914295" cy="7552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2" name="Graphique 41"/>
          <p:cNvGraphicFramePr/>
          <p:nvPr>
            <p:extLst>
              <p:ext uri="{D42A27DB-BD31-4B8C-83A1-F6EECF244321}">
                <p14:modId xmlns:p14="http://schemas.microsoft.com/office/powerpoint/2010/main" val="3029799258"/>
              </p:ext>
            </p:extLst>
          </p:nvPr>
        </p:nvGraphicFramePr>
        <p:xfrm>
          <a:off x="3114090" y="4445050"/>
          <a:ext cx="3085406" cy="802247"/>
        </p:xfrm>
        <a:graphic>
          <a:graphicData uri="http://schemas.openxmlformats.org/drawingml/2006/chart">
            <c:chart xmlns:c="http://schemas.openxmlformats.org/drawingml/2006/chart" xmlns:r="http://schemas.openxmlformats.org/officeDocument/2006/relationships" r:id="rId4"/>
          </a:graphicData>
        </a:graphic>
      </p:graphicFrame>
      <p:sp>
        <p:nvSpPr>
          <p:cNvPr id="43" name="ZoneTexte 42"/>
          <p:cNvSpPr txBox="1"/>
          <p:nvPr/>
        </p:nvSpPr>
        <p:spPr>
          <a:xfrm>
            <a:off x="3606870" y="4548533"/>
            <a:ext cx="364202" cy="230832"/>
          </a:xfrm>
          <a:prstGeom prst="rect">
            <a:avLst/>
          </a:prstGeom>
          <a:solidFill>
            <a:schemeClr val="bg1"/>
          </a:solidFill>
          <a:ln w="6350" cmpd="sng">
            <a:solidFill>
              <a:schemeClr val="tx1"/>
            </a:solidFill>
          </a:ln>
        </p:spPr>
        <p:txBody>
          <a:bodyPr wrap="none" rtlCol="0">
            <a:spAutoFit/>
          </a:bodyPr>
          <a:lstStyle/>
          <a:p>
            <a:r>
              <a:rPr lang="fr-FR" sz="900" b="1" dirty="0" err="1" smtClean="0">
                <a:solidFill>
                  <a:srgbClr val="000000"/>
                </a:solidFill>
                <a:latin typeface="Calibri"/>
              </a:rPr>
              <a:t>CSP</a:t>
            </a:r>
            <a:endParaRPr lang="fr-FR" sz="900" b="1" dirty="0">
              <a:solidFill>
                <a:srgbClr val="000000"/>
              </a:solidFill>
              <a:latin typeface="Calibri"/>
            </a:endParaRPr>
          </a:p>
        </p:txBody>
      </p:sp>
      <p:grpSp>
        <p:nvGrpSpPr>
          <p:cNvPr id="44" name="Grouper 43"/>
          <p:cNvGrpSpPr/>
          <p:nvPr/>
        </p:nvGrpSpPr>
        <p:grpSpPr>
          <a:xfrm>
            <a:off x="4585138" y="4245419"/>
            <a:ext cx="1118127" cy="178686"/>
            <a:chOff x="5606165" y="5660139"/>
            <a:chExt cx="1118127" cy="178686"/>
          </a:xfrm>
        </p:grpSpPr>
        <p:sp>
          <p:nvSpPr>
            <p:cNvPr id="45" name="Signalisation droite 44"/>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Femme</a:t>
              </a:r>
              <a:endParaRPr lang="fr-FR" sz="900" dirty="0">
                <a:solidFill>
                  <a:srgbClr val="000000"/>
                </a:solidFill>
                <a:latin typeface="Calibri"/>
              </a:endParaRPr>
            </a:p>
          </p:txBody>
        </p:sp>
        <p:sp>
          <p:nvSpPr>
            <p:cNvPr id="46" name="Rectangle 45"/>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63%</a:t>
              </a:r>
              <a:endParaRPr lang="fr-FR" sz="900" dirty="0">
                <a:solidFill>
                  <a:srgbClr val="000000"/>
                </a:solidFill>
                <a:latin typeface="Calibri"/>
              </a:endParaRPr>
            </a:p>
          </p:txBody>
        </p:sp>
        <p:cxnSp>
          <p:nvCxnSpPr>
            <p:cNvPr id="47" name="Connecteur droit 46"/>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er 50"/>
          <p:cNvGrpSpPr/>
          <p:nvPr/>
        </p:nvGrpSpPr>
        <p:grpSpPr>
          <a:xfrm>
            <a:off x="4616890" y="5685628"/>
            <a:ext cx="1118127" cy="178686"/>
            <a:chOff x="5606165" y="5660139"/>
            <a:chExt cx="1118127" cy="178686"/>
          </a:xfrm>
        </p:grpSpPr>
        <p:sp>
          <p:nvSpPr>
            <p:cNvPr id="52" name="Signalisation droite 51"/>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Femme</a:t>
              </a:r>
              <a:endParaRPr lang="fr-FR" sz="900" dirty="0">
                <a:solidFill>
                  <a:srgbClr val="000000"/>
                </a:solidFill>
                <a:latin typeface="Calibri"/>
              </a:endParaRPr>
            </a:p>
          </p:txBody>
        </p:sp>
        <p:sp>
          <p:nvSpPr>
            <p:cNvPr id="53" name="Rectangle 52"/>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66%</a:t>
              </a:r>
              <a:endParaRPr lang="fr-FR" sz="900" dirty="0">
                <a:solidFill>
                  <a:srgbClr val="000000"/>
                </a:solidFill>
                <a:latin typeface="Calibri"/>
              </a:endParaRPr>
            </a:p>
          </p:txBody>
        </p:sp>
        <p:cxnSp>
          <p:nvCxnSpPr>
            <p:cNvPr id="55" name="Connecteur droit 54"/>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5848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4876" y="2793996"/>
            <a:ext cx="9682660" cy="392961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1577909679"/>
              </p:ext>
            </p:extLst>
          </p:nvPr>
        </p:nvGraphicFramePr>
        <p:xfrm>
          <a:off x="3570679" y="2366901"/>
          <a:ext cx="6006951" cy="3895779"/>
        </p:xfrm>
        <a:graphic>
          <a:graphicData uri="http://schemas.openxmlformats.org/drawingml/2006/chart">
            <c:chart xmlns:c="http://schemas.openxmlformats.org/drawingml/2006/chart" xmlns:r="http://schemas.openxmlformats.org/officeDocument/2006/relationships" r:id="rId2"/>
          </a:graphicData>
        </a:graphic>
      </p:graphicFrame>
      <p:sp>
        <p:nvSpPr>
          <p:cNvPr id="48" name="Rectangle 47"/>
          <p:cNvSpPr/>
          <p:nvPr/>
        </p:nvSpPr>
        <p:spPr>
          <a:xfrm>
            <a:off x="3724689" y="3793487"/>
            <a:ext cx="5539723" cy="987213"/>
          </a:xfrm>
          <a:prstGeom prst="rect">
            <a:avLst/>
          </a:prstGeom>
          <a:solidFill>
            <a:srgbClr val="E8F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51248"/>
            <a:ext cx="9649072" cy="338554"/>
          </a:xfrm>
        </p:spPr>
        <p:txBody>
          <a:bodyPr/>
          <a:lstStyle/>
          <a:p>
            <a:r>
              <a:rPr lang="fr-FR" dirty="0" smtClean="0">
                <a:solidFill>
                  <a:srgbClr val="FF0000"/>
                </a:solidFill>
              </a:rPr>
              <a:t>RAPPORT AUX TEMPS SOCIAUX</a:t>
            </a:r>
            <a:endParaRPr lang="fr-FR" dirty="0">
              <a:solidFill>
                <a:srgbClr val="FF0000"/>
              </a:solidFill>
            </a:endParaRPr>
          </a:p>
        </p:txBody>
      </p:sp>
      <p:sp>
        <p:nvSpPr>
          <p:cNvPr id="4" name="Espace réservé du pied de page 3"/>
          <p:cNvSpPr>
            <a:spLocks noGrp="1"/>
          </p:cNvSpPr>
          <p:nvPr>
            <p:ph type="ftr" sz="quarter" idx="3"/>
          </p:nvPr>
        </p:nvSpPr>
        <p:spPr>
          <a:xfrm>
            <a:off x="43195" y="6720780"/>
            <a:ext cx="8990738" cy="123111"/>
          </a:xfrm>
        </p:spPr>
        <p:txBody>
          <a:bodyPr/>
          <a:lstStyle/>
          <a:p>
            <a:pPr algn="l"/>
            <a:r>
              <a:rPr lang="fr-FR" dirty="0" smtClean="0">
                <a:solidFill>
                  <a:srgbClr val="000000">
                    <a:tint val="75000"/>
                  </a:srgbClr>
                </a:solidFill>
                <a:latin typeface="Calibri"/>
              </a:rPr>
              <a:t>©</a:t>
            </a:r>
            <a:r>
              <a:rPr lang="fr-FR" dirty="0" err="1" smtClean="0">
                <a:solidFill>
                  <a:srgbClr val="000000">
                    <a:tint val="75000"/>
                  </a:srgbClr>
                </a:solidFill>
                <a:latin typeface="Calibri"/>
              </a:rPr>
              <a:t>Solidaris</a:t>
            </a:r>
            <a:r>
              <a:rPr lang="fr-FR" dirty="0" smtClean="0">
                <a:solidFill>
                  <a:srgbClr val="000000">
                    <a:tint val="75000"/>
                  </a:srgbClr>
                </a:solidFill>
                <a:latin typeface="Calibri"/>
              </a:rPr>
              <a:t> – Le thermomètre des Belges – Que vivent les retraité(e)s récents ? – Mai 2015</a:t>
            </a:r>
            <a:endParaRPr lang="fr-FR" dirty="0">
              <a:solidFill>
                <a:srgbClr val="000000">
                  <a:tint val="75000"/>
                </a:srgbClr>
              </a:solidFill>
              <a:latin typeface="Calibri"/>
            </a:endParaRPr>
          </a:p>
        </p:txBody>
      </p:sp>
      <p:sp>
        <p:nvSpPr>
          <p:cNvPr id="5" name="Espace réservé du numéro de diapositive 4"/>
          <p:cNvSpPr>
            <a:spLocks noGrp="1"/>
          </p:cNvSpPr>
          <p:nvPr>
            <p:ph type="sldNum" sz="quarter" idx="4"/>
          </p:nvPr>
        </p:nvSpPr>
        <p:spPr>
          <a:xfrm>
            <a:off x="7551405" y="6723606"/>
            <a:ext cx="2311400" cy="123111"/>
          </a:xfrm>
        </p:spPr>
        <p:txBody>
          <a:bodyPr/>
          <a:lstStyle/>
          <a:p>
            <a:fld id="{F9B1BAB7-AC79-A041-AA59-D4AE9967AD46}" type="slidenum">
              <a:rPr lang="fr-FR" smtClean="0">
                <a:solidFill>
                  <a:srgbClr val="000000">
                    <a:tint val="75000"/>
                  </a:srgbClr>
                </a:solidFill>
                <a:latin typeface="Calibri"/>
              </a:rPr>
              <a:pPr/>
              <a:t>38</a:t>
            </a:fld>
            <a:endParaRPr lang="fr-FR">
              <a:solidFill>
                <a:srgbClr val="000000">
                  <a:tint val="75000"/>
                </a:srgbClr>
              </a:solidFill>
              <a:latin typeface="Calibri"/>
            </a:endParaRPr>
          </a:p>
        </p:txBody>
      </p:sp>
      <p:sp>
        <p:nvSpPr>
          <p:cNvPr id="12" name="ZoneTexte 11"/>
          <p:cNvSpPr txBox="1"/>
          <p:nvPr/>
        </p:nvSpPr>
        <p:spPr>
          <a:xfrm>
            <a:off x="311027" y="3067261"/>
            <a:ext cx="3442215" cy="310854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srgbClr val="000000"/>
                </a:solidFill>
                <a:latin typeface="Calibri"/>
              </a:rPr>
              <a:t>Au fond, la société </a:t>
            </a:r>
            <a:r>
              <a:rPr lang="fr-FR" sz="1400" b="1" dirty="0" smtClean="0">
                <a:solidFill>
                  <a:srgbClr val="000000"/>
                </a:solidFill>
                <a:latin typeface="Calibri"/>
              </a:rPr>
              <a:t>devrait </a:t>
            </a:r>
            <a:r>
              <a:rPr lang="fr-FR" sz="1400" b="1" dirty="0">
                <a:solidFill>
                  <a:srgbClr val="000000"/>
                </a:solidFill>
                <a:latin typeface="Calibri"/>
              </a:rPr>
              <a:t>être organisée pour </a:t>
            </a:r>
            <a:r>
              <a:rPr lang="fr-FR" sz="1400" b="1" dirty="0" smtClean="0">
                <a:solidFill>
                  <a:srgbClr val="000000"/>
                </a:solidFill>
                <a:latin typeface="Calibri"/>
              </a:rPr>
              <a:t>vraiment mieux </a:t>
            </a:r>
            <a:r>
              <a:rPr lang="fr-FR" sz="1400" b="1" dirty="0">
                <a:solidFill>
                  <a:srgbClr val="000000"/>
                </a:solidFill>
                <a:latin typeface="Calibri"/>
              </a:rPr>
              <a:t>s’adapter aux désirs des gens, à </a:t>
            </a:r>
            <a:r>
              <a:rPr lang="fr-FR" sz="1400" b="1" dirty="0" smtClean="0">
                <a:solidFill>
                  <a:srgbClr val="000000"/>
                </a:solidFill>
                <a:latin typeface="Calibri"/>
              </a:rPr>
              <a:t>leurs souhaits </a:t>
            </a:r>
            <a:r>
              <a:rPr lang="fr-FR" sz="1400" b="1" dirty="0">
                <a:solidFill>
                  <a:srgbClr val="000000"/>
                </a:solidFill>
                <a:latin typeface="Calibri"/>
              </a:rPr>
              <a:t>à chaque âge de la vie </a:t>
            </a:r>
            <a:endParaRPr lang="fr-FR" sz="1400" b="1" dirty="0" smtClean="0">
              <a:solidFill>
                <a:srgbClr val="000000"/>
              </a:solidFill>
              <a:latin typeface="Calibri"/>
            </a:endParaRPr>
          </a:p>
          <a:p>
            <a:pPr marL="177800" indent="-177800">
              <a:buClr>
                <a:prstClr val="white">
                  <a:lumMod val="50000"/>
                </a:prstClr>
              </a:buClr>
              <a:buFont typeface="Wingdings" charset="2"/>
              <a:buChar char="§"/>
            </a:pPr>
            <a:endParaRPr lang="fr-FR" sz="1400" b="1" i="1" dirty="0" smtClean="0">
              <a:solidFill>
                <a:srgbClr val="000000"/>
              </a:solidFill>
              <a:latin typeface="Calibri"/>
            </a:endParaRPr>
          </a:p>
          <a:p>
            <a:pPr marL="177800" indent="-177800">
              <a:buClr>
                <a:prstClr val="white">
                  <a:lumMod val="50000"/>
                </a:prstClr>
              </a:buClr>
              <a:buFont typeface="Wingdings" charset="2"/>
              <a:buChar char="§"/>
            </a:pPr>
            <a:endParaRPr lang="fr-FR" sz="1400" b="1" i="1" dirty="0">
              <a:solidFill>
                <a:srgbClr val="000000"/>
              </a:solidFill>
              <a:latin typeface="Calibri"/>
            </a:endParaRPr>
          </a:p>
          <a:p>
            <a:pPr marL="177800" indent="-177800">
              <a:buClr>
                <a:prstClr val="white">
                  <a:lumMod val="50000"/>
                </a:prstClr>
              </a:buClr>
              <a:buFont typeface="Wingdings" charset="2"/>
              <a:buChar char="§"/>
            </a:pPr>
            <a:endParaRPr lang="fr-FR" sz="1400" b="1" i="1" dirty="0" smtClean="0">
              <a:solidFill>
                <a:srgbClr val="000000"/>
              </a:solidFill>
              <a:latin typeface="Calibri"/>
            </a:endParaRPr>
          </a:p>
          <a:p>
            <a:pPr marL="177800" indent="-177800">
              <a:buClr>
                <a:prstClr val="white">
                  <a:lumMod val="50000"/>
                </a:prstClr>
              </a:buClr>
              <a:buFont typeface="Wingdings" charset="2"/>
              <a:buChar char="§"/>
            </a:pPr>
            <a:endParaRPr lang="fr-FR" sz="1400" b="1" i="1" dirty="0">
              <a:solidFill>
                <a:srgbClr val="000000"/>
              </a:solidFill>
              <a:latin typeface="Calibri"/>
            </a:endParaRPr>
          </a:p>
          <a:p>
            <a:pPr marL="177800" indent="-177800">
              <a:buClr>
                <a:prstClr val="white">
                  <a:lumMod val="50000"/>
                </a:prstClr>
              </a:buClr>
              <a:buFont typeface="Wingdings" charset="2"/>
              <a:buChar char="§"/>
            </a:pPr>
            <a:r>
              <a:rPr lang="fr-FR" sz="1400" b="1" dirty="0">
                <a:solidFill>
                  <a:srgbClr val="000000"/>
                </a:solidFill>
                <a:latin typeface="Calibri"/>
              </a:rPr>
              <a:t>La société devrait être organisée de façon à vraiment sécuriser les trajets de vie individuels aussi divers soient-ils (même s’ils sont faits de ruptures, de va-et-vient entre </a:t>
            </a:r>
            <a:r>
              <a:rPr lang="fr-FR" sz="1400" b="1" dirty="0" smtClean="0">
                <a:solidFill>
                  <a:srgbClr val="000000"/>
                </a:solidFill>
                <a:latin typeface="Calibri"/>
              </a:rPr>
              <a:t>formations / travail / </a:t>
            </a:r>
            <a:r>
              <a:rPr lang="fr-FR" sz="1400" b="1" dirty="0">
                <a:solidFill>
                  <a:srgbClr val="000000"/>
                </a:solidFill>
                <a:latin typeface="Calibri"/>
              </a:rPr>
              <a:t>autres activités, etc</a:t>
            </a:r>
            <a:r>
              <a:rPr lang="fr-FR" sz="1400" b="1" dirty="0" smtClean="0">
                <a:solidFill>
                  <a:srgbClr val="000000"/>
                </a:solidFill>
                <a:latin typeface="Calibri"/>
              </a:rPr>
              <a:t>.) </a:t>
            </a:r>
            <a:endParaRPr lang="fr-FR" sz="1400" b="1" i="1" dirty="0">
              <a:solidFill>
                <a:srgbClr val="000000"/>
              </a:solidFill>
              <a:latin typeface="Calibri"/>
            </a:endParaRPr>
          </a:p>
        </p:txBody>
      </p:sp>
      <p:sp>
        <p:nvSpPr>
          <p:cNvPr id="14" name="ZoneTexte 13"/>
          <p:cNvSpPr txBox="1"/>
          <p:nvPr/>
        </p:nvSpPr>
        <p:spPr>
          <a:xfrm>
            <a:off x="94876" y="2521620"/>
            <a:ext cx="345059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t>
            </a:r>
            <a:r>
              <a:rPr lang="fr-FR" sz="1000" b="1" dirty="0" smtClean="0">
                <a:solidFill>
                  <a:srgbClr val="3366FF"/>
                </a:solidFill>
                <a:latin typeface="Calibri"/>
              </a:rPr>
              <a:t>les retraité(e)s récents </a:t>
            </a:r>
            <a:r>
              <a:rPr lang="fr-FR" sz="1000" i="1" dirty="0" smtClean="0">
                <a:solidFill>
                  <a:srgbClr val="000000"/>
                </a:solidFill>
                <a:latin typeface="Calibri"/>
              </a:rPr>
              <a:t>– Wallonie &amp; Bruxelles –.</a:t>
            </a:r>
            <a:endParaRPr lang="fr-FR" sz="1000" i="1" dirty="0">
              <a:solidFill>
                <a:srgbClr val="000000"/>
              </a:solidFill>
              <a:latin typeface="Calibri"/>
            </a:endParaRPr>
          </a:p>
        </p:txBody>
      </p:sp>
      <p:sp>
        <p:nvSpPr>
          <p:cNvPr id="39" name="Rectangle 38"/>
          <p:cNvSpPr/>
          <p:nvPr/>
        </p:nvSpPr>
        <p:spPr>
          <a:xfrm>
            <a:off x="4982074" y="3824651"/>
            <a:ext cx="2098879" cy="924885"/>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0" name="Graphique 39"/>
          <p:cNvGraphicFramePr/>
          <p:nvPr>
            <p:extLst>
              <p:ext uri="{D42A27DB-BD31-4B8C-83A1-F6EECF244321}">
                <p14:modId xmlns:p14="http://schemas.microsoft.com/office/powerpoint/2010/main" val="3341815766"/>
              </p:ext>
            </p:extLst>
          </p:nvPr>
        </p:nvGraphicFramePr>
        <p:xfrm>
          <a:off x="5036883" y="3968906"/>
          <a:ext cx="2120881" cy="811794"/>
        </p:xfrm>
        <a:graphic>
          <a:graphicData uri="http://schemas.openxmlformats.org/drawingml/2006/chart">
            <c:chart xmlns:c="http://schemas.openxmlformats.org/drawingml/2006/chart" xmlns:r="http://schemas.openxmlformats.org/officeDocument/2006/relationships" r:id="rId3"/>
          </a:graphicData>
        </a:graphic>
      </p:graphicFrame>
      <p:sp>
        <p:nvSpPr>
          <p:cNvPr id="41" name="ZoneTexte 40"/>
          <p:cNvSpPr txBox="1"/>
          <p:nvPr/>
        </p:nvSpPr>
        <p:spPr>
          <a:xfrm>
            <a:off x="4967553" y="3824652"/>
            <a:ext cx="1059473" cy="230832"/>
          </a:xfrm>
          <a:prstGeom prst="rect">
            <a:avLst/>
          </a:prstGeom>
          <a:noFill/>
        </p:spPr>
        <p:txBody>
          <a:bodyPr wrap="none" rtlCol="0">
            <a:spAutoFit/>
          </a:bodyPr>
          <a:lstStyle/>
          <a:p>
            <a:r>
              <a:rPr lang="fr-FR" sz="900" b="1" dirty="0">
                <a:solidFill>
                  <a:srgbClr val="000000"/>
                </a:solidFill>
                <a:latin typeface="Calibri"/>
              </a:rPr>
              <a:t>NIVEAU D'ÉTUDES</a:t>
            </a:r>
          </a:p>
        </p:txBody>
      </p:sp>
      <p:sp>
        <p:nvSpPr>
          <p:cNvPr id="42" name="Triangle isocèle 41"/>
          <p:cNvSpPr/>
          <p:nvPr/>
        </p:nvSpPr>
        <p:spPr>
          <a:xfrm flipV="1">
            <a:off x="5048461" y="3660437"/>
            <a:ext cx="271430" cy="181642"/>
          </a:xfrm>
          <a:prstGeom prst="triangle">
            <a:avLst/>
          </a:prstGeom>
          <a:solidFill>
            <a:schemeClr val="accent3">
              <a:lumMod val="50000"/>
            </a:schemeClr>
          </a:solidFill>
          <a:ln w="3175"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9" name="Flèche vers le bas 28"/>
          <p:cNvSpPr/>
          <p:nvPr/>
        </p:nvSpPr>
        <p:spPr>
          <a:xfrm>
            <a:off x="4436589" y="1987446"/>
            <a:ext cx="1458196"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tout à fait </a:t>
            </a:r>
            <a:r>
              <a:rPr lang="fr-FR" sz="1200" dirty="0">
                <a:solidFill>
                  <a:srgbClr val="000000"/>
                </a:solidFill>
                <a:latin typeface="Calibri"/>
              </a:rPr>
              <a:t>à </a:t>
            </a:r>
            <a:r>
              <a:rPr lang="fr-FR" sz="1200" dirty="0" smtClean="0">
                <a:solidFill>
                  <a:srgbClr val="000000"/>
                </a:solidFill>
                <a:latin typeface="Calibri"/>
              </a:rPr>
              <a:t>ce que vous pensez ou à votre situation</a:t>
            </a:r>
            <a:endParaRPr lang="fr-FR" sz="1200" dirty="0">
              <a:solidFill>
                <a:srgbClr val="000000"/>
              </a:solidFill>
              <a:latin typeface="Calibri"/>
            </a:endParaRPr>
          </a:p>
          <a:p>
            <a:pPr algn="ctr">
              <a:spcBef>
                <a:spcPts val="200"/>
              </a:spcBef>
            </a:pPr>
            <a:r>
              <a:rPr lang="fr-FR" sz="1000" i="1" dirty="0">
                <a:solidFill>
                  <a:srgbClr val="000000"/>
                </a:solidFill>
                <a:latin typeface="Calibri"/>
              </a:rPr>
              <a:t>– Cotes 6 + 7 – </a:t>
            </a:r>
          </a:p>
        </p:txBody>
      </p:sp>
      <p:sp>
        <p:nvSpPr>
          <p:cNvPr id="30" name="Flèche vers le bas 29"/>
          <p:cNvSpPr/>
          <p:nvPr/>
        </p:nvSpPr>
        <p:spPr>
          <a:xfrm>
            <a:off x="6763861" y="1987446"/>
            <a:ext cx="1514004"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moyennement</a:t>
            </a:r>
            <a:r>
              <a:rPr lang="fr-FR" sz="1200" dirty="0">
                <a:solidFill>
                  <a:srgbClr val="000000"/>
                </a:solidFill>
                <a:latin typeface="Calibri"/>
              </a:rPr>
              <a:t> </a:t>
            </a:r>
            <a:r>
              <a:rPr lang="fr-FR" sz="1200" dirty="0" smtClean="0">
                <a:solidFill>
                  <a:srgbClr val="000000"/>
                </a:solidFill>
                <a:latin typeface="Calibri"/>
              </a:rPr>
              <a:t/>
            </a:r>
            <a:br>
              <a:rPr lang="fr-FR" sz="1200" dirty="0" smtClean="0">
                <a:solidFill>
                  <a:srgbClr val="000000"/>
                </a:solidFill>
                <a:latin typeface="Calibri"/>
              </a:rPr>
            </a:br>
            <a:r>
              <a:rPr lang="fr-FR" sz="1200" dirty="0" smtClean="0">
                <a:solidFill>
                  <a:srgbClr val="000000"/>
                </a:solidFill>
                <a:latin typeface="Calibri"/>
              </a:rPr>
              <a:t>à </a:t>
            </a:r>
            <a:r>
              <a:rPr lang="fr-FR" sz="1200" dirty="0">
                <a:solidFill>
                  <a:srgbClr val="000000"/>
                </a:solidFill>
                <a:latin typeface="Calibri"/>
              </a:rPr>
              <a:t>ce que vous pensez ou à votre situation</a:t>
            </a:r>
            <a:endParaRPr lang="fr-FR" sz="1200" dirty="0" smtClean="0">
              <a:solidFill>
                <a:srgbClr val="000000"/>
              </a:solidFill>
              <a:latin typeface="Calibri"/>
            </a:endParaRPr>
          </a:p>
          <a:p>
            <a:pPr algn="ctr">
              <a:spcBef>
                <a:spcPts val="200"/>
              </a:spcBef>
            </a:pPr>
            <a:r>
              <a:rPr lang="fr-FR" sz="1000" i="1" dirty="0" smtClean="0">
                <a:solidFill>
                  <a:srgbClr val="000000"/>
                </a:solidFill>
                <a:latin typeface="Calibri"/>
              </a:rPr>
              <a:t>– Cotes 3 + 4 + 5 –</a:t>
            </a:r>
            <a:endParaRPr lang="fr-FR" sz="1000" i="1" dirty="0">
              <a:solidFill>
                <a:srgbClr val="000000"/>
              </a:solidFill>
              <a:latin typeface="Calibri"/>
            </a:endParaRPr>
          </a:p>
        </p:txBody>
      </p:sp>
      <p:sp>
        <p:nvSpPr>
          <p:cNvPr id="31" name="Flèche vers le bas 30"/>
          <p:cNvSpPr/>
          <p:nvPr/>
        </p:nvSpPr>
        <p:spPr>
          <a:xfrm>
            <a:off x="8277865" y="1987446"/>
            <a:ext cx="1512136"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a:t>
            </a:r>
            <a:r>
              <a:rPr lang="fr-FR" sz="1200" b="1" dirty="0" smtClean="0">
                <a:solidFill>
                  <a:srgbClr val="000000"/>
                </a:solidFill>
                <a:latin typeface="Calibri"/>
              </a:rPr>
              <a:t>ne</a:t>
            </a:r>
            <a:r>
              <a:rPr lang="fr-FR" sz="1200" dirty="0" smtClean="0">
                <a:solidFill>
                  <a:srgbClr val="000000"/>
                </a:solidFill>
                <a:latin typeface="Calibri"/>
              </a:rPr>
              <a:t> </a:t>
            </a:r>
            <a:r>
              <a:rPr lang="fr-FR" sz="1200" dirty="0">
                <a:solidFill>
                  <a:srgbClr val="000000"/>
                </a:solidFill>
                <a:latin typeface="Calibri"/>
              </a:rPr>
              <a:t>correspond </a:t>
            </a:r>
            <a:r>
              <a:rPr lang="fr-FR" sz="1200" b="1" dirty="0">
                <a:solidFill>
                  <a:srgbClr val="000000"/>
                </a:solidFill>
                <a:latin typeface="Calibri"/>
              </a:rPr>
              <a:t>pas</a:t>
            </a:r>
            <a:r>
              <a:rPr lang="fr-FR" sz="1200" dirty="0">
                <a:solidFill>
                  <a:srgbClr val="000000"/>
                </a:solidFill>
                <a:latin typeface="Calibri"/>
              </a:rPr>
              <a:t> </a:t>
            </a:r>
            <a:r>
              <a:rPr lang="fr-FR" sz="1200" b="1" dirty="0">
                <a:solidFill>
                  <a:srgbClr val="000000"/>
                </a:solidFill>
                <a:latin typeface="Calibri"/>
              </a:rPr>
              <a:t>du tout </a:t>
            </a:r>
            <a:r>
              <a:rPr lang="fr-FR" sz="1200" dirty="0">
                <a:solidFill>
                  <a:srgbClr val="000000"/>
                </a:solidFill>
                <a:latin typeface="Calibri"/>
              </a:rPr>
              <a:t>à ce que vous pensez ou à votre situation</a:t>
            </a:r>
          </a:p>
          <a:p>
            <a:pPr algn="ctr">
              <a:spcBef>
                <a:spcPts val="200"/>
              </a:spcBef>
            </a:pPr>
            <a:r>
              <a:rPr lang="fr-FR" sz="1000" i="1" dirty="0">
                <a:solidFill>
                  <a:srgbClr val="000000"/>
                </a:solidFill>
                <a:latin typeface="Calibri"/>
              </a:rPr>
              <a:t>– Cotes 1 + 2 – </a:t>
            </a:r>
          </a:p>
        </p:txBody>
      </p:sp>
      <p:sp>
        <p:nvSpPr>
          <p:cNvPr id="45" name="Rectangle 44"/>
          <p:cNvSpPr/>
          <p:nvPr/>
        </p:nvSpPr>
        <p:spPr>
          <a:xfrm>
            <a:off x="7119890" y="3824651"/>
            <a:ext cx="2098879" cy="924885"/>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6" name="Graphique 45"/>
          <p:cNvGraphicFramePr/>
          <p:nvPr>
            <p:extLst>
              <p:ext uri="{D42A27DB-BD31-4B8C-83A1-F6EECF244321}">
                <p14:modId xmlns:p14="http://schemas.microsoft.com/office/powerpoint/2010/main" val="2504474839"/>
              </p:ext>
            </p:extLst>
          </p:nvPr>
        </p:nvGraphicFramePr>
        <p:xfrm>
          <a:off x="7174699" y="3968906"/>
          <a:ext cx="2120881" cy="811794"/>
        </p:xfrm>
        <a:graphic>
          <a:graphicData uri="http://schemas.openxmlformats.org/drawingml/2006/chart">
            <c:chart xmlns:c="http://schemas.openxmlformats.org/drawingml/2006/chart" xmlns:r="http://schemas.openxmlformats.org/officeDocument/2006/relationships" r:id="rId4"/>
          </a:graphicData>
        </a:graphic>
      </p:graphicFrame>
      <p:sp>
        <p:nvSpPr>
          <p:cNvPr id="47" name="ZoneTexte 46"/>
          <p:cNvSpPr txBox="1"/>
          <p:nvPr/>
        </p:nvSpPr>
        <p:spPr>
          <a:xfrm>
            <a:off x="7105369" y="3824652"/>
            <a:ext cx="364202" cy="230832"/>
          </a:xfrm>
          <a:prstGeom prst="rect">
            <a:avLst/>
          </a:prstGeom>
          <a:noFill/>
        </p:spPr>
        <p:txBody>
          <a:bodyPr wrap="none" rtlCol="0">
            <a:spAutoFit/>
          </a:bodyPr>
          <a:lstStyle/>
          <a:p>
            <a:r>
              <a:rPr lang="fr-FR" sz="900" b="1" dirty="0" err="1" smtClean="0">
                <a:solidFill>
                  <a:srgbClr val="000000"/>
                </a:solidFill>
                <a:latin typeface="Calibri"/>
              </a:rPr>
              <a:t>CSP</a:t>
            </a:r>
            <a:endParaRPr lang="fr-FR" sz="900" b="1" dirty="0">
              <a:solidFill>
                <a:srgbClr val="000000"/>
              </a:solidFill>
              <a:latin typeface="Calibri"/>
            </a:endParaRPr>
          </a:p>
        </p:txBody>
      </p:sp>
      <p:grpSp>
        <p:nvGrpSpPr>
          <p:cNvPr id="49" name="Grouper 48"/>
          <p:cNvGrpSpPr/>
          <p:nvPr/>
        </p:nvGrpSpPr>
        <p:grpSpPr>
          <a:xfrm>
            <a:off x="3757687" y="3826497"/>
            <a:ext cx="1118127" cy="178686"/>
            <a:chOff x="5606165" y="5660139"/>
            <a:chExt cx="1118127" cy="178686"/>
          </a:xfrm>
        </p:grpSpPr>
        <p:sp>
          <p:nvSpPr>
            <p:cNvPr id="50" name="Signalisation droite 49"/>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Femme</a:t>
              </a:r>
              <a:endParaRPr lang="fr-FR" sz="900" dirty="0">
                <a:solidFill>
                  <a:srgbClr val="000000"/>
                </a:solidFill>
                <a:latin typeface="Calibri"/>
              </a:endParaRPr>
            </a:p>
          </p:txBody>
        </p:sp>
        <p:sp>
          <p:nvSpPr>
            <p:cNvPr id="51" name="Rectangle 50"/>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53%</a:t>
              </a:r>
              <a:endParaRPr lang="fr-FR" sz="900" dirty="0">
                <a:solidFill>
                  <a:srgbClr val="000000"/>
                </a:solidFill>
                <a:latin typeface="Calibri"/>
              </a:endParaRPr>
            </a:p>
          </p:txBody>
        </p:sp>
        <p:cxnSp>
          <p:nvCxnSpPr>
            <p:cNvPr id="52" name="Connecteur droit 51"/>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cxnSp>
        <p:nvCxnSpPr>
          <p:cNvPr id="6" name="Connecteur droit 5"/>
          <p:cNvCxnSpPr/>
          <p:nvPr/>
        </p:nvCxnSpPr>
        <p:spPr>
          <a:xfrm>
            <a:off x="5319891" y="3537100"/>
            <a:ext cx="2043137" cy="0"/>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3" name="Ellipse 52"/>
          <p:cNvSpPr/>
          <p:nvPr/>
        </p:nvSpPr>
        <p:spPr>
          <a:xfrm>
            <a:off x="6027026" y="3350115"/>
            <a:ext cx="519651" cy="364745"/>
          </a:xfrm>
          <a:prstGeom prst="ellipse">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1300" b="1" dirty="0" smtClean="0">
                <a:solidFill>
                  <a:srgbClr val="53732D">
                    <a:lumMod val="50000"/>
                  </a:srgbClr>
                </a:solidFill>
                <a:latin typeface="Calibri"/>
              </a:rPr>
              <a:t>89%</a:t>
            </a:r>
            <a:endParaRPr lang="fr-FR" sz="1300" b="1" dirty="0">
              <a:solidFill>
                <a:srgbClr val="53732D">
                  <a:lumMod val="50000"/>
                </a:srgbClr>
              </a:solidFill>
              <a:latin typeface="Calibri"/>
            </a:endParaRPr>
          </a:p>
        </p:txBody>
      </p:sp>
      <p:cxnSp>
        <p:nvCxnSpPr>
          <p:cNvPr id="55" name="Connecteur droit 54"/>
          <p:cNvCxnSpPr/>
          <p:nvPr/>
        </p:nvCxnSpPr>
        <p:spPr>
          <a:xfrm>
            <a:off x="5261769" y="5320804"/>
            <a:ext cx="2043137" cy="0"/>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6" name="Ellipse 55"/>
          <p:cNvSpPr/>
          <p:nvPr/>
        </p:nvSpPr>
        <p:spPr>
          <a:xfrm>
            <a:off x="5968904" y="5133819"/>
            <a:ext cx="519651" cy="364745"/>
          </a:xfrm>
          <a:prstGeom prst="ellipse">
            <a:avLst/>
          </a:prstGeom>
          <a:solidFill>
            <a:schemeClr val="accent3">
              <a:lumMod val="60000"/>
              <a:lumOff val="40000"/>
            </a:schemeClr>
          </a:solidFill>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1300" b="1" dirty="0" smtClean="0">
                <a:solidFill>
                  <a:srgbClr val="53732D">
                    <a:lumMod val="50000"/>
                  </a:srgbClr>
                </a:solidFill>
                <a:latin typeface="Calibri"/>
              </a:rPr>
              <a:t>90%</a:t>
            </a:r>
            <a:endParaRPr lang="fr-FR" sz="1300" b="1" dirty="0">
              <a:solidFill>
                <a:srgbClr val="53732D">
                  <a:lumMod val="50000"/>
                </a:srgbClr>
              </a:solidFill>
              <a:latin typeface="Calibri"/>
            </a:endParaRPr>
          </a:p>
        </p:txBody>
      </p:sp>
      <p:sp>
        <p:nvSpPr>
          <p:cNvPr id="58" name="Rectangle 57"/>
          <p:cNvSpPr/>
          <p:nvPr/>
        </p:nvSpPr>
        <p:spPr>
          <a:xfrm>
            <a:off x="3724690" y="5612613"/>
            <a:ext cx="3406360" cy="987213"/>
          </a:xfrm>
          <a:prstGeom prst="rect">
            <a:avLst/>
          </a:prstGeom>
          <a:solidFill>
            <a:srgbClr val="E8F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2" name="Rectangle 61"/>
          <p:cNvSpPr/>
          <p:nvPr/>
        </p:nvSpPr>
        <p:spPr>
          <a:xfrm>
            <a:off x="4982074" y="5643777"/>
            <a:ext cx="2098879" cy="924885"/>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3" name="Graphique 62"/>
          <p:cNvGraphicFramePr/>
          <p:nvPr>
            <p:extLst>
              <p:ext uri="{D42A27DB-BD31-4B8C-83A1-F6EECF244321}">
                <p14:modId xmlns:p14="http://schemas.microsoft.com/office/powerpoint/2010/main" val="285980693"/>
              </p:ext>
            </p:extLst>
          </p:nvPr>
        </p:nvGraphicFramePr>
        <p:xfrm>
          <a:off x="5036883" y="5788032"/>
          <a:ext cx="2120881" cy="811794"/>
        </p:xfrm>
        <a:graphic>
          <a:graphicData uri="http://schemas.openxmlformats.org/drawingml/2006/chart">
            <c:chart xmlns:c="http://schemas.openxmlformats.org/drawingml/2006/chart" xmlns:r="http://schemas.openxmlformats.org/officeDocument/2006/relationships" r:id="rId5"/>
          </a:graphicData>
        </a:graphic>
      </p:graphicFrame>
      <p:sp>
        <p:nvSpPr>
          <p:cNvPr id="64" name="ZoneTexte 63"/>
          <p:cNvSpPr txBox="1"/>
          <p:nvPr/>
        </p:nvSpPr>
        <p:spPr>
          <a:xfrm>
            <a:off x="4967553" y="5643778"/>
            <a:ext cx="1059473" cy="230832"/>
          </a:xfrm>
          <a:prstGeom prst="rect">
            <a:avLst/>
          </a:prstGeom>
          <a:noFill/>
        </p:spPr>
        <p:txBody>
          <a:bodyPr wrap="none" rtlCol="0">
            <a:spAutoFit/>
          </a:bodyPr>
          <a:lstStyle/>
          <a:p>
            <a:r>
              <a:rPr lang="fr-FR" sz="900" b="1" dirty="0">
                <a:solidFill>
                  <a:srgbClr val="000000"/>
                </a:solidFill>
                <a:latin typeface="Calibri"/>
              </a:rPr>
              <a:t>NIVEAU D'ÉTUDES</a:t>
            </a:r>
          </a:p>
        </p:txBody>
      </p:sp>
      <p:sp>
        <p:nvSpPr>
          <p:cNvPr id="65" name="Triangle isocèle 64"/>
          <p:cNvSpPr/>
          <p:nvPr/>
        </p:nvSpPr>
        <p:spPr>
          <a:xfrm flipV="1">
            <a:off x="4912746" y="5479563"/>
            <a:ext cx="271430" cy="181642"/>
          </a:xfrm>
          <a:prstGeom prst="triangle">
            <a:avLst/>
          </a:prstGeom>
          <a:solidFill>
            <a:schemeClr val="accent3">
              <a:lumMod val="50000"/>
            </a:schemeClr>
          </a:solidFill>
          <a:ln w="3175" cmpd="sng">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66" name="Grouper 65"/>
          <p:cNvGrpSpPr/>
          <p:nvPr/>
        </p:nvGrpSpPr>
        <p:grpSpPr>
          <a:xfrm>
            <a:off x="3757687" y="5645623"/>
            <a:ext cx="1118127" cy="178686"/>
            <a:chOff x="5606165" y="5660139"/>
            <a:chExt cx="1118127" cy="178686"/>
          </a:xfrm>
        </p:grpSpPr>
        <p:sp>
          <p:nvSpPr>
            <p:cNvPr id="67" name="Signalisation droite 66"/>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Femme</a:t>
              </a:r>
              <a:endParaRPr lang="fr-FR" sz="900" dirty="0">
                <a:solidFill>
                  <a:srgbClr val="000000"/>
                </a:solidFill>
                <a:latin typeface="Calibri"/>
              </a:endParaRPr>
            </a:p>
          </p:txBody>
        </p:sp>
        <p:sp>
          <p:nvSpPr>
            <p:cNvPr id="68" name="Rectangle 67"/>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54%</a:t>
              </a:r>
              <a:endParaRPr lang="fr-FR" sz="900" dirty="0">
                <a:solidFill>
                  <a:srgbClr val="000000"/>
                </a:solidFill>
                <a:latin typeface="Calibri"/>
              </a:endParaRPr>
            </a:p>
          </p:txBody>
        </p:sp>
        <p:cxnSp>
          <p:nvCxnSpPr>
            <p:cNvPr id="69" name="Connecteur droit 68"/>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90830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665" y="112716"/>
            <a:ext cx="9496690" cy="6288084"/>
          </a:xfrm>
          <a:prstGeom prst="roundRect">
            <a:avLst>
              <a:gd name="adj" fmla="val 5152"/>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anchor="ctr"/>
          <a:lstStyle/>
          <a:p>
            <a:pPr marL="265112" indent="0">
              <a:lnSpc>
                <a:spcPct val="80000"/>
              </a:lnSpc>
              <a:buNone/>
            </a:pPr>
            <a:endParaRPr lang="fr-FR" sz="2400" b="1" dirty="0" smtClean="0">
              <a:solidFill>
                <a:srgbClr val="FF6600"/>
              </a:solidFill>
            </a:endParaRPr>
          </a:p>
        </p:txBody>
      </p:sp>
      <p:sp>
        <p:nvSpPr>
          <p:cNvPr id="28674" name="Espace réservé du contenu 1"/>
          <p:cNvSpPr>
            <a:spLocks noGrp="1"/>
          </p:cNvSpPr>
          <p:nvPr>
            <p:ph idx="1"/>
          </p:nvPr>
        </p:nvSpPr>
        <p:spPr>
          <a:xfrm>
            <a:off x="340826" y="250825"/>
            <a:ext cx="9148678" cy="348813"/>
          </a:xfrm>
        </p:spPr>
        <p:txBody>
          <a:bodyPr/>
          <a:lstStyle/>
          <a:p>
            <a:pPr eaLnBrk="1" hangingPunct="1">
              <a:lnSpc>
                <a:spcPct val="80000"/>
              </a:lnSpc>
              <a:buFont typeface="Wingdings 3" charset="0"/>
              <a:buAutoNum type="arabicPeriod"/>
            </a:pPr>
            <a:r>
              <a:rPr lang="fr-FR" sz="2000" b="1" dirty="0" smtClean="0">
                <a:solidFill>
                  <a:srgbClr val="3366FF"/>
                </a:solidFill>
                <a:latin typeface="Calibri" charset="0"/>
              </a:rPr>
              <a:t>La </a:t>
            </a:r>
            <a:r>
              <a:rPr lang="fr-FR" sz="2000" b="1" dirty="0">
                <a:solidFill>
                  <a:srgbClr val="3366FF"/>
                </a:solidFill>
                <a:latin typeface="Calibri" charset="0"/>
              </a:rPr>
              <a:t>confiance à l’égard des </a:t>
            </a:r>
            <a:r>
              <a:rPr lang="fr-FR" sz="2000" b="1" dirty="0" smtClean="0">
                <a:solidFill>
                  <a:srgbClr val="3366FF"/>
                </a:solidFill>
                <a:latin typeface="Calibri" charset="0"/>
              </a:rPr>
              <a:t>institutions / </a:t>
            </a:r>
            <a:r>
              <a:rPr lang="fr-FR" sz="2000" b="1" dirty="0">
                <a:solidFill>
                  <a:srgbClr val="3366FF"/>
                </a:solidFill>
                <a:latin typeface="Calibri" charset="0"/>
              </a:rPr>
              <a:t>des élites s’est effondrée. </a:t>
            </a:r>
          </a:p>
        </p:txBody>
      </p:sp>
      <p:sp>
        <p:nvSpPr>
          <p:cNvPr id="28675" name="Espace réservé du pied de page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fr-FR" sz="800">
                <a:solidFill>
                  <a:srgbClr val="898989"/>
                </a:solidFill>
              </a:rPr>
              <a:t>Rapport de recherche : 10 clés pour comprendre l’état de l’opinion belge, décembre 2016.</a:t>
            </a:r>
          </a:p>
        </p:txBody>
      </p:sp>
      <p:sp>
        <p:nvSpPr>
          <p:cNvPr id="28676" name="Espace réservé du numéro de diapositive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717C3A0-7280-534C-8958-6FF051452CEC}" type="slidenum">
              <a:rPr lang="fr-FR" sz="800">
                <a:solidFill>
                  <a:srgbClr val="000000"/>
                </a:solidFill>
              </a:rPr>
              <a:pPr eaLnBrk="1" hangingPunct="1"/>
              <a:t>3</a:t>
            </a:fld>
            <a:endParaRPr lang="fr-FR" sz="800">
              <a:solidFill>
                <a:srgbClr val="00000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372291258"/>
              </p:ext>
            </p:extLst>
          </p:nvPr>
        </p:nvGraphicFramePr>
        <p:xfrm>
          <a:off x="1651000" y="682633"/>
          <a:ext cx="6604000" cy="2468880"/>
        </p:xfrm>
        <a:graphic>
          <a:graphicData uri="http://schemas.openxmlformats.org/drawingml/2006/table">
            <a:tbl>
              <a:tblPr/>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tblGrid>
              <a:tr h="159582">
                <a:tc>
                  <a:txBody>
                    <a:bodyPr/>
                    <a:lstStyle/>
                    <a:p>
                      <a:pPr marL="177800" marR="0" lvl="0" indent="-177800" algn="l" defTabSz="457200" rtl="0" eaLnBrk="1" fontAlgn="base" latinLnBrk="0" hangingPunct="1">
                        <a:lnSpc>
                          <a:spcPct val="100000"/>
                        </a:lnSpc>
                        <a:spcBef>
                          <a:spcPct val="0"/>
                        </a:spcBef>
                        <a:spcAft>
                          <a:spcPct val="0"/>
                        </a:spcAft>
                        <a:buClrTx/>
                        <a:buSzTx/>
                        <a:buFont typeface="Wingdings 3" charset="0"/>
                        <a:buNone/>
                        <a:tabLst/>
                      </a:pPr>
                      <a:r>
                        <a:rPr kumimoji="0" lang="fr-FR" sz="1500" b="1" i="0" u="none" strike="noStrike" cap="none" normalizeH="0" baseline="0" dirty="0">
                          <a:ln>
                            <a:noFill/>
                          </a:ln>
                          <a:solidFill>
                            <a:srgbClr val="800000"/>
                          </a:solidFill>
                          <a:effectLst/>
                          <a:latin typeface="Calibri" charset="0"/>
                          <a:ea typeface="ＭＳ Ｐゴシック" charset="0"/>
                          <a:cs typeface="ＭＳ Ｐゴシック" charset="0"/>
                        </a:rPr>
                        <a:t> Les institutions</a:t>
                      </a:r>
                      <a:r>
                        <a:rPr kumimoji="0" lang="fr-FR" sz="1500" b="0" i="0" u="none" strike="noStrike" cap="none" normalizeH="0" baseline="0" dirty="0">
                          <a:ln>
                            <a:noFill/>
                          </a:ln>
                          <a:solidFill>
                            <a:srgbClr val="800000"/>
                          </a:solidFill>
                          <a:effectLst/>
                          <a:latin typeface="Calibri" charset="0"/>
                          <a:ea typeface="ＭＳ Ｐゴシック" charset="0"/>
                          <a:cs typeface="ＭＳ Ｐゴシック" charset="0"/>
                        </a:rPr>
                        <a:t>, c’est-à-dire  </a:t>
                      </a: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a:t>
                      </a:r>
                    </a:p>
                  </a:txBody>
                  <a:tcPr marL="99060" marR="99060" anchor="ctr"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500" b="1" i="0" u="none" strike="noStrike" cap="none" normalizeH="0" baseline="0" dirty="0">
                          <a:ln>
                            <a:noFill/>
                          </a:ln>
                          <a:solidFill>
                            <a:srgbClr val="800000"/>
                          </a:solidFill>
                          <a:effectLst/>
                          <a:latin typeface="Calibri" charset="0"/>
                          <a:ea typeface="ＭＳ Ｐゴシック" charset="0"/>
                          <a:cs typeface="ＭＳ Ｐゴシック" charset="0"/>
                        </a:rPr>
                        <a:t> Les élites </a:t>
                      </a:r>
                      <a:r>
                        <a:rPr kumimoji="0" lang="fr-FR" sz="1500" b="0" i="0" u="none" strike="noStrike" cap="none" normalizeH="0" baseline="0" dirty="0">
                          <a:ln>
                            <a:noFill/>
                          </a:ln>
                          <a:solidFill>
                            <a:srgbClr val="800000"/>
                          </a:solidFill>
                          <a:effectLst/>
                          <a:latin typeface="Calibri" charset="0"/>
                          <a:ea typeface="ＭＳ Ｐゴシック" charset="0"/>
                          <a:cs typeface="ＭＳ Ｐゴシック" charset="0"/>
                        </a:rPr>
                        <a:t>: </a:t>
                      </a:r>
                      <a:endPar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endParaRPr>
                    </a:p>
                  </a:txBody>
                  <a:tcPr marL="99060" marR="99060" anchor="ctr"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859586">
                <a:tc>
                  <a:txBody>
                    <a:bodyPr/>
                    <a:lstStyle/>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le système politique,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la démocratie représentative,</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la Justice,</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le mouvement ouvrier organisé,</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l’économie de marché / le système financier / les grandes entreprises,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la presse,</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la médecine,</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le modèle unique de la famille, etc.</a:t>
                      </a:r>
                      <a:endParaRPr kumimoji="0" lang="fr-FR" sz="1500" b="0" i="0" u="none" strike="noStrike" cap="none" normalizeH="0" baseline="0" dirty="0">
                        <a:ln>
                          <a:noFill/>
                        </a:ln>
                        <a:solidFill>
                          <a:srgbClr val="800000"/>
                        </a:solidFill>
                        <a:effectLst/>
                        <a:latin typeface="Calibri" charset="0"/>
                        <a:ea typeface="ＭＳ Ｐゴシック" charset="0"/>
                        <a:cs typeface="ＭＳ Ｐゴシック" charset="0"/>
                      </a:endParaRPr>
                    </a:p>
                  </a:txBody>
                  <a:tcPr marL="99060" marR="99060"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tc>
                  <a:txBody>
                    <a:bodyPr/>
                    <a:lstStyle/>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économiques,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financières,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politiques,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religieuses,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médias,</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judiciaires, </a:t>
                      </a:r>
                    </a:p>
                    <a:p>
                      <a:pPr marL="177800" marR="0" lvl="0" indent="-177800" algn="l" defTabSz="457200" rtl="0" eaLnBrk="1" fontAlgn="base" latinLnBrk="0" hangingPunct="1">
                        <a:lnSpc>
                          <a:spcPct val="100000"/>
                        </a:lnSpc>
                        <a:spcBef>
                          <a:spcPct val="0"/>
                        </a:spcBef>
                        <a:spcAft>
                          <a:spcPct val="0"/>
                        </a:spcAft>
                        <a:buClrTx/>
                        <a:buSzTx/>
                        <a:buFont typeface="Arial" charset="0"/>
                        <a:buChar char="•"/>
                        <a:tabLst/>
                      </a:pPr>
                      <a:r>
                        <a:rPr kumimoji="0" lang="fr-FR" sz="1500" b="0" i="0" u="none" strike="noStrike" cap="none" normalizeH="0" baseline="0" dirty="0" smtClean="0">
                          <a:ln>
                            <a:noFill/>
                          </a:ln>
                          <a:solidFill>
                            <a:srgbClr val="800000"/>
                          </a:solidFill>
                          <a:effectLst/>
                          <a:latin typeface="Calibri" charset="0"/>
                          <a:ea typeface="ＭＳ Ｐゴシック" charset="0"/>
                          <a:cs typeface="ＭＳ Ｐゴシック" charset="0"/>
                        </a:rPr>
                        <a:t> sécuritaires, etc.</a:t>
                      </a:r>
                    </a:p>
                  </a:txBody>
                  <a:tcPr marL="99060" marR="99060" horzOverflow="overflow">
                    <a:lnL w="6350" cap="flat" cmpd="sng" algn="ctr">
                      <a:solidFill>
                        <a:srgbClr val="800000"/>
                      </a:solidFill>
                      <a:prstDash val="solid"/>
                      <a:round/>
                      <a:headEnd type="none" w="med" len="med"/>
                      <a:tailEnd type="none" w="med" len="med"/>
                    </a:lnL>
                    <a:lnR w="6350" cap="flat" cmpd="sng" algn="ctr">
                      <a:solidFill>
                        <a:srgbClr val="800000"/>
                      </a:solidFill>
                      <a:prstDash val="solid"/>
                      <a:round/>
                      <a:headEnd type="none" w="med" len="med"/>
                      <a:tailEnd type="none" w="med" len="med"/>
                    </a:lnR>
                    <a:lnT w="6350" cap="flat" cmpd="sng" algn="ctr">
                      <a:solidFill>
                        <a:srgbClr val="800000"/>
                      </a:solidFill>
                      <a:prstDash val="solid"/>
                      <a:round/>
                      <a:headEnd type="none" w="med" len="med"/>
                      <a:tailEnd type="none" w="med" len="med"/>
                    </a:lnT>
                    <a:lnB w="63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Espace réservé du contenu 1"/>
          <p:cNvSpPr txBox="1">
            <a:spLocks/>
          </p:cNvSpPr>
          <p:nvPr/>
        </p:nvSpPr>
        <p:spPr bwMode="auto">
          <a:xfrm>
            <a:off x="340826" y="3248720"/>
            <a:ext cx="9148678" cy="2715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266700" indent="-266700" algn="l" defTabSz="457200" rtl="0" eaLnBrk="0" fontAlgn="base" hangingPunct="0">
              <a:spcBef>
                <a:spcPct val="20000"/>
              </a:spcBef>
              <a:spcAft>
                <a:spcPct val="0"/>
              </a:spcAft>
              <a:buClr>
                <a:srgbClr val="800000"/>
              </a:buClr>
              <a:buSzPct val="100000"/>
              <a:buFont typeface="Wingdings 3" charset="0"/>
              <a:buChar char=""/>
              <a:defRPr sz="1600" kern="1200">
                <a:solidFill>
                  <a:srgbClr val="800000"/>
                </a:solidFill>
                <a:latin typeface="+mn-lt"/>
                <a:ea typeface="ＭＳ Ｐゴシック" charset="0"/>
                <a:cs typeface="ＭＳ Ｐゴシック" charset="0"/>
              </a:defRPr>
            </a:lvl1pPr>
            <a:lvl2pPr marL="449263" indent="-182563" algn="l" defTabSz="457200" rtl="0" eaLnBrk="0" fontAlgn="base" hangingPunct="0">
              <a:spcBef>
                <a:spcPct val="20000"/>
              </a:spcBef>
              <a:spcAft>
                <a:spcPct val="0"/>
              </a:spcAft>
              <a:buClr>
                <a:srgbClr val="800000"/>
              </a:buClr>
              <a:buFont typeface="Wingdings" charset="0"/>
              <a:buChar char="§"/>
              <a:defRPr sz="1600" kern="1200">
                <a:solidFill>
                  <a:srgbClr val="800000"/>
                </a:solidFill>
                <a:latin typeface="+mn-lt"/>
                <a:ea typeface="ＭＳ Ｐゴシック" charset="0"/>
                <a:cs typeface="+mn-cs"/>
              </a:defRPr>
            </a:lvl2pPr>
            <a:lvl3pPr marL="712788" indent="-177800"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3pPr>
            <a:lvl4pPr marL="901700" indent="-188913" algn="l" defTabSz="457200" rtl="0" eaLnBrk="0" fontAlgn="base" hangingPunct="0">
              <a:spcBef>
                <a:spcPct val="20000"/>
              </a:spcBef>
              <a:spcAft>
                <a:spcPct val="0"/>
              </a:spcAft>
              <a:buClr>
                <a:srgbClr val="800000"/>
              </a:buClr>
              <a:buFont typeface="Arial" charset="0"/>
              <a:buChar char="•"/>
              <a:defRPr sz="1600" kern="1200">
                <a:solidFill>
                  <a:srgbClr val="800000"/>
                </a:solidFill>
                <a:latin typeface="+mn-lt"/>
                <a:ea typeface="ＭＳ Ｐゴシック" charset="0"/>
                <a:cs typeface="+mn-cs"/>
              </a:defRPr>
            </a:lvl4pPr>
            <a:lvl5pPr marL="1166813" indent="-268288" algn="l" defTabSz="457200" rtl="0" eaLnBrk="0" fontAlgn="base" hangingPunct="0">
              <a:spcBef>
                <a:spcPct val="20000"/>
              </a:spcBef>
              <a:spcAft>
                <a:spcPct val="0"/>
              </a:spcAft>
              <a:buClr>
                <a:srgbClr val="800000"/>
              </a:buClr>
              <a:buFont typeface="Arial" charset="0"/>
              <a:buChar char="»"/>
              <a:tabLst>
                <a:tab pos="2154238" algn="l"/>
              </a:tabLst>
              <a:defRPr sz="1600" kern="1200">
                <a:solidFill>
                  <a:srgbClr val="8000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5112" indent="0">
              <a:lnSpc>
                <a:spcPct val="80000"/>
              </a:lnSpc>
              <a:buNone/>
            </a:pPr>
            <a:endParaRPr lang="fr-FR" b="1" dirty="0" smtClean="0"/>
          </a:p>
          <a:p>
            <a:pPr marL="265112" indent="0">
              <a:lnSpc>
                <a:spcPct val="80000"/>
              </a:lnSpc>
              <a:buNone/>
            </a:pPr>
            <a:endParaRPr lang="fr-FR" b="1" dirty="0"/>
          </a:p>
          <a:p>
            <a:pPr marL="265112" indent="0">
              <a:lnSpc>
                <a:spcPct val="80000"/>
              </a:lnSpc>
              <a:buNone/>
            </a:pPr>
            <a:r>
              <a:rPr lang="fr-FR" b="1" dirty="0" smtClean="0"/>
              <a:t>La </a:t>
            </a:r>
            <a:r>
              <a:rPr lang="fr-FR" b="1" dirty="0">
                <a:solidFill>
                  <a:srgbClr val="FF0000"/>
                </a:solidFill>
              </a:rPr>
              <a:t>confiance dans les armatures de la société s’est évaporée.</a:t>
            </a:r>
          </a:p>
          <a:p>
            <a:pPr marL="265112" indent="0">
              <a:buNone/>
            </a:pPr>
            <a:endParaRPr lang="fr-FR" sz="800" b="1" dirty="0">
              <a:solidFill>
                <a:srgbClr val="FF0000"/>
              </a:solidFill>
            </a:endParaRPr>
          </a:p>
          <a:p>
            <a:pPr marL="265112" indent="0">
              <a:lnSpc>
                <a:spcPct val="80000"/>
              </a:lnSpc>
              <a:buNone/>
            </a:pPr>
            <a:r>
              <a:rPr lang="fr-FR" b="1" dirty="0"/>
              <a:t>Tout se passe comme si </a:t>
            </a:r>
            <a:r>
              <a:rPr lang="fr-FR" b="1" dirty="0">
                <a:solidFill>
                  <a:srgbClr val="3366FF"/>
                </a:solidFill>
              </a:rPr>
              <a:t>des acides </a:t>
            </a:r>
            <a:r>
              <a:rPr lang="fr-FR" b="1" dirty="0"/>
              <a:t>avaient dissout les structures de notre société </a:t>
            </a:r>
            <a:r>
              <a:rPr lang="fr-FR" b="1" dirty="0" smtClean="0"/>
              <a:t>:</a:t>
            </a:r>
          </a:p>
          <a:p>
            <a:pPr marL="733425" lvl="1" indent="-285750">
              <a:lnSpc>
                <a:spcPct val="80000"/>
              </a:lnSpc>
            </a:pPr>
            <a:r>
              <a:rPr lang="fr-FR" b="1" dirty="0" smtClean="0"/>
              <a:t>une </a:t>
            </a:r>
            <a:r>
              <a:rPr lang="fr-FR" b="1" dirty="0"/>
              <a:t>sphère financière non régulée au cœur de l’économie globalisée, </a:t>
            </a:r>
            <a:endParaRPr lang="fr-FR" b="1" dirty="0" smtClean="0"/>
          </a:p>
          <a:p>
            <a:pPr marL="733425" lvl="1" indent="-285750">
              <a:lnSpc>
                <a:spcPct val="80000"/>
              </a:lnSpc>
            </a:pPr>
            <a:r>
              <a:rPr lang="fr-FR" b="1" dirty="0" smtClean="0"/>
              <a:t>l’extraordinaire </a:t>
            </a:r>
            <a:r>
              <a:rPr lang="fr-FR" b="1" dirty="0"/>
              <a:t>développement de médias horizontaux, </a:t>
            </a:r>
          </a:p>
          <a:p>
            <a:pPr marL="447675" lvl="1" indent="0">
              <a:lnSpc>
                <a:spcPct val="80000"/>
              </a:lnSpc>
              <a:buNone/>
            </a:pPr>
            <a:endParaRPr lang="fr-FR" b="1" dirty="0"/>
          </a:p>
          <a:p>
            <a:pPr marL="266700" lvl="1" indent="0">
              <a:lnSpc>
                <a:spcPct val="80000"/>
              </a:lnSpc>
              <a:buNone/>
            </a:pPr>
            <a:r>
              <a:rPr lang="fr-FR" b="1" dirty="0" smtClean="0"/>
              <a:t>Une </a:t>
            </a:r>
            <a:r>
              <a:rPr lang="fr-FR" b="1" dirty="0"/>
              <a:t>tendance historique à l’affranchissement par rapport à des appartenances / des identités </a:t>
            </a:r>
            <a:r>
              <a:rPr lang="fr-FR" b="1" dirty="0" smtClean="0"/>
              <a:t>héritées =</a:t>
            </a:r>
            <a:r>
              <a:rPr lang="fr-FR" b="1" dirty="0"/>
              <a:t>&gt; depuis la Réforme</a:t>
            </a:r>
            <a:r>
              <a:rPr lang="fr-FR" b="1" dirty="0" smtClean="0"/>
              <a:t>.</a:t>
            </a:r>
          </a:p>
          <a:p>
            <a:pPr marL="447675" lvl="1" indent="0">
              <a:lnSpc>
                <a:spcPct val="80000"/>
              </a:lnSpc>
              <a:buNone/>
            </a:pPr>
            <a:endParaRPr lang="fr-FR" b="1" dirty="0">
              <a:solidFill>
                <a:srgbClr val="FF6600"/>
              </a:solidFill>
            </a:endParaRPr>
          </a:p>
          <a:p>
            <a:pPr marL="265112" indent="0">
              <a:lnSpc>
                <a:spcPct val="80000"/>
              </a:lnSpc>
              <a:buNone/>
            </a:pPr>
            <a:endParaRPr lang="fr-FR" sz="700" b="1" dirty="0">
              <a:solidFill>
                <a:srgbClr val="FF6600"/>
              </a:solidFill>
            </a:endParaRPr>
          </a:p>
        </p:txBody>
      </p:sp>
    </p:spTree>
    <p:extLst>
      <p:ext uri="{BB962C8B-B14F-4D97-AF65-F5344CB8AC3E}">
        <p14:creationId xmlns:p14="http://schemas.microsoft.com/office/powerpoint/2010/main" val="1466398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8892" y="2978585"/>
            <a:ext cx="9394628" cy="33717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3090464207"/>
              </p:ext>
            </p:extLst>
          </p:nvPr>
        </p:nvGraphicFramePr>
        <p:xfrm>
          <a:off x="3532240" y="3324141"/>
          <a:ext cx="6006951" cy="27613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51248"/>
            <a:ext cx="9649072" cy="338554"/>
          </a:xfrm>
          <a:solidFill>
            <a:schemeClr val="bg1"/>
          </a:solidFill>
        </p:spPr>
        <p:txBody>
          <a:bodyPr/>
          <a:lstStyle/>
          <a:p>
            <a:r>
              <a:rPr lang="fr-FR" dirty="0">
                <a:solidFill>
                  <a:srgbClr val="FF0000"/>
                </a:solidFill>
              </a:rPr>
              <a:t>RAPPORT AUX TEMPS SOCIAUX</a:t>
            </a:r>
            <a:endParaRPr lang="fr-FR" dirty="0"/>
          </a:p>
        </p:txBody>
      </p:sp>
      <p:sp>
        <p:nvSpPr>
          <p:cNvPr id="4" name="Espace réservé du pied de page 3"/>
          <p:cNvSpPr>
            <a:spLocks noGrp="1"/>
          </p:cNvSpPr>
          <p:nvPr>
            <p:ph type="ftr" sz="quarter" idx="3"/>
          </p:nvPr>
        </p:nvSpPr>
        <p:spPr>
          <a:xfrm>
            <a:off x="43195" y="6720780"/>
            <a:ext cx="8990738" cy="123111"/>
          </a:xfrm>
        </p:spPr>
        <p:txBody>
          <a:body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a:solidFill>
                <a:srgbClr val="000000">
                  <a:tint val="75000"/>
                </a:srgbClr>
              </a:solidFill>
              <a:latin typeface="Calibri"/>
            </a:endParaRPr>
          </a:p>
        </p:txBody>
      </p:sp>
      <p:sp>
        <p:nvSpPr>
          <p:cNvPr id="5" name="Espace réservé du numéro de diapositive 4"/>
          <p:cNvSpPr>
            <a:spLocks noGrp="1"/>
          </p:cNvSpPr>
          <p:nvPr>
            <p:ph type="sldNum" sz="quarter" idx="4"/>
          </p:nvPr>
        </p:nvSpPr>
        <p:spPr>
          <a:xfrm>
            <a:off x="7551405" y="6723606"/>
            <a:ext cx="2311400" cy="123111"/>
          </a:xfrm>
        </p:spPr>
        <p:txBody>
          <a:bodyPr/>
          <a:lstStyle/>
          <a:p>
            <a:fld id="{F9B1BAB7-AC79-A041-AA59-D4AE9967AD46}" type="slidenum">
              <a:rPr lang="fr-FR" smtClean="0">
                <a:solidFill>
                  <a:srgbClr val="000000">
                    <a:tint val="75000"/>
                  </a:srgbClr>
                </a:solidFill>
                <a:latin typeface="Calibri"/>
              </a:rPr>
              <a:pPr/>
              <a:t>39</a:t>
            </a:fld>
            <a:endParaRPr lang="fr-FR">
              <a:solidFill>
                <a:srgbClr val="000000">
                  <a:tint val="75000"/>
                </a:srgbClr>
              </a:solidFill>
              <a:latin typeface="Calibri"/>
            </a:endParaRPr>
          </a:p>
        </p:txBody>
      </p:sp>
      <p:sp>
        <p:nvSpPr>
          <p:cNvPr id="12" name="ZoneTexte 11"/>
          <p:cNvSpPr txBox="1"/>
          <p:nvPr/>
        </p:nvSpPr>
        <p:spPr>
          <a:xfrm>
            <a:off x="383944" y="3120972"/>
            <a:ext cx="2747258" cy="1600438"/>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srgbClr val="000000"/>
                </a:solidFill>
                <a:latin typeface="Calibri"/>
              </a:rPr>
              <a:t>La société devrait être organisée pour mieux s’adapter aux aspirations des parents et leur permettre de vivre davantage avec leurs jeunes enfants sans être pénalisés professionnellement</a:t>
            </a:r>
            <a:r>
              <a:rPr lang="fr-BE" sz="1400" b="1" dirty="0">
                <a:solidFill>
                  <a:srgbClr val="000000"/>
                </a:solidFill>
                <a:latin typeface="Calibri"/>
              </a:rPr>
              <a:t> </a:t>
            </a:r>
            <a:endParaRPr lang="fr-FR" sz="1400" b="1" i="1" dirty="0">
              <a:solidFill>
                <a:srgbClr val="000000"/>
              </a:solidFill>
              <a:latin typeface="Calibri"/>
            </a:endParaRPr>
          </a:p>
        </p:txBody>
      </p:sp>
      <p:sp>
        <p:nvSpPr>
          <p:cNvPr id="59" name="Flèche vers le bas 58"/>
          <p:cNvSpPr/>
          <p:nvPr/>
        </p:nvSpPr>
        <p:spPr>
          <a:xfrm>
            <a:off x="3789261" y="2643325"/>
            <a:ext cx="1264110"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tout à fait </a:t>
            </a:r>
            <a:r>
              <a:rPr lang="fr-FR" sz="1200" dirty="0">
                <a:solidFill>
                  <a:srgbClr val="000000"/>
                </a:solidFill>
                <a:latin typeface="Calibri"/>
              </a:rPr>
              <a:t>à </a:t>
            </a:r>
            <a:r>
              <a:rPr lang="fr-FR" sz="1200" dirty="0" smtClean="0">
                <a:solidFill>
                  <a:srgbClr val="000000"/>
                </a:solidFill>
                <a:latin typeface="Calibri"/>
              </a:rPr>
              <a:t>ma situation ou à ce que je pense</a:t>
            </a:r>
            <a:endParaRPr lang="fr-FR" sz="1200" dirty="0">
              <a:solidFill>
                <a:srgbClr val="000000"/>
              </a:solidFill>
              <a:latin typeface="Calibri"/>
            </a:endParaRPr>
          </a:p>
          <a:p>
            <a:pPr algn="ctr">
              <a:spcBef>
                <a:spcPts val="200"/>
              </a:spcBef>
            </a:pPr>
            <a:r>
              <a:rPr lang="fr-FR" sz="1000" i="1" dirty="0">
                <a:solidFill>
                  <a:srgbClr val="000000"/>
                </a:solidFill>
                <a:latin typeface="Calibri"/>
              </a:rPr>
              <a:t>– Cotes 6 + 7 – </a:t>
            </a:r>
          </a:p>
        </p:txBody>
      </p:sp>
      <p:sp>
        <p:nvSpPr>
          <p:cNvPr id="60" name="Flèche vers le bas 59"/>
          <p:cNvSpPr/>
          <p:nvPr/>
        </p:nvSpPr>
        <p:spPr>
          <a:xfrm>
            <a:off x="7113322" y="2643325"/>
            <a:ext cx="1312490"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moyennement</a:t>
            </a:r>
            <a:r>
              <a:rPr lang="fr-FR" sz="1200" dirty="0">
                <a:solidFill>
                  <a:srgbClr val="000000"/>
                </a:solidFill>
                <a:latin typeface="Calibri"/>
              </a:rPr>
              <a:t> </a:t>
            </a:r>
            <a:r>
              <a:rPr lang="fr-FR" sz="1200" dirty="0" smtClean="0">
                <a:solidFill>
                  <a:srgbClr val="000000"/>
                </a:solidFill>
                <a:latin typeface="Calibri"/>
              </a:rPr>
              <a:t/>
            </a:r>
            <a:br>
              <a:rPr lang="fr-FR" sz="1200" dirty="0" smtClean="0">
                <a:solidFill>
                  <a:srgbClr val="000000"/>
                </a:solidFill>
                <a:latin typeface="Calibri"/>
              </a:rPr>
            </a:br>
            <a:r>
              <a:rPr lang="fr-FR" sz="1200" dirty="0">
                <a:solidFill>
                  <a:srgbClr val="000000"/>
                </a:solidFill>
                <a:latin typeface="Calibri"/>
              </a:rPr>
              <a:t>à ma situation ou à ce que je pense</a:t>
            </a:r>
            <a:endParaRPr lang="fr-FR" sz="1200" dirty="0" smtClean="0">
              <a:solidFill>
                <a:srgbClr val="000000"/>
              </a:solidFill>
              <a:latin typeface="Calibri"/>
            </a:endParaRPr>
          </a:p>
          <a:p>
            <a:pPr algn="ctr">
              <a:spcBef>
                <a:spcPts val="200"/>
              </a:spcBef>
            </a:pPr>
            <a:r>
              <a:rPr lang="fr-FR" sz="1000" i="1" dirty="0" smtClean="0">
                <a:solidFill>
                  <a:srgbClr val="000000"/>
                </a:solidFill>
                <a:latin typeface="Calibri"/>
              </a:rPr>
              <a:t>– Cotes 3 + 4 + 5 –</a:t>
            </a:r>
            <a:endParaRPr lang="fr-FR" sz="1000" i="1" dirty="0">
              <a:solidFill>
                <a:srgbClr val="000000"/>
              </a:solidFill>
              <a:latin typeface="Calibri"/>
            </a:endParaRPr>
          </a:p>
        </p:txBody>
      </p:sp>
      <p:sp>
        <p:nvSpPr>
          <p:cNvPr id="61" name="Flèche vers le bas 60"/>
          <p:cNvSpPr/>
          <p:nvPr/>
        </p:nvSpPr>
        <p:spPr>
          <a:xfrm>
            <a:off x="8425812" y="2643325"/>
            <a:ext cx="1512136"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a:t>
            </a:r>
            <a:r>
              <a:rPr lang="fr-FR" sz="1200" b="1" dirty="0" smtClean="0">
                <a:solidFill>
                  <a:srgbClr val="000000"/>
                </a:solidFill>
                <a:latin typeface="Calibri"/>
              </a:rPr>
              <a:t>ne</a:t>
            </a:r>
            <a:r>
              <a:rPr lang="fr-FR" sz="1200" dirty="0" smtClean="0">
                <a:solidFill>
                  <a:srgbClr val="000000"/>
                </a:solidFill>
                <a:latin typeface="Calibri"/>
              </a:rPr>
              <a:t> </a:t>
            </a:r>
            <a:r>
              <a:rPr lang="fr-FR" sz="1200" dirty="0">
                <a:solidFill>
                  <a:srgbClr val="000000"/>
                </a:solidFill>
                <a:latin typeface="Calibri"/>
              </a:rPr>
              <a:t>correspond </a:t>
            </a:r>
            <a:r>
              <a:rPr lang="fr-FR" sz="1200" b="1" dirty="0">
                <a:solidFill>
                  <a:srgbClr val="000000"/>
                </a:solidFill>
                <a:latin typeface="Calibri"/>
              </a:rPr>
              <a:t>pas</a:t>
            </a:r>
            <a:r>
              <a:rPr lang="fr-FR" sz="1200" dirty="0">
                <a:solidFill>
                  <a:srgbClr val="000000"/>
                </a:solidFill>
                <a:latin typeface="Calibri"/>
              </a:rPr>
              <a:t> </a:t>
            </a:r>
            <a:r>
              <a:rPr lang="fr-FR" sz="1200" b="1" dirty="0">
                <a:solidFill>
                  <a:srgbClr val="000000"/>
                </a:solidFill>
                <a:latin typeface="Calibri"/>
              </a:rPr>
              <a:t>du tout </a:t>
            </a:r>
            <a:r>
              <a:rPr lang="fr-FR" sz="1200" dirty="0">
                <a:solidFill>
                  <a:srgbClr val="000000"/>
                </a:solidFill>
                <a:latin typeface="Calibri"/>
              </a:rPr>
              <a:t>à ma situation ou </a:t>
            </a:r>
            <a:r>
              <a:rPr lang="fr-FR" sz="1200" dirty="0" smtClean="0">
                <a:solidFill>
                  <a:srgbClr val="000000"/>
                </a:solidFill>
                <a:latin typeface="Calibri"/>
              </a:rPr>
              <a:t>à</a:t>
            </a:r>
            <a:br>
              <a:rPr lang="fr-FR" sz="1200" dirty="0" smtClean="0">
                <a:solidFill>
                  <a:srgbClr val="000000"/>
                </a:solidFill>
                <a:latin typeface="Calibri"/>
              </a:rPr>
            </a:br>
            <a:r>
              <a:rPr lang="fr-FR" sz="1200" dirty="0" smtClean="0">
                <a:solidFill>
                  <a:srgbClr val="000000"/>
                </a:solidFill>
                <a:latin typeface="Calibri"/>
              </a:rPr>
              <a:t> </a:t>
            </a:r>
            <a:r>
              <a:rPr lang="fr-FR" sz="1200" dirty="0">
                <a:solidFill>
                  <a:srgbClr val="000000"/>
                </a:solidFill>
                <a:latin typeface="Calibri"/>
              </a:rPr>
              <a:t>ce que je pense</a:t>
            </a:r>
          </a:p>
          <a:p>
            <a:pPr algn="ctr">
              <a:spcBef>
                <a:spcPts val="200"/>
              </a:spcBef>
            </a:pPr>
            <a:r>
              <a:rPr lang="fr-FR" sz="1000" i="1" dirty="0">
                <a:solidFill>
                  <a:srgbClr val="000000"/>
                </a:solidFill>
                <a:latin typeface="Calibri"/>
              </a:rPr>
              <a:t>– Cotes 1 + 2 – </a:t>
            </a:r>
          </a:p>
        </p:txBody>
      </p:sp>
      <p:sp>
        <p:nvSpPr>
          <p:cNvPr id="14" name="ZoneTexte 13"/>
          <p:cNvSpPr txBox="1"/>
          <p:nvPr/>
        </p:nvSpPr>
        <p:spPr>
          <a:xfrm>
            <a:off x="238892" y="2573776"/>
            <a:ext cx="3090597" cy="400110"/>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t>
            </a:r>
            <a:r>
              <a:rPr lang="fr-FR" sz="1000" b="1" dirty="0" smtClean="0">
                <a:solidFill>
                  <a:srgbClr val="3366FF"/>
                </a:solidFill>
                <a:latin typeface="Calibri"/>
              </a:rPr>
              <a:t>Les parents de jeunes enfants (0 à 3 ans) </a:t>
            </a:r>
            <a:br>
              <a:rPr lang="fr-FR" sz="1000" b="1" dirty="0" smtClean="0">
                <a:solidFill>
                  <a:srgbClr val="3366FF"/>
                </a:solidFill>
                <a:latin typeface="Calibri"/>
              </a:rPr>
            </a:br>
            <a:r>
              <a:rPr lang="fr-FR" sz="1000" i="1" dirty="0" smtClean="0">
                <a:solidFill>
                  <a:srgbClr val="000000"/>
                </a:solidFill>
                <a:latin typeface="Calibri"/>
              </a:rPr>
              <a:t>– Wallonie &amp; Bruxelles –.</a:t>
            </a:r>
            <a:endParaRPr lang="fr-FR" sz="1000" i="1" dirty="0">
              <a:solidFill>
                <a:srgbClr val="000000"/>
              </a:solidFill>
              <a:latin typeface="Calibri"/>
            </a:endParaRPr>
          </a:p>
        </p:txBody>
      </p:sp>
      <p:sp>
        <p:nvSpPr>
          <p:cNvPr id="45" name="Signalisation droite 44"/>
          <p:cNvSpPr/>
          <p:nvPr/>
        </p:nvSpPr>
        <p:spPr>
          <a:xfrm>
            <a:off x="3045031" y="4017035"/>
            <a:ext cx="828744" cy="263637"/>
          </a:xfrm>
          <a:prstGeom prst="homePlate">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72000" tIns="0" rIns="0" bIns="0" rtlCol="0" anchor="ctr">
            <a:noAutofit/>
          </a:bodyPr>
          <a:lstStyle/>
          <a:p>
            <a:pPr marL="234950" indent="-234950">
              <a:tabLst>
                <a:tab pos="107950" algn="ctr"/>
                <a:tab pos="228600" algn="l"/>
              </a:tabLst>
            </a:pPr>
            <a:r>
              <a:rPr lang="fr-FR" sz="1100" i="1" dirty="0" smtClean="0">
                <a:solidFill>
                  <a:srgbClr val="000000"/>
                </a:solidFill>
                <a:latin typeface="Calibri"/>
              </a:rPr>
              <a:t>Femmes</a:t>
            </a:r>
            <a:endParaRPr lang="fr-FR" sz="1100" i="1" dirty="0">
              <a:solidFill>
                <a:srgbClr val="000000"/>
              </a:solidFill>
              <a:latin typeface="Calibri"/>
            </a:endParaRPr>
          </a:p>
        </p:txBody>
      </p:sp>
      <p:sp>
        <p:nvSpPr>
          <p:cNvPr id="46" name="Signalisation droite 45"/>
          <p:cNvSpPr/>
          <p:nvPr/>
        </p:nvSpPr>
        <p:spPr>
          <a:xfrm>
            <a:off x="3045031" y="5302852"/>
            <a:ext cx="828744" cy="263637"/>
          </a:xfrm>
          <a:prstGeom prst="homePlate">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72000" tIns="0" rIns="0" bIns="0" rtlCol="0" anchor="ctr">
            <a:noAutofit/>
          </a:bodyPr>
          <a:lstStyle/>
          <a:p>
            <a:pPr marL="234950" indent="-234950">
              <a:tabLst>
                <a:tab pos="107950" algn="ctr"/>
                <a:tab pos="228600" algn="l"/>
              </a:tabLst>
            </a:pPr>
            <a:r>
              <a:rPr lang="fr-FR" sz="1100" i="1" dirty="0" smtClean="0">
                <a:solidFill>
                  <a:srgbClr val="000000"/>
                </a:solidFill>
                <a:latin typeface="Calibri"/>
              </a:rPr>
              <a:t>Hommes</a:t>
            </a:r>
            <a:endParaRPr lang="fr-FR" sz="1100" i="1" dirty="0">
              <a:solidFill>
                <a:srgbClr val="000000"/>
              </a:solidFill>
              <a:latin typeface="Calibri"/>
            </a:endParaRPr>
          </a:p>
        </p:txBody>
      </p:sp>
      <p:sp>
        <p:nvSpPr>
          <p:cNvPr id="50" name="Rectangle 49"/>
          <p:cNvSpPr/>
          <p:nvPr/>
        </p:nvSpPr>
        <p:spPr>
          <a:xfrm>
            <a:off x="4676524" y="3581856"/>
            <a:ext cx="2098879" cy="924885"/>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1" name="Graphique 50"/>
          <p:cNvGraphicFramePr/>
          <p:nvPr>
            <p:extLst>
              <p:ext uri="{D42A27DB-BD31-4B8C-83A1-F6EECF244321}">
                <p14:modId xmlns:p14="http://schemas.microsoft.com/office/powerpoint/2010/main" val="2998262881"/>
              </p:ext>
            </p:extLst>
          </p:nvPr>
        </p:nvGraphicFramePr>
        <p:xfrm>
          <a:off x="4731333" y="3726111"/>
          <a:ext cx="2120881" cy="811794"/>
        </p:xfrm>
        <a:graphic>
          <a:graphicData uri="http://schemas.openxmlformats.org/drawingml/2006/chart">
            <c:chart xmlns:c="http://schemas.openxmlformats.org/drawingml/2006/chart" xmlns:r="http://schemas.openxmlformats.org/officeDocument/2006/relationships" r:id="rId3"/>
          </a:graphicData>
        </a:graphic>
      </p:graphicFrame>
      <p:sp>
        <p:nvSpPr>
          <p:cNvPr id="52" name="ZoneTexte 51"/>
          <p:cNvSpPr txBox="1"/>
          <p:nvPr/>
        </p:nvSpPr>
        <p:spPr>
          <a:xfrm>
            <a:off x="4662003" y="3581857"/>
            <a:ext cx="1059473" cy="230832"/>
          </a:xfrm>
          <a:prstGeom prst="rect">
            <a:avLst/>
          </a:prstGeom>
          <a:noFill/>
        </p:spPr>
        <p:txBody>
          <a:bodyPr wrap="none" rtlCol="0">
            <a:spAutoFit/>
          </a:bodyPr>
          <a:lstStyle/>
          <a:p>
            <a:r>
              <a:rPr lang="fr-FR" sz="900" b="1" dirty="0">
                <a:solidFill>
                  <a:srgbClr val="000000"/>
                </a:solidFill>
                <a:latin typeface="Calibri"/>
              </a:rPr>
              <a:t>NIVEAU D'ÉTUDES</a:t>
            </a:r>
          </a:p>
        </p:txBody>
      </p:sp>
    </p:spTree>
    <p:extLst>
      <p:ext uri="{BB962C8B-B14F-4D97-AF65-F5344CB8AC3E}">
        <p14:creationId xmlns:p14="http://schemas.microsoft.com/office/powerpoint/2010/main" val="2496002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8892" y="2978585"/>
            <a:ext cx="9394628" cy="33717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225202444"/>
              </p:ext>
            </p:extLst>
          </p:nvPr>
        </p:nvGraphicFramePr>
        <p:xfrm>
          <a:off x="3532240" y="3324141"/>
          <a:ext cx="6006951" cy="27613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51248"/>
            <a:ext cx="9649072" cy="338554"/>
          </a:xfrm>
          <a:solidFill>
            <a:schemeClr val="bg1"/>
          </a:solidFill>
        </p:spPr>
        <p:txBody>
          <a:bodyPr/>
          <a:lstStyle/>
          <a:p>
            <a:r>
              <a:rPr lang="fr-FR" dirty="0">
                <a:solidFill>
                  <a:srgbClr val="FF0000"/>
                </a:solidFill>
              </a:rPr>
              <a:t>RAPPORT AUX TEMPS SOCIAUX</a:t>
            </a:r>
            <a:endParaRPr lang="fr-FR" dirty="0"/>
          </a:p>
        </p:txBody>
      </p:sp>
      <p:sp>
        <p:nvSpPr>
          <p:cNvPr id="4" name="Espace réservé du pied de page 3"/>
          <p:cNvSpPr>
            <a:spLocks noGrp="1"/>
          </p:cNvSpPr>
          <p:nvPr>
            <p:ph type="ftr" sz="quarter" idx="3"/>
          </p:nvPr>
        </p:nvSpPr>
        <p:spPr>
          <a:xfrm>
            <a:off x="43195" y="6720780"/>
            <a:ext cx="8990738" cy="123111"/>
          </a:xfrm>
        </p:spPr>
        <p:txBody>
          <a:bodyPr/>
          <a:lstStyle/>
          <a:p>
            <a:pPr algn="l"/>
            <a:r>
              <a:rPr lang="fr-FR" smtClean="0">
                <a:solidFill>
                  <a:srgbClr val="000000">
                    <a:tint val="75000"/>
                  </a:srgbClr>
                </a:solidFill>
                <a:latin typeface="Calibri"/>
              </a:rPr>
              <a:t>©Solidaris – Le thermomètre des Belges – Comment vont les parents de jeunes enfants - 0 à 3 ans - ? – Décembre 2015</a:t>
            </a:r>
            <a:endParaRPr lang="fr-FR" dirty="0">
              <a:solidFill>
                <a:srgbClr val="000000">
                  <a:tint val="75000"/>
                </a:srgbClr>
              </a:solidFill>
              <a:latin typeface="Calibri"/>
            </a:endParaRPr>
          </a:p>
        </p:txBody>
      </p:sp>
      <p:sp>
        <p:nvSpPr>
          <p:cNvPr id="5" name="Espace réservé du numéro de diapositive 4"/>
          <p:cNvSpPr>
            <a:spLocks noGrp="1"/>
          </p:cNvSpPr>
          <p:nvPr>
            <p:ph type="sldNum" sz="quarter" idx="4"/>
          </p:nvPr>
        </p:nvSpPr>
        <p:spPr>
          <a:xfrm>
            <a:off x="7551405" y="6723606"/>
            <a:ext cx="2311400" cy="123111"/>
          </a:xfrm>
        </p:spPr>
        <p:txBody>
          <a:bodyPr/>
          <a:lstStyle/>
          <a:p>
            <a:fld id="{F9B1BAB7-AC79-A041-AA59-D4AE9967AD46}" type="slidenum">
              <a:rPr lang="fr-FR" smtClean="0">
                <a:solidFill>
                  <a:srgbClr val="000000">
                    <a:tint val="75000"/>
                  </a:srgbClr>
                </a:solidFill>
                <a:latin typeface="Calibri"/>
              </a:rPr>
              <a:pPr/>
              <a:t>40</a:t>
            </a:fld>
            <a:endParaRPr lang="fr-FR">
              <a:solidFill>
                <a:srgbClr val="000000">
                  <a:tint val="75000"/>
                </a:srgbClr>
              </a:solidFill>
              <a:latin typeface="Calibri"/>
            </a:endParaRPr>
          </a:p>
        </p:txBody>
      </p:sp>
      <p:sp>
        <p:nvSpPr>
          <p:cNvPr id="12" name="ZoneTexte 11"/>
          <p:cNvSpPr txBox="1"/>
          <p:nvPr/>
        </p:nvSpPr>
        <p:spPr>
          <a:xfrm>
            <a:off x="383944" y="3673666"/>
            <a:ext cx="2747258"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srgbClr val="000000"/>
                </a:solidFill>
                <a:latin typeface="Calibri"/>
              </a:rPr>
              <a:t>Il faudrait que chaque parent puisse choisir la durée de son congé lors de la naissance de ses enfants</a:t>
            </a:r>
            <a:r>
              <a:rPr lang="fr-BE" sz="1400" b="1" dirty="0">
                <a:solidFill>
                  <a:srgbClr val="000000"/>
                </a:solidFill>
                <a:latin typeface="Calibri"/>
              </a:rPr>
              <a:t> </a:t>
            </a:r>
            <a:endParaRPr lang="fr-FR" sz="1400" b="1" i="1" dirty="0">
              <a:solidFill>
                <a:srgbClr val="000000"/>
              </a:solidFill>
              <a:latin typeface="Calibri"/>
            </a:endParaRPr>
          </a:p>
        </p:txBody>
      </p:sp>
      <p:sp>
        <p:nvSpPr>
          <p:cNvPr id="59" name="Flèche vers le bas 58"/>
          <p:cNvSpPr/>
          <p:nvPr/>
        </p:nvSpPr>
        <p:spPr>
          <a:xfrm>
            <a:off x="4270577" y="2643325"/>
            <a:ext cx="1264110"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tout à fait </a:t>
            </a:r>
            <a:r>
              <a:rPr lang="fr-FR" sz="1200" dirty="0">
                <a:solidFill>
                  <a:srgbClr val="000000"/>
                </a:solidFill>
                <a:latin typeface="Calibri"/>
              </a:rPr>
              <a:t>à </a:t>
            </a:r>
            <a:r>
              <a:rPr lang="fr-FR" sz="1200" dirty="0" smtClean="0">
                <a:solidFill>
                  <a:srgbClr val="000000"/>
                </a:solidFill>
                <a:latin typeface="Calibri"/>
              </a:rPr>
              <a:t>ma situation ou à ce que je pense</a:t>
            </a:r>
            <a:endParaRPr lang="fr-FR" sz="1200" dirty="0">
              <a:solidFill>
                <a:srgbClr val="000000"/>
              </a:solidFill>
              <a:latin typeface="Calibri"/>
            </a:endParaRPr>
          </a:p>
          <a:p>
            <a:pPr algn="ctr">
              <a:spcBef>
                <a:spcPts val="200"/>
              </a:spcBef>
            </a:pPr>
            <a:r>
              <a:rPr lang="fr-FR" sz="1000" i="1" dirty="0">
                <a:solidFill>
                  <a:srgbClr val="000000"/>
                </a:solidFill>
                <a:latin typeface="Calibri"/>
              </a:rPr>
              <a:t>– Cotes 6 + 7 – </a:t>
            </a:r>
          </a:p>
        </p:txBody>
      </p:sp>
      <p:sp>
        <p:nvSpPr>
          <p:cNvPr id="60" name="Flèche vers le bas 59"/>
          <p:cNvSpPr/>
          <p:nvPr/>
        </p:nvSpPr>
        <p:spPr>
          <a:xfrm>
            <a:off x="6238915" y="2643325"/>
            <a:ext cx="1312490"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correspond </a:t>
            </a:r>
            <a:r>
              <a:rPr lang="fr-FR" sz="1200" b="1" dirty="0">
                <a:solidFill>
                  <a:srgbClr val="000000"/>
                </a:solidFill>
                <a:latin typeface="Calibri"/>
              </a:rPr>
              <a:t>moyennement</a:t>
            </a:r>
            <a:r>
              <a:rPr lang="fr-FR" sz="1200" dirty="0">
                <a:solidFill>
                  <a:srgbClr val="000000"/>
                </a:solidFill>
                <a:latin typeface="Calibri"/>
              </a:rPr>
              <a:t> </a:t>
            </a:r>
            <a:r>
              <a:rPr lang="fr-FR" sz="1200" dirty="0" smtClean="0">
                <a:solidFill>
                  <a:srgbClr val="000000"/>
                </a:solidFill>
                <a:latin typeface="Calibri"/>
              </a:rPr>
              <a:t/>
            </a:r>
            <a:br>
              <a:rPr lang="fr-FR" sz="1200" dirty="0" smtClean="0">
                <a:solidFill>
                  <a:srgbClr val="000000"/>
                </a:solidFill>
                <a:latin typeface="Calibri"/>
              </a:rPr>
            </a:br>
            <a:r>
              <a:rPr lang="fr-FR" sz="1200" dirty="0">
                <a:solidFill>
                  <a:srgbClr val="000000"/>
                </a:solidFill>
                <a:latin typeface="Calibri"/>
              </a:rPr>
              <a:t>à ma situation ou à ce que je pense</a:t>
            </a:r>
            <a:endParaRPr lang="fr-FR" sz="1200" dirty="0" smtClean="0">
              <a:solidFill>
                <a:srgbClr val="000000"/>
              </a:solidFill>
              <a:latin typeface="Calibri"/>
            </a:endParaRPr>
          </a:p>
          <a:p>
            <a:pPr algn="ctr">
              <a:spcBef>
                <a:spcPts val="200"/>
              </a:spcBef>
            </a:pPr>
            <a:r>
              <a:rPr lang="fr-FR" sz="1000" i="1" dirty="0" smtClean="0">
                <a:solidFill>
                  <a:srgbClr val="000000"/>
                </a:solidFill>
                <a:latin typeface="Calibri"/>
              </a:rPr>
              <a:t>– Cotes 3 + 4 + 5 –</a:t>
            </a:r>
            <a:endParaRPr lang="fr-FR" sz="1000" i="1" dirty="0">
              <a:solidFill>
                <a:srgbClr val="000000"/>
              </a:solidFill>
              <a:latin typeface="Calibri"/>
            </a:endParaRPr>
          </a:p>
        </p:txBody>
      </p:sp>
      <p:sp>
        <p:nvSpPr>
          <p:cNvPr id="61" name="Flèche vers le bas 60"/>
          <p:cNvSpPr/>
          <p:nvPr/>
        </p:nvSpPr>
        <p:spPr>
          <a:xfrm>
            <a:off x="7778767" y="2643325"/>
            <a:ext cx="1512136" cy="118156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latin typeface="Calibri"/>
              </a:rPr>
              <a:t>Cela </a:t>
            </a:r>
            <a:r>
              <a:rPr lang="fr-FR" sz="1200" b="1" dirty="0" smtClean="0">
                <a:solidFill>
                  <a:srgbClr val="000000"/>
                </a:solidFill>
                <a:latin typeface="Calibri"/>
              </a:rPr>
              <a:t>ne</a:t>
            </a:r>
            <a:r>
              <a:rPr lang="fr-FR" sz="1200" dirty="0" smtClean="0">
                <a:solidFill>
                  <a:srgbClr val="000000"/>
                </a:solidFill>
                <a:latin typeface="Calibri"/>
              </a:rPr>
              <a:t> </a:t>
            </a:r>
            <a:r>
              <a:rPr lang="fr-FR" sz="1200" dirty="0">
                <a:solidFill>
                  <a:srgbClr val="000000"/>
                </a:solidFill>
                <a:latin typeface="Calibri"/>
              </a:rPr>
              <a:t>correspond </a:t>
            </a:r>
            <a:r>
              <a:rPr lang="fr-FR" sz="1200" b="1" dirty="0">
                <a:solidFill>
                  <a:srgbClr val="000000"/>
                </a:solidFill>
                <a:latin typeface="Calibri"/>
              </a:rPr>
              <a:t>pas</a:t>
            </a:r>
            <a:r>
              <a:rPr lang="fr-FR" sz="1200" dirty="0">
                <a:solidFill>
                  <a:srgbClr val="000000"/>
                </a:solidFill>
                <a:latin typeface="Calibri"/>
              </a:rPr>
              <a:t> </a:t>
            </a:r>
            <a:r>
              <a:rPr lang="fr-FR" sz="1200" b="1" dirty="0">
                <a:solidFill>
                  <a:srgbClr val="000000"/>
                </a:solidFill>
                <a:latin typeface="Calibri"/>
              </a:rPr>
              <a:t>du tout </a:t>
            </a:r>
            <a:r>
              <a:rPr lang="fr-FR" sz="1200" dirty="0">
                <a:solidFill>
                  <a:srgbClr val="000000"/>
                </a:solidFill>
                <a:latin typeface="Calibri"/>
              </a:rPr>
              <a:t>à ma situation ou </a:t>
            </a:r>
            <a:r>
              <a:rPr lang="fr-FR" sz="1200" dirty="0" smtClean="0">
                <a:solidFill>
                  <a:srgbClr val="000000"/>
                </a:solidFill>
                <a:latin typeface="Calibri"/>
              </a:rPr>
              <a:t>à</a:t>
            </a:r>
            <a:br>
              <a:rPr lang="fr-FR" sz="1200" dirty="0" smtClean="0">
                <a:solidFill>
                  <a:srgbClr val="000000"/>
                </a:solidFill>
                <a:latin typeface="Calibri"/>
              </a:rPr>
            </a:br>
            <a:r>
              <a:rPr lang="fr-FR" sz="1200" dirty="0" smtClean="0">
                <a:solidFill>
                  <a:srgbClr val="000000"/>
                </a:solidFill>
                <a:latin typeface="Calibri"/>
              </a:rPr>
              <a:t> </a:t>
            </a:r>
            <a:r>
              <a:rPr lang="fr-FR" sz="1200" dirty="0">
                <a:solidFill>
                  <a:srgbClr val="000000"/>
                </a:solidFill>
                <a:latin typeface="Calibri"/>
              </a:rPr>
              <a:t>ce que je pense</a:t>
            </a:r>
          </a:p>
          <a:p>
            <a:pPr algn="ctr">
              <a:spcBef>
                <a:spcPts val="200"/>
              </a:spcBef>
            </a:pPr>
            <a:r>
              <a:rPr lang="fr-FR" sz="1000" i="1" dirty="0">
                <a:solidFill>
                  <a:srgbClr val="000000"/>
                </a:solidFill>
                <a:latin typeface="Calibri"/>
              </a:rPr>
              <a:t>– Cotes 1 + 2 – </a:t>
            </a:r>
          </a:p>
        </p:txBody>
      </p:sp>
      <p:sp>
        <p:nvSpPr>
          <p:cNvPr id="14" name="ZoneTexte 13"/>
          <p:cNvSpPr txBox="1"/>
          <p:nvPr/>
        </p:nvSpPr>
        <p:spPr>
          <a:xfrm>
            <a:off x="238892" y="2573776"/>
            <a:ext cx="3090597" cy="400110"/>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b="1" dirty="0" smtClean="0">
                <a:solidFill>
                  <a:srgbClr val="3366FF"/>
                </a:solidFill>
                <a:latin typeface="Calibri"/>
              </a:rPr>
              <a:t>= Les parents de jeunes enfants (0 à 3 ans) </a:t>
            </a:r>
            <a:br>
              <a:rPr lang="fr-FR" sz="1000" b="1" dirty="0" smtClean="0">
                <a:solidFill>
                  <a:srgbClr val="3366FF"/>
                </a:solidFill>
                <a:latin typeface="Calibri"/>
              </a:rPr>
            </a:br>
            <a:r>
              <a:rPr lang="fr-FR" sz="1000" i="1" dirty="0" smtClean="0">
                <a:solidFill>
                  <a:srgbClr val="000000"/>
                </a:solidFill>
                <a:latin typeface="Calibri"/>
              </a:rPr>
              <a:t>– Wallonie &amp; Bruxelles –.</a:t>
            </a:r>
            <a:endParaRPr lang="fr-FR" sz="1000" i="1" dirty="0">
              <a:solidFill>
                <a:srgbClr val="000000"/>
              </a:solidFill>
              <a:latin typeface="Calibri"/>
            </a:endParaRPr>
          </a:p>
        </p:txBody>
      </p:sp>
      <p:sp>
        <p:nvSpPr>
          <p:cNvPr id="45" name="Signalisation droite 44"/>
          <p:cNvSpPr/>
          <p:nvPr/>
        </p:nvSpPr>
        <p:spPr>
          <a:xfrm>
            <a:off x="3045031" y="4017035"/>
            <a:ext cx="828744" cy="263637"/>
          </a:xfrm>
          <a:prstGeom prst="homePlate">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72000" tIns="0" rIns="0" bIns="0" rtlCol="0" anchor="ctr">
            <a:noAutofit/>
          </a:bodyPr>
          <a:lstStyle/>
          <a:p>
            <a:pPr marL="234950" indent="-234950">
              <a:tabLst>
                <a:tab pos="107950" algn="ctr"/>
                <a:tab pos="228600" algn="l"/>
              </a:tabLst>
            </a:pPr>
            <a:r>
              <a:rPr lang="fr-FR" sz="1100" i="1" dirty="0" smtClean="0">
                <a:solidFill>
                  <a:srgbClr val="000000"/>
                </a:solidFill>
                <a:latin typeface="Calibri"/>
              </a:rPr>
              <a:t>Femmes</a:t>
            </a:r>
            <a:endParaRPr lang="fr-FR" sz="1100" i="1" dirty="0">
              <a:solidFill>
                <a:srgbClr val="000000"/>
              </a:solidFill>
              <a:latin typeface="Calibri"/>
            </a:endParaRPr>
          </a:p>
        </p:txBody>
      </p:sp>
      <p:sp>
        <p:nvSpPr>
          <p:cNvPr id="46" name="Signalisation droite 45"/>
          <p:cNvSpPr/>
          <p:nvPr/>
        </p:nvSpPr>
        <p:spPr>
          <a:xfrm>
            <a:off x="3045031" y="5302852"/>
            <a:ext cx="828744" cy="263637"/>
          </a:xfrm>
          <a:prstGeom prst="homePlate">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72000" tIns="0" rIns="0" bIns="0" rtlCol="0" anchor="ctr">
            <a:noAutofit/>
          </a:bodyPr>
          <a:lstStyle/>
          <a:p>
            <a:pPr marL="234950" indent="-234950">
              <a:tabLst>
                <a:tab pos="107950" algn="ctr"/>
                <a:tab pos="228600" algn="l"/>
              </a:tabLst>
            </a:pPr>
            <a:r>
              <a:rPr lang="fr-FR" sz="1100" i="1" dirty="0" smtClean="0">
                <a:solidFill>
                  <a:srgbClr val="000000"/>
                </a:solidFill>
                <a:latin typeface="Calibri"/>
              </a:rPr>
              <a:t>Hommes</a:t>
            </a:r>
            <a:endParaRPr lang="fr-FR" sz="1100" i="1" dirty="0">
              <a:solidFill>
                <a:srgbClr val="000000"/>
              </a:solidFill>
              <a:latin typeface="Calibri"/>
            </a:endParaRPr>
          </a:p>
        </p:txBody>
      </p:sp>
      <p:grpSp>
        <p:nvGrpSpPr>
          <p:cNvPr id="28" name="Grouper 27"/>
          <p:cNvGrpSpPr/>
          <p:nvPr/>
        </p:nvGrpSpPr>
        <p:grpSpPr>
          <a:xfrm>
            <a:off x="3873775" y="4627773"/>
            <a:ext cx="1965776" cy="178686"/>
            <a:chOff x="5606164" y="5660139"/>
            <a:chExt cx="1965776" cy="178686"/>
          </a:xfrm>
        </p:grpSpPr>
        <p:sp>
          <p:nvSpPr>
            <p:cNvPr id="29" name="Signalisation droite 28"/>
            <p:cNvSpPr/>
            <p:nvPr/>
          </p:nvSpPr>
          <p:spPr>
            <a:xfrm>
              <a:off x="5606164" y="5661249"/>
              <a:ext cx="1616377"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Etudes </a:t>
              </a:r>
              <a:r>
                <a:rPr lang="fr-FR" sz="900" dirty="0" err="1" smtClean="0">
                  <a:solidFill>
                    <a:srgbClr val="000000"/>
                  </a:solidFill>
                  <a:latin typeface="Calibri"/>
                </a:rPr>
                <a:t>supér</a:t>
              </a:r>
              <a:r>
                <a:rPr lang="fr-FR" sz="900" dirty="0" smtClean="0">
                  <a:solidFill>
                    <a:srgbClr val="000000"/>
                  </a:solidFill>
                  <a:latin typeface="Calibri"/>
                </a:rPr>
                <a:t>. universitaires</a:t>
              </a:r>
              <a:endParaRPr lang="fr-FR" sz="900" dirty="0">
                <a:solidFill>
                  <a:srgbClr val="000000"/>
                </a:solidFill>
                <a:latin typeface="Calibri"/>
              </a:endParaRPr>
            </a:p>
          </p:txBody>
        </p:sp>
        <p:sp>
          <p:nvSpPr>
            <p:cNvPr id="30" name="Rectangle 29"/>
            <p:cNvSpPr/>
            <p:nvPr/>
          </p:nvSpPr>
          <p:spPr>
            <a:xfrm>
              <a:off x="7222541"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46%</a:t>
              </a:r>
              <a:endParaRPr lang="fr-FR" sz="900" dirty="0">
                <a:solidFill>
                  <a:srgbClr val="000000"/>
                </a:solidFill>
                <a:latin typeface="Calibri"/>
              </a:endParaRPr>
            </a:p>
          </p:txBody>
        </p:sp>
        <p:cxnSp>
          <p:nvCxnSpPr>
            <p:cNvPr id="31" name="Connecteur droit 30"/>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33" name="Triangle isocèle 32"/>
          <p:cNvSpPr/>
          <p:nvPr/>
        </p:nvSpPr>
        <p:spPr>
          <a:xfrm flipV="1">
            <a:off x="4751893" y="4280672"/>
            <a:ext cx="271430" cy="181642"/>
          </a:xfrm>
          <a:prstGeom prst="triangle">
            <a:avLst/>
          </a:prstGeom>
          <a:solidFill>
            <a:schemeClr val="accent3">
              <a:lumMod val="75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34" name="Grouper 33"/>
          <p:cNvGrpSpPr/>
          <p:nvPr/>
        </p:nvGrpSpPr>
        <p:grpSpPr>
          <a:xfrm>
            <a:off x="3873775" y="4452792"/>
            <a:ext cx="1965776" cy="178686"/>
            <a:chOff x="5606164" y="5660139"/>
            <a:chExt cx="1965776" cy="178686"/>
          </a:xfrm>
        </p:grpSpPr>
        <p:sp>
          <p:nvSpPr>
            <p:cNvPr id="35" name="Signalisation droite 34"/>
            <p:cNvSpPr/>
            <p:nvPr/>
          </p:nvSpPr>
          <p:spPr>
            <a:xfrm>
              <a:off x="5606164" y="5661249"/>
              <a:ext cx="1616377"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Etudes primaires / Sec. </a:t>
              </a:r>
              <a:r>
                <a:rPr lang="fr-FR" sz="900" dirty="0">
                  <a:solidFill>
                    <a:srgbClr val="000000"/>
                  </a:solidFill>
                  <a:latin typeface="Calibri"/>
                </a:rPr>
                <a:t>i</a:t>
              </a:r>
              <a:r>
                <a:rPr lang="fr-FR" sz="900" dirty="0" smtClean="0">
                  <a:solidFill>
                    <a:srgbClr val="000000"/>
                  </a:solidFill>
                  <a:latin typeface="Calibri"/>
                </a:rPr>
                <a:t>nf.</a:t>
              </a:r>
              <a:endParaRPr lang="fr-FR" sz="900" dirty="0">
                <a:solidFill>
                  <a:srgbClr val="000000"/>
                </a:solidFill>
                <a:latin typeface="Calibri"/>
              </a:endParaRPr>
            </a:p>
          </p:txBody>
        </p:sp>
        <p:sp>
          <p:nvSpPr>
            <p:cNvPr id="36" name="Rectangle 35"/>
            <p:cNvSpPr/>
            <p:nvPr/>
          </p:nvSpPr>
          <p:spPr>
            <a:xfrm>
              <a:off x="7222541"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49%</a:t>
              </a:r>
              <a:endParaRPr lang="fr-FR" sz="900" dirty="0">
                <a:solidFill>
                  <a:srgbClr val="000000"/>
                </a:solidFill>
                <a:latin typeface="Calibri"/>
              </a:endParaRPr>
            </a:p>
          </p:txBody>
        </p:sp>
        <p:cxnSp>
          <p:nvCxnSpPr>
            <p:cNvPr id="37" name="Connecteur droit 36"/>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er 37"/>
          <p:cNvGrpSpPr/>
          <p:nvPr/>
        </p:nvGrpSpPr>
        <p:grpSpPr>
          <a:xfrm>
            <a:off x="3728864" y="5925760"/>
            <a:ext cx="1965776" cy="178686"/>
            <a:chOff x="5606164" y="5660139"/>
            <a:chExt cx="1965776" cy="178686"/>
          </a:xfrm>
        </p:grpSpPr>
        <p:sp>
          <p:nvSpPr>
            <p:cNvPr id="39" name="Signalisation droite 38"/>
            <p:cNvSpPr/>
            <p:nvPr/>
          </p:nvSpPr>
          <p:spPr>
            <a:xfrm>
              <a:off x="5606164" y="5661249"/>
              <a:ext cx="1616377"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Etudes </a:t>
              </a:r>
              <a:r>
                <a:rPr lang="fr-FR" sz="900" dirty="0" err="1" smtClean="0">
                  <a:solidFill>
                    <a:srgbClr val="000000"/>
                  </a:solidFill>
                  <a:latin typeface="Calibri"/>
                </a:rPr>
                <a:t>supér</a:t>
              </a:r>
              <a:r>
                <a:rPr lang="fr-FR" sz="900" dirty="0" smtClean="0">
                  <a:solidFill>
                    <a:srgbClr val="000000"/>
                  </a:solidFill>
                  <a:latin typeface="Calibri"/>
                </a:rPr>
                <a:t>. universitaires</a:t>
              </a:r>
              <a:endParaRPr lang="fr-FR" sz="900" dirty="0">
                <a:solidFill>
                  <a:srgbClr val="000000"/>
                </a:solidFill>
                <a:latin typeface="Calibri"/>
              </a:endParaRPr>
            </a:p>
          </p:txBody>
        </p:sp>
        <p:sp>
          <p:nvSpPr>
            <p:cNvPr id="40" name="Rectangle 39"/>
            <p:cNvSpPr/>
            <p:nvPr/>
          </p:nvSpPr>
          <p:spPr>
            <a:xfrm>
              <a:off x="7222541"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28%</a:t>
              </a:r>
              <a:endParaRPr lang="fr-FR" sz="900" dirty="0">
                <a:solidFill>
                  <a:srgbClr val="000000"/>
                </a:solidFill>
                <a:latin typeface="Calibri"/>
              </a:endParaRPr>
            </a:p>
          </p:txBody>
        </p:sp>
        <p:cxnSp>
          <p:nvCxnSpPr>
            <p:cNvPr id="41" name="Connecteur droit 40"/>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42" name="Triangle isocèle 41"/>
          <p:cNvSpPr/>
          <p:nvPr/>
        </p:nvSpPr>
        <p:spPr>
          <a:xfrm flipV="1">
            <a:off x="4606982" y="5578659"/>
            <a:ext cx="271430" cy="181642"/>
          </a:xfrm>
          <a:prstGeom prst="triangle">
            <a:avLst/>
          </a:prstGeom>
          <a:solidFill>
            <a:schemeClr val="accent3">
              <a:lumMod val="75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43" name="Grouper 42"/>
          <p:cNvGrpSpPr/>
          <p:nvPr/>
        </p:nvGrpSpPr>
        <p:grpSpPr>
          <a:xfrm>
            <a:off x="3728864" y="5750779"/>
            <a:ext cx="1965776" cy="178686"/>
            <a:chOff x="5606164" y="5660139"/>
            <a:chExt cx="1965776" cy="178686"/>
          </a:xfrm>
        </p:grpSpPr>
        <p:sp>
          <p:nvSpPr>
            <p:cNvPr id="47" name="Signalisation droite 46"/>
            <p:cNvSpPr/>
            <p:nvPr/>
          </p:nvSpPr>
          <p:spPr>
            <a:xfrm>
              <a:off x="5606164" y="5661249"/>
              <a:ext cx="1616377"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Etudes primaires / Sec. </a:t>
              </a:r>
              <a:r>
                <a:rPr lang="fr-FR" sz="900" dirty="0">
                  <a:solidFill>
                    <a:srgbClr val="000000"/>
                  </a:solidFill>
                  <a:latin typeface="Calibri"/>
                </a:rPr>
                <a:t>i</a:t>
              </a:r>
              <a:r>
                <a:rPr lang="fr-FR" sz="900" dirty="0" smtClean="0">
                  <a:solidFill>
                    <a:srgbClr val="000000"/>
                  </a:solidFill>
                  <a:latin typeface="Calibri"/>
                </a:rPr>
                <a:t>nf.</a:t>
              </a:r>
              <a:endParaRPr lang="fr-FR" sz="900" dirty="0">
                <a:solidFill>
                  <a:srgbClr val="000000"/>
                </a:solidFill>
                <a:latin typeface="Calibri"/>
              </a:endParaRPr>
            </a:p>
          </p:txBody>
        </p:sp>
        <p:sp>
          <p:nvSpPr>
            <p:cNvPr id="48" name="Rectangle 47"/>
            <p:cNvSpPr/>
            <p:nvPr/>
          </p:nvSpPr>
          <p:spPr>
            <a:xfrm>
              <a:off x="7222541"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51%</a:t>
              </a:r>
              <a:endParaRPr lang="fr-FR" sz="900" dirty="0">
                <a:solidFill>
                  <a:srgbClr val="000000"/>
                </a:solidFill>
                <a:latin typeface="Calibri"/>
              </a:endParaRPr>
            </a:p>
          </p:txBody>
        </p:sp>
        <p:cxnSp>
          <p:nvCxnSpPr>
            <p:cNvPr id="49" name="Connecteur droit 48"/>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3023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8892" y="3123596"/>
            <a:ext cx="9394628" cy="34316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3822124295"/>
              </p:ext>
            </p:extLst>
          </p:nvPr>
        </p:nvGraphicFramePr>
        <p:xfrm>
          <a:off x="2840422" y="3477489"/>
          <a:ext cx="6006951" cy="3479916"/>
        </p:xfrm>
        <a:graphic>
          <a:graphicData uri="http://schemas.openxmlformats.org/drawingml/2006/chart">
            <c:chart xmlns:c="http://schemas.openxmlformats.org/drawingml/2006/chart" xmlns:r="http://schemas.openxmlformats.org/officeDocument/2006/relationships" r:id="rId2"/>
          </a:graphicData>
        </a:graphic>
      </p:graphicFrame>
      <p:sp>
        <p:nvSpPr>
          <p:cNvPr id="43" name="Rectangle 42"/>
          <p:cNvSpPr/>
          <p:nvPr/>
        </p:nvSpPr>
        <p:spPr>
          <a:xfrm flipV="1">
            <a:off x="2938284" y="4923892"/>
            <a:ext cx="3949867" cy="13134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51248"/>
            <a:ext cx="9649072" cy="338554"/>
          </a:xfrm>
        </p:spPr>
        <p:txBody>
          <a:bodyPr/>
          <a:lstStyle/>
          <a:p>
            <a:r>
              <a:rPr lang="fr-FR" dirty="0">
                <a:solidFill>
                  <a:srgbClr val="FF0000"/>
                </a:solidFill>
              </a:rPr>
              <a:t>RAPPORT AUX TEMPS SOCIAUX</a:t>
            </a:r>
            <a:endParaRPr lang="fr-FR" dirty="0"/>
          </a:p>
        </p:txBody>
      </p:sp>
      <p:sp>
        <p:nvSpPr>
          <p:cNvPr id="4" name="Espace réservé du pied de page 3"/>
          <p:cNvSpPr>
            <a:spLocks noGrp="1"/>
          </p:cNvSpPr>
          <p:nvPr>
            <p:ph type="ftr" sz="quarter" idx="3"/>
          </p:nvPr>
        </p:nvSpPr>
        <p:spPr>
          <a:xfrm>
            <a:off x="43195" y="6720780"/>
            <a:ext cx="8990738" cy="123111"/>
          </a:xfrm>
        </p:spPr>
        <p:txBody>
          <a:bodyPr/>
          <a:lstStyle/>
          <a:p>
            <a:pPr algn="l"/>
            <a:r>
              <a:rPr lang="fr-FR" smtClean="0">
                <a:solidFill>
                  <a:srgbClr val="000000">
                    <a:tint val="75000"/>
                  </a:srgbClr>
                </a:solidFill>
                <a:latin typeface="Calibri"/>
              </a:rPr>
              <a:t>©Solidaris – Le thermomètre des Belges – Que vivent les retraité(e)s récents ? – Mai 2015</a:t>
            </a:r>
            <a:endParaRPr lang="fr-FR" dirty="0">
              <a:solidFill>
                <a:srgbClr val="000000">
                  <a:tint val="75000"/>
                </a:srgbClr>
              </a:solidFill>
              <a:latin typeface="Calibri"/>
            </a:endParaRPr>
          </a:p>
        </p:txBody>
      </p:sp>
      <p:sp>
        <p:nvSpPr>
          <p:cNvPr id="5" name="Espace réservé du numéro de diapositive 4"/>
          <p:cNvSpPr>
            <a:spLocks noGrp="1"/>
          </p:cNvSpPr>
          <p:nvPr>
            <p:ph type="sldNum" sz="quarter" idx="4"/>
          </p:nvPr>
        </p:nvSpPr>
        <p:spPr>
          <a:xfrm>
            <a:off x="7551405" y="6723606"/>
            <a:ext cx="2311400" cy="123111"/>
          </a:xfrm>
        </p:spPr>
        <p:txBody>
          <a:bodyPr/>
          <a:lstStyle/>
          <a:p>
            <a:fld id="{F9B1BAB7-AC79-A041-AA59-D4AE9967AD46}" type="slidenum">
              <a:rPr lang="fr-FR" smtClean="0">
                <a:solidFill>
                  <a:srgbClr val="000000">
                    <a:tint val="75000"/>
                  </a:srgbClr>
                </a:solidFill>
                <a:latin typeface="Calibri"/>
              </a:rPr>
              <a:pPr/>
              <a:t>41</a:t>
            </a:fld>
            <a:endParaRPr lang="fr-FR">
              <a:solidFill>
                <a:srgbClr val="000000">
                  <a:tint val="75000"/>
                </a:srgbClr>
              </a:solidFill>
              <a:latin typeface="Calibri"/>
            </a:endParaRPr>
          </a:p>
        </p:txBody>
      </p:sp>
      <p:sp>
        <p:nvSpPr>
          <p:cNvPr id="12" name="ZoneTexte 11"/>
          <p:cNvSpPr txBox="1"/>
          <p:nvPr/>
        </p:nvSpPr>
        <p:spPr>
          <a:xfrm>
            <a:off x="383943" y="3268663"/>
            <a:ext cx="3305545" cy="1169551"/>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srgbClr val="000000"/>
                </a:solidFill>
                <a:latin typeface="Calibri"/>
              </a:rPr>
              <a:t>Il faut laisser </a:t>
            </a:r>
            <a:r>
              <a:rPr lang="fr-FR" sz="1400" b="1" dirty="0">
                <a:solidFill>
                  <a:srgbClr val="000000"/>
                </a:solidFill>
                <a:latin typeface="Calibri"/>
              </a:rPr>
              <a:t>le choix total à chaque individu de </a:t>
            </a:r>
            <a:r>
              <a:rPr lang="fr-FR" sz="1400" b="1" dirty="0" smtClean="0">
                <a:solidFill>
                  <a:srgbClr val="000000"/>
                </a:solidFill>
                <a:latin typeface="Calibri"/>
              </a:rPr>
              <a:t>partir à la retraite </a:t>
            </a:r>
            <a:r>
              <a:rPr lang="fr-FR" sz="1400" b="1" dirty="0">
                <a:solidFill>
                  <a:srgbClr val="000000"/>
                </a:solidFill>
                <a:latin typeface="Calibri"/>
              </a:rPr>
              <a:t>quand il le souhaite du moment qu’il a cotisé un certain nombre de mois durant </a:t>
            </a:r>
            <a:endParaRPr lang="fr-FR" sz="1400" b="1" dirty="0" smtClean="0">
              <a:solidFill>
                <a:srgbClr val="000000"/>
              </a:solidFill>
              <a:latin typeface="Calibri"/>
            </a:endParaRPr>
          </a:p>
          <a:p>
            <a:pPr>
              <a:buClr>
                <a:prstClr val="white">
                  <a:lumMod val="50000"/>
                </a:prstClr>
              </a:buClr>
            </a:pPr>
            <a:r>
              <a:rPr lang="fr-FR" sz="1400" b="1" dirty="0">
                <a:solidFill>
                  <a:srgbClr val="000000"/>
                </a:solidFill>
                <a:latin typeface="Calibri"/>
              </a:rPr>
              <a:t> </a:t>
            </a:r>
            <a:r>
              <a:rPr lang="fr-FR" sz="1400" b="1" dirty="0" smtClean="0">
                <a:solidFill>
                  <a:srgbClr val="000000"/>
                </a:solidFill>
                <a:latin typeface="Calibri"/>
              </a:rPr>
              <a:t>    toute </a:t>
            </a:r>
            <a:r>
              <a:rPr lang="fr-FR" sz="1400" b="1" dirty="0">
                <a:solidFill>
                  <a:srgbClr val="000000"/>
                </a:solidFill>
                <a:latin typeface="Calibri"/>
              </a:rPr>
              <a:t>sa carrière </a:t>
            </a:r>
            <a:endParaRPr lang="fr-FR" sz="1400" b="1" i="1" dirty="0">
              <a:solidFill>
                <a:srgbClr val="000000"/>
              </a:solidFill>
              <a:latin typeface="Calibri"/>
            </a:endParaRPr>
          </a:p>
        </p:txBody>
      </p:sp>
      <p:sp>
        <p:nvSpPr>
          <p:cNvPr id="61" name="Flèche vers le bas 60"/>
          <p:cNvSpPr/>
          <p:nvPr/>
        </p:nvSpPr>
        <p:spPr>
          <a:xfrm>
            <a:off x="7822730" y="2594393"/>
            <a:ext cx="1365475" cy="1505629"/>
          </a:xfrm>
          <a:prstGeom prst="downArrow">
            <a:avLst>
              <a:gd name="adj1" fmla="val 100000"/>
              <a:gd name="adj2" fmla="val 11452"/>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rPr>
              <a:t>Cela </a:t>
            </a:r>
            <a:r>
              <a:rPr lang="fr-FR" sz="1200" b="1" dirty="0">
                <a:solidFill>
                  <a:srgbClr val="000000"/>
                </a:solidFill>
              </a:rPr>
              <a:t>ne</a:t>
            </a:r>
            <a:r>
              <a:rPr lang="fr-FR" sz="1200" dirty="0">
                <a:solidFill>
                  <a:srgbClr val="000000"/>
                </a:solidFill>
              </a:rPr>
              <a:t> correspond </a:t>
            </a:r>
            <a:r>
              <a:rPr lang="fr-FR" sz="1200" b="1" dirty="0">
                <a:solidFill>
                  <a:srgbClr val="000000"/>
                </a:solidFill>
              </a:rPr>
              <a:t>pas</a:t>
            </a:r>
            <a:r>
              <a:rPr lang="fr-FR" sz="1200" dirty="0">
                <a:solidFill>
                  <a:srgbClr val="000000"/>
                </a:solidFill>
              </a:rPr>
              <a:t> </a:t>
            </a:r>
            <a:r>
              <a:rPr lang="fr-FR" sz="1200" b="1" dirty="0">
                <a:solidFill>
                  <a:srgbClr val="000000"/>
                </a:solidFill>
              </a:rPr>
              <a:t>du tout </a:t>
            </a:r>
            <a:r>
              <a:rPr lang="fr-FR" sz="1200" dirty="0">
                <a:solidFill>
                  <a:srgbClr val="000000"/>
                </a:solidFill>
              </a:rPr>
              <a:t>à ma situation ou à</a:t>
            </a:r>
            <a:br>
              <a:rPr lang="fr-FR" sz="1200" dirty="0">
                <a:solidFill>
                  <a:srgbClr val="000000"/>
                </a:solidFill>
              </a:rPr>
            </a:br>
            <a:r>
              <a:rPr lang="fr-FR" sz="1200" dirty="0">
                <a:solidFill>
                  <a:srgbClr val="000000"/>
                </a:solidFill>
              </a:rPr>
              <a:t> ce que je pense</a:t>
            </a:r>
          </a:p>
          <a:p>
            <a:pPr algn="ctr">
              <a:spcBef>
                <a:spcPts val="200"/>
              </a:spcBef>
            </a:pPr>
            <a:r>
              <a:rPr lang="fr-FR" sz="1000" i="1" dirty="0">
                <a:solidFill>
                  <a:srgbClr val="000000"/>
                </a:solidFill>
              </a:rPr>
              <a:t>– Cotes 1 + 2 – </a:t>
            </a:r>
          </a:p>
        </p:txBody>
      </p:sp>
      <p:sp>
        <p:nvSpPr>
          <p:cNvPr id="14" name="ZoneTexte 13"/>
          <p:cNvSpPr txBox="1"/>
          <p:nvPr/>
        </p:nvSpPr>
        <p:spPr>
          <a:xfrm>
            <a:off x="238892" y="2877375"/>
            <a:ext cx="3450597"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a:t>
            </a:r>
            <a:r>
              <a:rPr lang="fr-FR" sz="1000" b="1" dirty="0" smtClean="0">
                <a:solidFill>
                  <a:srgbClr val="3366FF"/>
                </a:solidFill>
                <a:latin typeface="Calibri"/>
              </a:rPr>
              <a:t>les retraité(e)s récents </a:t>
            </a:r>
            <a:r>
              <a:rPr lang="fr-FR" sz="1000" i="1" dirty="0" smtClean="0">
                <a:solidFill>
                  <a:srgbClr val="000000"/>
                </a:solidFill>
                <a:latin typeface="Calibri"/>
              </a:rPr>
              <a:t>– Wallonie &amp; Bruxelles –.</a:t>
            </a:r>
            <a:endParaRPr lang="fr-FR" sz="1000" i="1" dirty="0">
              <a:solidFill>
                <a:srgbClr val="000000"/>
              </a:solidFill>
              <a:latin typeface="Calibri"/>
            </a:endParaRPr>
          </a:p>
        </p:txBody>
      </p:sp>
      <p:grpSp>
        <p:nvGrpSpPr>
          <p:cNvPr id="21" name="Grouper 20"/>
          <p:cNvGrpSpPr/>
          <p:nvPr/>
        </p:nvGrpSpPr>
        <p:grpSpPr>
          <a:xfrm>
            <a:off x="3032379" y="5441947"/>
            <a:ext cx="1503458" cy="178686"/>
            <a:chOff x="5606163" y="5660139"/>
            <a:chExt cx="1503458" cy="178686"/>
          </a:xfrm>
        </p:grpSpPr>
        <p:sp>
          <p:nvSpPr>
            <p:cNvPr id="22" name="Signalisation droite 21"/>
            <p:cNvSpPr/>
            <p:nvPr/>
          </p:nvSpPr>
          <p:spPr>
            <a:xfrm>
              <a:off x="5606163" y="5661249"/>
              <a:ext cx="1154059"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A quitté &gt; 65 ans</a:t>
              </a:r>
              <a:endParaRPr lang="fr-FR" sz="900" dirty="0">
                <a:solidFill>
                  <a:srgbClr val="000000"/>
                </a:solidFill>
                <a:latin typeface="Calibri"/>
              </a:endParaRPr>
            </a:p>
          </p:txBody>
        </p:sp>
        <p:sp>
          <p:nvSpPr>
            <p:cNvPr id="23" name="Rectangle 22"/>
            <p:cNvSpPr/>
            <p:nvPr/>
          </p:nvSpPr>
          <p:spPr>
            <a:xfrm>
              <a:off x="6760222"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75%</a:t>
              </a:r>
              <a:endParaRPr lang="fr-FR" sz="900" dirty="0">
                <a:solidFill>
                  <a:srgbClr val="000000"/>
                </a:solidFill>
                <a:latin typeface="Calibri"/>
              </a:endParaRPr>
            </a:p>
          </p:txBody>
        </p:sp>
        <p:cxnSp>
          <p:nvCxnSpPr>
            <p:cNvPr id="24" name="Connecteur droit 23"/>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er 24"/>
          <p:cNvGrpSpPr/>
          <p:nvPr/>
        </p:nvGrpSpPr>
        <p:grpSpPr>
          <a:xfrm>
            <a:off x="3032379" y="5011495"/>
            <a:ext cx="1118127" cy="178686"/>
            <a:chOff x="5606165" y="5660139"/>
            <a:chExt cx="1118127" cy="178686"/>
          </a:xfrm>
        </p:grpSpPr>
        <p:sp>
          <p:nvSpPr>
            <p:cNvPr id="26" name="Signalisation droite 25"/>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Femme</a:t>
              </a:r>
              <a:endParaRPr lang="fr-FR" sz="900" dirty="0">
                <a:solidFill>
                  <a:srgbClr val="000000"/>
                </a:solidFill>
                <a:latin typeface="Calibri"/>
              </a:endParaRPr>
            </a:p>
          </p:txBody>
        </p:sp>
        <p:sp>
          <p:nvSpPr>
            <p:cNvPr id="27" name="Rectangle 26"/>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73%</a:t>
              </a:r>
              <a:endParaRPr lang="fr-FR" sz="900" dirty="0">
                <a:solidFill>
                  <a:srgbClr val="000000"/>
                </a:solidFill>
                <a:latin typeface="Calibri"/>
              </a:endParaRPr>
            </a:p>
          </p:txBody>
        </p:sp>
        <p:cxnSp>
          <p:nvCxnSpPr>
            <p:cNvPr id="28" name="Connecteur droit 27"/>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er 28"/>
          <p:cNvGrpSpPr/>
          <p:nvPr/>
        </p:nvGrpSpPr>
        <p:grpSpPr>
          <a:xfrm>
            <a:off x="3032379" y="5190461"/>
            <a:ext cx="1118127" cy="178686"/>
            <a:chOff x="5606165" y="5660139"/>
            <a:chExt cx="1118127" cy="178686"/>
          </a:xfrm>
        </p:grpSpPr>
        <p:sp>
          <p:nvSpPr>
            <p:cNvPr id="30" name="Signalisation droite 29"/>
            <p:cNvSpPr/>
            <p:nvPr/>
          </p:nvSpPr>
          <p:spPr>
            <a:xfrm>
              <a:off x="5606165" y="5661249"/>
              <a:ext cx="768728"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Homme</a:t>
              </a:r>
              <a:endParaRPr lang="fr-FR" sz="900" dirty="0">
                <a:solidFill>
                  <a:srgbClr val="000000"/>
                </a:solidFill>
                <a:latin typeface="Calibri"/>
              </a:endParaRPr>
            </a:p>
          </p:txBody>
        </p:sp>
        <p:sp>
          <p:nvSpPr>
            <p:cNvPr id="31" name="Rectangle 30"/>
            <p:cNvSpPr/>
            <p:nvPr/>
          </p:nvSpPr>
          <p:spPr>
            <a:xfrm>
              <a:off x="6374893"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64%</a:t>
              </a:r>
              <a:endParaRPr lang="fr-FR" sz="900" dirty="0">
                <a:solidFill>
                  <a:srgbClr val="000000"/>
                </a:solidFill>
                <a:latin typeface="Calibri"/>
              </a:endParaRPr>
            </a:p>
          </p:txBody>
        </p:sp>
        <p:cxnSp>
          <p:nvCxnSpPr>
            <p:cNvPr id="33" name="Connecteur droit 32"/>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42" name="Triangle isocèle 41"/>
          <p:cNvSpPr/>
          <p:nvPr/>
        </p:nvSpPr>
        <p:spPr>
          <a:xfrm flipV="1">
            <a:off x="4779535" y="4774200"/>
            <a:ext cx="271430" cy="181642"/>
          </a:xfrm>
          <a:prstGeom prst="triangle">
            <a:avLst/>
          </a:prstGeom>
          <a:solidFill>
            <a:schemeClr val="bg1">
              <a:lumMod val="50000"/>
            </a:schemeClr>
          </a:solidFill>
          <a:ln w="3175"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4" name="Flèche vers le bas 43"/>
          <p:cNvSpPr/>
          <p:nvPr/>
        </p:nvSpPr>
        <p:spPr>
          <a:xfrm>
            <a:off x="6310594" y="2594393"/>
            <a:ext cx="1512136" cy="1505629"/>
          </a:xfrm>
          <a:prstGeom prst="downArrow">
            <a:avLst>
              <a:gd name="adj1" fmla="val 100000"/>
              <a:gd name="adj2" fmla="val 11452"/>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rPr>
              <a:t>Cela correspond </a:t>
            </a:r>
            <a:r>
              <a:rPr lang="fr-FR" sz="1200" b="1" dirty="0">
                <a:solidFill>
                  <a:srgbClr val="000000"/>
                </a:solidFill>
              </a:rPr>
              <a:t>moyennement</a:t>
            </a:r>
            <a:r>
              <a:rPr lang="fr-FR" sz="1200" dirty="0">
                <a:solidFill>
                  <a:srgbClr val="000000"/>
                </a:solidFill>
              </a:rPr>
              <a:t> </a:t>
            </a:r>
            <a:br>
              <a:rPr lang="fr-FR" sz="1200" dirty="0">
                <a:solidFill>
                  <a:srgbClr val="000000"/>
                </a:solidFill>
              </a:rPr>
            </a:br>
            <a:r>
              <a:rPr lang="fr-FR" sz="1200" dirty="0">
                <a:solidFill>
                  <a:srgbClr val="000000"/>
                </a:solidFill>
              </a:rPr>
              <a:t>à ma situation ou à ce que je pense</a:t>
            </a:r>
          </a:p>
          <a:p>
            <a:pPr algn="ctr">
              <a:spcBef>
                <a:spcPts val="200"/>
              </a:spcBef>
            </a:pPr>
            <a:r>
              <a:rPr lang="fr-FR" sz="1000" i="1" dirty="0">
                <a:solidFill>
                  <a:srgbClr val="000000"/>
                </a:solidFill>
              </a:rPr>
              <a:t>– Cotes 3 + 4 + 5 –</a:t>
            </a:r>
          </a:p>
          <a:p>
            <a:pPr algn="ctr">
              <a:spcBef>
                <a:spcPts val="200"/>
              </a:spcBef>
            </a:pPr>
            <a:r>
              <a:rPr lang="fr-FR" sz="1000" i="1" dirty="0" smtClean="0">
                <a:solidFill>
                  <a:srgbClr val="000000"/>
                </a:solidFill>
                <a:latin typeface="Calibri"/>
              </a:rPr>
              <a:t>– </a:t>
            </a:r>
            <a:endParaRPr lang="fr-FR" sz="1000" i="1" dirty="0">
              <a:solidFill>
                <a:srgbClr val="000000"/>
              </a:solidFill>
              <a:latin typeface="Calibri"/>
            </a:endParaRPr>
          </a:p>
        </p:txBody>
      </p:sp>
      <p:sp>
        <p:nvSpPr>
          <p:cNvPr id="45" name="Flèche vers le bas 44"/>
          <p:cNvSpPr/>
          <p:nvPr/>
        </p:nvSpPr>
        <p:spPr>
          <a:xfrm>
            <a:off x="4197338" y="2594393"/>
            <a:ext cx="1512136" cy="1505629"/>
          </a:xfrm>
          <a:prstGeom prst="downArrow">
            <a:avLst>
              <a:gd name="adj1" fmla="val 100000"/>
              <a:gd name="adj2" fmla="val 11452"/>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rgbClr val="000000"/>
                </a:solidFill>
              </a:rPr>
              <a:t>Cela correspond </a:t>
            </a:r>
            <a:r>
              <a:rPr lang="fr-FR" sz="1200" b="1" dirty="0">
                <a:solidFill>
                  <a:srgbClr val="000000"/>
                </a:solidFill>
              </a:rPr>
              <a:t>tout à fait </a:t>
            </a:r>
            <a:r>
              <a:rPr lang="fr-FR" sz="1200" dirty="0">
                <a:solidFill>
                  <a:srgbClr val="000000"/>
                </a:solidFill>
              </a:rPr>
              <a:t>à ma situation ou à ce que je pense</a:t>
            </a:r>
          </a:p>
          <a:p>
            <a:pPr algn="ctr">
              <a:spcBef>
                <a:spcPts val="200"/>
              </a:spcBef>
            </a:pPr>
            <a:r>
              <a:rPr lang="fr-FR" sz="1000" i="1" dirty="0">
                <a:solidFill>
                  <a:srgbClr val="000000"/>
                </a:solidFill>
              </a:rPr>
              <a:t>– Cotes 6 + 7 – </a:t>
            </a:r>
          </a:p>
        </p:txBody>
      </p:sp>
      <p:sp>
        <p:nvSpPr>
          <p:cNvPr id="55" name="Rectangle 54"/>
          <p:cNvSpPr/>
          <p:nvPr/>
        </p:nvSpPr>
        <p:spPr>
          <a:xfrm>
            <a:off x="4689458" y="5012605"/>
            <a:ext cx="2098879" cy="1149411"/>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6" name="Graphique 55"/>
          <p:cNvGraphicFramePr/>
          <p:nvPr>
            <p:extLst>
              <p:ext uri="{D42A27DB-BD31-4B8C-83A1-F6EECF244321}">
                <p14:modId xmlns:p14="http://schemas.microsoft.com/office/powerpoint/2010/main" val="159856570"/>
              </p:ext>
            </p:extLst>
          </p:nvPr>
        </p:nvGraphicFramePr>
        <p:xfrm>
          <a:off x="4744267" y="5396059"/>
          <a:ext cx="2120881" cy="811794"/>
        </p:xfrm>
        <a:graphic>
          <a:graphicData uri="http://schemas.openxmlformats.org/drawingml/2006/chart">
            <c:chart xmlns:c="http://schemas.openxmlformats.org/drawingml/2006/chart" xmlns:r="http://schemas.openxmlformats.org/officeDocument/2006/relationships" r:id="rId3"/>
          </a:graphicData>
        </a:graphic>
      </p:graphicFrame>
      <p:sp>
        <p:nvSpPr>
          <p:cNvPr id="57" name="ZoneTexte 56"/>
          <p:cNvSpPr txBox="1"/>
          <p:nvPr/>
        </p:nvSpPr>
        <p:spPr>
          <a:xfrm>
            <a:off x="4674937" y="5026727"/>
            <a:ext cx="1333618" cy="369332"/>
          </a:xfrm>
          <a:prstGeom prst="rect">
            <a:avLst/>
          </a:prstGeom>
          <a:noFill/>
        </p:spPr>
        <p:txBody>
          <a:bodyPr wrap="none" rtlCol="0">
            <a:spAutoFit/>
          </a:bodyPr>
          <a:lstStyle/>
          <a:p>
            <a:r>
              <a:rPr lang="fr-FR" sz="900" b="1" dirty="0" smtClean="0">
                <a:solidFill>
                  <a:srgbClr val="000000"/>
                </a:solidFill>
                <a:latin typeface="Calibri"/>
              </a:rPr>
              <a:t>AUTO-ÉVALUATION </a:t>
            </a:r>
            <a:br>
              <a:rPr lang="fr-FR" sz="900" b="1" dirty="0" smtClean="0">
                <a:solidFill>
                  <a:srgbClr val="000000"/>
                </a:solidFill>
                <a:latin typeface="Calibri"/>
              </a:rPr>
            </a:br>
            <a:r>
              <a:rPr lang="fr-FR" sz="900" b="1" dirty="0" smtClean="0">
                <a:solidFill>
                  <a:srgbClr val="000000"/>
                </a:solidFill>
                <a:latin typeface="Calibri"/>
              </a:rPr>
              <a:t>DE SA SANTÉ PHYSIQUE</a:t>
            </a:r>
            <a:endParaRPr lang="fr-FR" sz="900" b="1" dirty="0">
              <a:solidFill>
                <a:srgbClr val="000000"/>
              </a:solidFill>
              <a:latin typeface="Calibri"/>
            </a:endParaRPr>
          </a:p>
        </p:txBody>
      </p:sp>
    </p:spTree>
    <p:extLst>
      <p:ext uri="{BB962C8B-B14F-4D97-AF65-F5344CB8AC3E}">
        <p14:creationId xmlns:p14="http://schemas.microsoft.com/office/powerpoint/2010/main" val="1670280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RAPPORT A L’ALIMENTATION</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42</a:t>
            </a:fld>
            <a:endParaRPr lang="fr-FR">
              <a:latin typeface="Calibri"/>
            </a:endParaRPr>
          </a:p>
        </p:txBody>
      </p:sp>
      <p:sp>
        <p:nvSpPr>
          <p:cNvPr id="23" name="Rectangle 22"/>
          <p:cNvSpPr/>
          <p:nvPr/>
        </p:nvSpPr>
        <p:spPr>
          <a:xfrm>
            <a:off x="344490" y="1491670"/>
            <a:ext cx="9217022" cy="4781546"/>
          </a:xfrm>
          <a:prstGeom prst="rect">
            <a:avLst/>
          </a:prstGeom>
          <a:solidFill>
            <a:schemeClr val="bg1">
              <a:lumMod val="95000"/>
            </a:schemeClr>
          </a:solidFill>
          <a:ln w="31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w="3175" cmpd="sng">
                <a:solidFill>
                  <a:prstClr val="white">
                    <a:lumMod val="65000"/>
                  </a:prstClr>
                </a:solidFill>
              </a:ln>
              <a:solidFill>
                <a:prstClr val="white"/>
              </a:solidFill>
              <a:latin typeface="Calibri"/>
            </a:endParaRPr>
          </a:p>
        </p:txBody>
      </p:sp>
      <p:sp>
        <p:nvSpPr>
          <p:cNvPr id="24" name="Rectangle 23"/>
          <p:cNvSpPr/>
          <p:nvPr/>
        </p:nvSpPr>
        <p:spPr>
          <a:xfrm>
            <a:off x="885826" y="1869148"/>
            <a:ext cx="2863530" cy="3844142"/>
          </a:xfrm>
          <a:prstGeom prst="rect">
            <a:avLst/>
          </a:prstGeom>
          <a:gradFill>
            <a:gsLst>
              <a:gs pos="0">
                <a:srgbClr val="BB6868"/>
              </a:gs>
              <a:gs pos="99000">
                <a:schemeClr val="accent2">
                  <a:lumMod val="10000"/>
                  <a:lumOff val="9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Rectangle 24"/>
          <p:cNvSpPr/>
          <p:nvPr/>
        </p:nvSpPr>
        <p:spPr>
          <a:xfrm>
            <a:off x="4447821" y="1869148"/>
            <a:ext cx="2863530" cy="3844142"/>
          </a:xfrm>
          <a:prstGeom prst="rect">
            <a:avLst/>
          </a:prstGeom>
          <a:gradFill>
            <a:gsLst>
              <a:gs pos="0">
                <a:srgbClr val="82A759"/>
              </a:gs>
              <a:gs pos="100000">
                <a:schemeClr val="accent3">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6" name="Graphique 25"/>
          <p:cNvGraphicFramePr/>
          <p:nvPr>
            <p:extLst>
              <p:ext uri="{D42A27DB-BD31-4B8C-83A1-F6EECF244321}">
                <p14:modId xmlns:p14="http://schemas.microsoft.com/office/powerpoint/2010/main" val="541647759"/>
              </p:ext>
            </p:extLst>
          </p:nvPr>
        </p:nvGraphicFramePr>
        <p:xfrm>
          <a:off x="1" y="2805947"/>
          <a:ext cx="9906000" cy="3577138"/>
        </p:xfrm>
        <a:graphic>
          <a:graphicData uri="http://schemas.openxmlformats.org/drawingml/2006/chart">
            <c:chart xmlns:c="http://schemas.openxmlformats.org/drawingml/2006/chart" xmlns:r="http://schemas.openxmlformats.org/officeDocument/2006/relationships" r:id="rId2"/>
          </a:graphicData>
        </a:graphic>
      </p:graphicFrame>
      <p:sp>
        <p:nvSpPr>
          <p:cNvPr id="27" name="Ellipse 26"/>
          <p:cNvSpPr/>
          <p:nvPr/>
        </p:nvSpPr>
        <p:spPr>
          <a:xfrm>
            <a:off x="6301626" y="2111463"/>
            <a:ext cx="575734" cy="575734"/>
          </a:xfrm>
          <a:prstGeom prst="ellipse">
            <a:avLst/>
          </a:prstGeom>
          <a:solidFill>
            <a:srgbClr val="293A16"/>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400" b="1" dirty="0" smtClean="0">
                <a:solidFill>
                  <a:prstClr val="white"/>
                </a:solidFill>
                <a:latin typeface="Calibri"/>
              </a:rPr>
              <a:t>33%</a:t>
            </a:r>
            <a:endParaRPr lang="fr-FR" sz="1400" b="1" dirty="0">
              <a:solidFill>
                <a:prstClr val="white"/>
              </a:solidFill>
              <a:latin typeface="Calibri"/>
            </a:endParaRPr>
          </a:p>
        </p:txBody>
      </p:sp>
      <p:sp>
        <p:nvSpPr>
          <p:cNvPr id="28" name="Flèche vers la droite 27"/>
          <p:cNvSpPr/>
          <p:nvPr/>
        </p:nvSpPr>
        <p:spPr>
          <a:xfrm>
            <a:off x="4864438" y="2162265"/>
            <a:ext cx="1437190" cy="484632"/>
          </a:xfrm>
          <a:prstGeom prst="rightArrow">
            <a:avLst>
              <a:gd name="adj1" fmla="val 100000"/>
              <a:gd name="adj2" fmla="val 50000"/>
            </a:avLst>
          </a:prstGeom>
          <a:solidFill>
            <a:srgbClr val="293A16"/>
          </a:solidFill>
          <a:ln>
            <a:noFill/>
          </a:ln>
          <a:effectLst>
            <a:outerShdw blurRad="206375" dist="50800" dir="5400000" sx="76000" sy="76000" algn="tl" rotWithShape="0">
              <a:srgbClr val="000000">
                <a:alpha val="43000"/>
              </a:srgbClr>
            </a:outerShdw>
          </a:effectLst>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prstClr val="white"/>
                </a:solidFill>
                <a:latin typeface="Calibri"/>
              </a:rPr>
              <a:t>Risque </a:t>
            </a:r>
            <a:r>
              <a:rPr lang="fr-FR" sz="1400" b="1" dirty="0" smtClean="0">
                <a:solidFill>
                  <a:prstClr val="white"/>
                </a:solidFill>
                <a:latin typeface="Calibri"/>
              </a:rPr>
              <a:t>faible</a:t>
            </a:r>
            <a:endParaRPr lang="fr-FR" sz="1400" b="1" dirty="0">
              <a:solidFill>
                <a:prstClr val="white"/>
              </a:solidFill>
              <a:latin typeface="Calibri"/>
            </a:endParaRPr>
          </a:p>
        </p:txBody>
      </p:sp>
      <p:sp>
        <p:nvSpPr>
          <p:cNvPr id="29" name="Ellipse 28"/>
          <p:cNvSpPr/>
          <p:nvPr/>
        </p:nvSpPr>
        <p:spPr>
          <a:xfrm>
            <a:off x="2888438" y="2111463"/>
            <a:ext cx="575734" cy="575734"/>
          </a:xfrm>
          <a:prstGeom prst="ellipse">
            <a:avLst/>
          </a:prstGeom>
          <a:solidFill>
            <a:schemeClr val="accent2">
              <a:lumMod val="90000"/>
              <a:lumOff val="10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400" b="1" dirty="0" smtClean="0">
                <a:solidFill>
                  <a:prstClr val="white"/>
                </a:solidFill>
                <a:latin typeface="Calibri"/>
              </a:rPr>
              <a:t>62%</a:t>
            </a:r>
            <a:endParaRPr lang="fr-FR" sz="1400" b="1" dirty="0">
              <a:solidFill>
                <a:prstClr val="white"/>
              </a:solidFill>
              <a:latin typeface="Calibri"/>
            </a:endParaRPr>
          </a:p>
        </p:txBody>
      </p:sp>
      <p:sp>
        <p:nvSpPr>
          <p:cNvPr id="30" name="Flèche vers la droite 29"/>
          <p:cNvSpPr/>
          <p:nvPr/>
        </p:nvSpPr>
        <p:spPr>
          <a:xfrm>
            <a:off x="1168225" y="2162265"/>
            <a:ext cx="1714183" cy="484632"/>
          </a:xfrm>
          <a:prstGeom prst="rightArrow">
            <a:avLst>
              <a:gd name="adj1" fmla="val 100000"/>
              <a:gd name="adj2" fmla="val 50000"/>
            </a:avLst>
          </a:prstGeom>
          <a:solidFill>
            <a:schemeClr val="accent2">
              <a:lumMod val="90000"/>
              <a:lumOff val="10000"/>
            </a:schemeClr>
          </a:solidFill>
          <a:ln>
            <a:noFill/>
          </a:ln>
          <a:effectLst>
            <a:outerShdw blurRad="206375" dist="50800" dir="5400000" sx="76000" sy="76000" algn="tl" rotWithShape="0">
              <a:srgbClr val="000000">
                <a:alpha val="43000"/>
              </a:srgbClr>
            </a:outerShdw>
          </a:effectLst>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prstClr val="white"/>
                </a:solidFill>
                <a:latin typeface="Calibri"/>
              </a:rPr>
              <a:t>Risque </a:t>
            </a:r>
            <a:r>
              <a:rPr lang="fr-FR" sz="1400" b="1" dirty="0" smtClean="0">
                <a:solidFill>
                  <a:prstClr val="white"/>
                </a:solidFill>
                <a:latin typeface="Calibri"/>
              </a:rPr>
              <a:t>important</a:t>
            </a:r>
            <a:endParaRPr lang="fr-FR" sz="1400" b="1" dirty="0">
              <a:solidFill>
                <a:prstClr val="white"/>
              </a:solidFill>
              <a:latin typeface="Calibri"/>
            </a:endParaRPr>
          </a:p>
        </p:txBody>
      </p:sp>
      <p:sp>
        <p:nvSpPr>
          <p:cNvPr id="35" name="Espace réservé du contenu 2"/>
          <p:cNvSpPr txBox="1">
            <a:spLocks/>
          </p:cNvSpPr>
          <p:nvPr/>
        </p:nvSpPr>
        <p:spPr>
          <a:xfrm>
            <a:off x="272482" y="939727"/>
            <a:ext cx="9361038" cy="307777"/>
          </a:xfrm>
          <a:prstGeom prst="rect">
            <a:avLst/>
          </a:prstGeom>
        </p:spPr>
        <p:txBody>
          <a:bodyPr vert="horz" wrap="square" lIns="91440" tIns="45720" rIns="91440" bIns="45720" rtlCol="0">
            <a:spAutoFit/>
          </a:bodyPr>
          <a:lstStyle>
            <a:lvl1pPr marL="268288" indent="-268288" algn="l" defTabSz="457200" rtl="0" eaLnBrk="1" latinLnBrk="0" hangingPunct="1">
              <a:spcBef>
                <a:spcPct val="20000"/>
              </a:spcBef>
              <a:buClr>
                <a:schemeClr val="tx1">
                  <a:lumMod val="50000"/>
                  <a:lumOff val="50000"/>
                </a:schemeClr>
              </a:buClr>
              <a:buFont typeface="Wingdings 3" charset="2"/>
              <a:buChar char=""/>
              <a:defRPr sz="1400" kern="1200">
                <a:solidFill>
                  <a:schemeClr val="tx1"/>
                </a:solidFill>
                <a:latin typeface="+mn-lt"/>
                <a:ea typeface="+mn-ea"/>
                <a:cs typeface="+mn-cs"/>
              </a:defRPr>
            </a:lvl1pPr>
            <a:lvl2pPr marL="449263" indent="-182563" algn="l" defTabSz="457200" rtl="0" eaLnBrk="1" latinLnBrk="0" hangingPunct="1">
              <a:spcBef>
                <a:spcPct val="20000"/>
              </a:spcBef>
              <a:buClr>
                <a:schemeClr val="tx1">
                  <a:lumMod val="50000"/>
                  <a:lumOff val="50000"/>
                </a:schemeClr>
              </a:buClr>
              <a:buFont typeface="Wingdings" charset="2"/>
              <a:buChar char="§"/>
              <a:defRPr sz="1400" kern="1200">
                <a:solidFill>
                  <a:schemeClr val="tx1"/>
                </a:solidFill>
                <a:latin typeface="+mn-lt"/>
                <a:ea typeface="+mn-ea"/>
                <a:cs typeface="+mn-cs"/>
              </a:defRPr>
            </a:lvl2pPr>
            <a:lvl3pPr marL="630238" indent="-180975"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803275" indent="-173038" algn="l" defTabSz="457200" rtl="0" eaLnBrk="1" latinLnBrk="0" hangingPunct="1">
              <a:spcBef>
                <a:spcPct val="20000"/>
              </a:spcBef>
              <a:buClr>
                <a:schemeClr val="tx1">
                  <a:lumMod val="50000"/>
                  <a:lumOff val="50000"/>
                </a:schemeClr>
              </a:buClr>
              <a:buFont typeface="Courier New"/>
              <a:buChar char="o"/>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50"/>
              </a:spcBef>
              <a:buClr>
                <a:prstClr val="black">
                  <a:lumMod val="50000"/>
                  <a:lumOff val="50000"/>
                </a:prstClr>
              </a:buClr>
            </a:pPr>
            <a:r>
              <a:rPr lang="fr-FR" dirty="0">
                <a:solidFill>
                  <a:prstClr val="black"/>
                </a:solidFill>
                <a:latin typeface="Calibri"/>
              </a:rPr>
              <a:t>Selon vous, la majorité des produits alimentaires qu’on vous propose présente un risque pour votre santé </a:t>
            </a:r>
            <a:r>
              <a:rPr lang="fr-FR" dirty="0" smtClean="0">
                <a:solidFill>
                  <a:prstClr val="black"/>
                </a:solidFill>
                <a:latin typeface="Calibri"/>
              </a:rPr>
              <a:t>: </a:t>
            </a:r>
            <a:endParaRPr lang="fr-FR" dirty="0">
              <a:solidFill>
                <a:prstClr val="black"/>
              </a:solidFill>
              <a:latin typeface="Calibri"/>
            </a:endParaRPr>
          </a:p>
        </p:txBody>
      </p:sp>
      <p:sp>
        <p:nvSpPr>
          <p:cNvPr id="36" name="ZoneTexte 35"/>
          <p:cNvSpPr txBox="1"/>
          <p:nvPr/>
        </p:nvSpPr>
        <p:spPr>
          <a:xfrm>
            <a:off x="878233" y="5767677"/>
            <a:ext cx="1038766" cy="261610"/>
          </a:xfrm>
          <a:prstGeom prst="rect">
            <a:avLst/>
          </a:prstGeom>
          <a:noFill/>
        </p:spPr>
        <p:txBody>
          <a:bodyPr wrap="none" rtlCol="0">
            <a:spAutoFit/>
          </a:bodyPr>
          <a:lstStyle/>
          <a:p>
            <a:pPr algn="ctr"/>
            <a:r>
              <a:rPr lang="fr-FR" sz="1100" dirty="0" smtClean="0">
                <a:solidFill>
                  <a:prstClr val="black"/>
                </a:solidFill>
                <a:latin typeface="Calibri"/>
              </a:rPr>
              <a:t>Très important</a:t>
            </a:r>
            <a:endParaRPr lang="fr-FR" sz="1100" dirty="0">
              <a:solidFill>
                <a:prstClr val="black"/>
              </a:solidFill>
              <a:latin typeface="Calibri"/>
            </a:endParaRPr>
          </a:p>
        </p:txBody>
      </p:sp>
      <p:sp>
        <p:nvSpPr>
          <p:cNvPr id="37" name="ZoneTexte 36"/>
          <p:cNvSpPr txBox="1"/>
          <p:nvPr/>
        </p:nvSpPr>
        <p:spPr>
          <a:xfrm>
            <a:off x="2615791" y="5767677"/>
            <a:ext cx="1143738" cy="261610"/>
          </a:xfrm>
          <a:prstGeom prst="rect">
            <a:avLst/>
          </a:prstGeom>
          <a:noFill/>
        </p:spPr>
        <p:txBody>
          <a:bodyPr wrap="none" rtlCol="0">
            <a:spAutoFit/>
          </a:bodyPr>
          <a:lstStyle/>
          <a:p>
            <a:pPr algn="ctr"/>
            <a:r>
              <a:rPr lang="fr-FR" sz="1100" dirty="0" smtClean="0">
                <a:solidFill>
                  <a:prstClr val="black"/>
                </a:solidFill>
                <a:latin typeface="Calibri"/>
              </a:rPr>
              <a:t>Plutôt important</a:t>
            </a:r>
            <a:endParaRPr lang="fr-FR" sz="1100" dirty="0">
              <a:solidFill>
                <a:prstClr val="black"/>
              </a:solidFill>
              <a:latin typeface="Calibri"/>
            </a:endParaRPr>
          </a:p>
        </p:txBody>
      </p:sp>
      <p:sp>
        <p:nvSpPr>
          <p:cNvPr id="38" name="ZoneTexte 37"/>
          <p:cNvSpPr txBox="1"/>
          <p:nvPr/>
        </p:nvSpPr>
        <p:spPr>
          <a:xfrm>
            <a:off x="4519508" y="5767677"/>
            <a:ext cx="884477" cy="261610"/>
          </a:xfrm>
          <a:prstGeom prst="rect">
            <a:avLst/>
          </a:prstGeom>
          <a:noFill/>
        </p:spPr>
        <p:txBody>
          <a:bodyPr wrap="none" rtlCol="0">
            <a:spAutoFit/>
          </a:bodyPr>
          <a:lstStyle/>
          <a:p>
            <a:pPr algn="ctr"/>
            <a:r>
              <a:rPr lang="fr-FR" sz="1100" dirty="0" smtClean="0">
                <a:solidFill>
                  <a:prstClr val="black"/>
                </a:solidFill>
                <a:latin typeface="Calibri"/>
              </a:rPr>
              <a:t>Plutôt faible</a:t>
            </a:r>
            <a:endParaRPr lang="fr-FR" sz="1100" dirty="0">
              <a:solidFill>
                <a:prstClr val="black"/>
              </a:solidFill>
              <a:latin typeface="Calibri"/>
            </a:endParaRPr>
          </a:p>
        </p:txBody>
      </p:sp>
      <p:sp>
        <p:nvSpPr>
          <p:cNvPr id="39" name="ZoneTexte 38"/>
          <p:cNvSpPr txBox="1"/>
          <p:nvPr/>
        </p:nvSpPr>
        <p:spPr>
          <a:xfrm>
            <a:off x="6310565" y="5767689"/>
            <a:ext cx="959899" cy="430887"/>
          </a:xfrm>
          <a:prstGeom prst="rect">
            <a:avLst/>
          </a:prstGeom>
          <a:noFill/>
        </p:spPr>
        <p:txBody>
          <a:bodyPr wrap="none" rtlCol="0">
            <a:spAutoFit/>
          </a:bodyPr>
          <a:lstStyle/>
          <a:p>
            <a:pPr algn="ctr"/>
            <a:r>
              <a:rPr lang="fr-FR" sz="1100" dirty="0" smtClean="0">
                <a:solidFill>
                  <a:prstClr val="black"/>
                </a:solidFill>
                <a:latin typeface="Calibri"/>
              </a:rPr>
              <a:t>Très faible ou</a:t>
            </a:r>
            <a:br>
              <a:rPr lang="fr-FR" sz="1100" dirty="0" smtClean="0">
                <a:solidFill>
                  <a:prstClr val="black"/>
                </a:solidFill>
                <a:latin typeface="Calibri"/>
              </a:rPr>
            </a:br>
            <a:r>
              <a:rPr lang="fr-FR" sz="1100" dirty="0" smtClean="0">
                <a:solidFill>
                  <a:prstClr val="black"/>
                </a:solidFill>
                <a:latin typeface="Calibri"/>
              </a:rPr>
              <a:t>aucun risque</a:t>
            </a:r>
            <a:endParaRPr lang="fr-FR" sz="1100" dirty="0">
              <a:solidFill>
                <a:prstClr val="black"/>
              </a:solidFill>
              <a:latin typeface="Calibri"/>
            </a:endParaRPr>
          </a:p>
        </p:txBody>
      </p:sp>
      <p:sp>
        <p:nvSpPr>
          <p:cNvPr id="41" name="ZoneTexte 40"/>
          <p:cNvSpPr txBox="1"/>
          <p:nvPr/>
        </p:nvSpPr>
        <p:spPr>
          <a:xfrm>
            <a:off x="7861246" y="5767677"/>
            <a:ext cx="1450769" cy="261610"/>
          </a:xfrm>
          <a:prstGeom prst="rect">
            <a:avLst/>
          </a:prstGeom>
          <a:noFill/>
        </p:spPr>
        <p:txBody>
          <a:bodyPr wrap="none" rtlCol="0">
            <a:spAutoFit/>
          </a:bodyPr>
          <a:lstStyle/>
          <a:p>
            <a:pPr algn="ctr"/>
            <a:r>
              <a:rPr lang="fr-FR" sz="1100" i="1" dirty="0" smtClean="0">
                <a:solidFill>
                  <a:prstClr val="black"/>
                </a:solidFill>
                <a:latin typeface="Calibri"/>
              </a:rPr>
              <a:t>Ne se prononcent pas</a:t>
            </a:r>
            <a:endParaRPr lang="fr-FR" sz="1100" i="1" dirty="0">
              <a:solidFill>
                <a:prstClr val="black"/>
              </a:solidFill>
              <a:latin typeface="Calibri"/>
            </a:endParaRPr>
          </a:p>
        </p:txBody>
      </p:sp>
    </p:spTree>
    <p:extLst>
      <p:ext uri="{BB962C8B-B14F-4D97-AF65-F5344CB8AC3E}">
        <p14:creationId xmlns:p14="http://schemas.microsoft.com/office/powerpoint/2010/main" val="2784018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60173"/>
            <a:ext cx="9538644" cy="470915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74" name="Graphique 73"/>
          <p:cNvGraphicFramePr/>
          <p:nvPr>
            <p:extLst>
              <p:ext uri="{D42A27DB-BD31-4B8C-83A1-F6EECF244321}">
                <p14:modId xmlns:p14="http://schemas.microsoft.com/office/powerpoint/2010/main" val="1586017025"/>
              </p:ext>
            </p:extLst>
          </p:nvPr>
        </p:nvGraphicFramePr>
        <p:xfrm>
          <a:off x="3515609" y="1330366"/>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RAPPORT A L’ETAT ET A LA PROTECTION SOCIALE</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43</a:t>
            </a:fld>
            <a:endParaRPr lang="fr-FR">
              <a:latin typeface="Calibri"/>
            </a:endParaRPr>
          </a:p>
        </p:txBody>
      </p:sp>
      <p:sp>
        <p:nvSpPr>
          <p:cNvPr id="6" name="ZoneTexte 5"/>
          <p:cNvSpPr txBox="1"/>
          <p:nvPr/>
        </p:nvSpPr>
        <p:spPr>
          <a:xfrm>
            <a:off x="265901" y="1633417"/>
            <a:ext cx="3460468"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L’Etat et la Sécurité sociale vont nous protéger de moins en moins </a:t>
            </a:r>
            <a:r>
              <a:rPr lang="fr-FR" sz="1400" b="1" dirty="0" smtClean="0">
                <a:solidFill>
                  <a:prstClr val="black"/>
                </a:solidFill>
                <a:latin typeface="Calibri"/>
              </a:rPr>
              <a:t>(pour </a:t>
            </a:r>
            <a:r>
              <a:rPr lang="fr-FR" sz="1400" b="1" dirty="0">
                <a:solidFill>
                  <a:prstClr val="black"/>
                </a:solidFill>
                <a:latin typeface="Calibri"/>
              </a:rPr>
              <a:t>payer nos soins de santé, nos pensions, le chômage, etc.)</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484652" y="967322"/>
            <a:ext cx="120441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604210" y="967322"/>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144564" y="967322"/>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627030" y="230995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90" y="1213963"/>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1929511" y="2506333"/>
            <a:ext cx="7387652" cy="1061710"/>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5" name="ZoneTexte 74"/>
          <p:cNvSpPr txBox="1"/>
          <p:nvPr/>
        </p:nvSpPr>
        <p:spPr>
          <a:xfrm>
            <a:off x="265901" y="4015031"/>
            <a:ext cx="3249708"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Les allocations de chômage et des revenus de remplacement sont trop bas pour éviter la pauvreté</a:t>
            </a:r>
            <a:r>
              <a:rPr lang="fr-BE" sz="1400" b="1" dirty="0">
                <a:solidFill>
                  <a:prstClr val="black"/>
                </a:solidFill>
                <a:latin typeface="Calibri"/>
              </a:rPr>
              <a:t> </a:t>
            </a:r>
            <a:endParaRPr lang="fr-FR" sz="1400" b="1" dirty="0" smtClean="0">
              <a:solidFill>
                <a:prstClr val="black"/>
              </a:solidFill>
              <a:latin typeface="Calibri"/>
            </a:endParaRPr>
          </a:p>
        </p:txBody>
      </p:sp>
      <p:sp>
        <p:nvSpPr>
          <p:cNvPr id="35" name="Rectangle 34"/>
          <p:cNvSpPr/>
          <p:nvPr/>
        </p:nvSpPr>
        <p:spPr>
          <a:xfrm>
            <a:off x="5978933" y="2570413"/>
            <a:ext cx="3246437" cy="89515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6" name="Graphique 35"/>
          <p:cNvGraphicFramePr/>
          <p:nvPr>
            <p:extLst>
              <p:ext uri="{D42A27DB-BD31-4B8C-83A1-F6EECF244321}">
                <p14:modId xmlns:p14="http://schemas.microsoft.com/office/powerpoint/2010/main" val="152274685"/>
              </p:ext>
            </p:extLst>
          </p:nvPr>
        </p:nvGraphicFramePr>
        <p:xfrm>
          <a:off x="4812164" y="2570425"/>
          <a:ext cx="4413204" cy="971991"/>
        </p:xfrm>
        <a:graphic>
          <a:graphicData uri="http://schemas.openxmlformats.org/drawingml/2006/chart">
            <c:chart xmlns:c="http://schemas.openxmlformats.org/drawingml/2006/chart" xmlns:r="http://schemas.openxmlformats.org/officeDocument/2006/relationships" r:id="rId3"/>
          </a:graphicData>
        </a:graphic>
      </p:graphicFrame>
      <p:sp>
        <p:nvSpPr>
          <p:cNvPr id="37" name="ZoneTexte 36"/>
          <p:cNvSpPr txBox="1"/>
          <p:nvPr/>
        </p:nvSpPr>
        <p:spPr>
          <a:xfrm>
            <a:off x="5978935" y="2570412"/>
            <a:ext cx="730301" cy="369332"/>
          </a:xfrm>
          <a:prstGeom prst="rect">
            <a:avLst/>
          </a:prstGeom>
          <a:noFill/>
        </p:spPr>
        <p:txBody>
          <a:bodyPr wrap="none" rtlCol="0">
            <a:spAutoFit/>
          </a:bodyPr>
          <a:lstStyle/>
          <a:p>
            <a:r>
              <a:rPr lang="fr-FR" sz="900" b="1" dirty="0" smtClean="0">
                <a:solidFill>
                  <a:prstClr val="black"/>
                </a:solidFill>
                <a:latin typeface="Calibri"/>
              </a:rPr>
              <a:t>REVENUS </a:t>
            </a:r>
            <a:br>
              <a:rPr lang="fr-FR" sz="900" b="1" dirty="0" smtClean="0">
                <a:solidFill>
                  <a:prstClr val="black"/>
                </a:solidFill>
                <a:latin typeface="Calibri"/>
              </a:rPr>
            </a:br>
            <a:r>
              <a:rPr lang="fr-FR" sz="900" b="1" dirty="0" smtClean="0">
                <a:solidFill>
                  <a:prstClr val="black"/>
                </a:solidFill>
                <a:latin typeface="Calibri"/>
              </a:rPr>
              <a:t>SUBJECTIFS</a:t>
            </a:r>
            <a:endParaRPr lang="fr-FR" sz="900" b="1" dirty="0">
              <a:solidFill>
                <a:prstClr val="black"/>
              </a:solidFill>
              <a:latin typeface="Calibri"/>
            </a:endParaRPr>
          </a:p>
        </p:txBody>
      </p:sp>
      <p:grpSp>
        <p:nvGrpSpPr>
          <p:cNvPr id="38" name="Grouper 37"/>
          <p:cNvGrpSpPr/>
          <p:nvPr/>
        </p:nvGrpSpPr>
        <p:grpSpPr>
          <a:xfrm>
            <a:off x="2006407" y="2562533"/>
            <a:ext cx="1159587" cy="178686"/>
            <a:chOff x="5606164" y="5660139"/>
            <a:chExt cx="1159587" cy="178686"/>
          </a:xfrm>
        </p:grpSpPr>
        <p:sp>
          <p:nvSpPr>
            <p:cNvPr id="39" name="Signalisation droite 38"/>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Wallonie</a:t>
              </a:r>
              <a:endParaRPr lang="fr-FR" sz="900" dirty="0">
                <a:solidFill>
                  <a:srgbClr val="000000"/>
                </a:solidFill>
                <a:latin typeface="Calibri"/>
              </a:endParaRPr>
            </a:p>
          </p:txBody>
        </p:sp>
        <p:sp>
          <p:nvSpPr>
            <p:cNvPr id="41" name="Rectangle 40"/>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77%</a:t>
              </a:r>
              <a:endParaRPr lang="fr-FR" sz="900" dirty="0">
                <a:solidFill>
                  <a:srgbClr val="000000"/>
                </a:solidFill>
                <a:latin typeface="Calibri"/>
              </a:endParaRPr>
            </a:p>
          </p:txBody>
        </p:sp>
        <p:cxnSp>
          <p:nvCxnSpPr>
            <p:cNvPr id="42" name="Connecteur droit 41"/>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er 42"/>
          <p:cNvGrpSpPr/>
          <p:nvPr/>
        </p:nvGrpSpPr>
        <p:grpSpPr>
          <a:xfrm>
            <a:off x="2006407" y="2917053"/>
            <a:ext cx="1159587" cy="178686"/>
            <a:chOff x="5606164" y="5660139"/>
            <a:chExt cx="1159587" cy="178686"/>
          </a:xfrm>
        </p:grpSpPr>
        <p:sp>
          <p:nvSpPr>
            <p:cNvPr id="44" name="Signalisation droite 43"/>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Flandre</a:t>
              </a:r>
              <a:endParaRPr lang="fr-FR" sz="900" dirty="0">
                <a:solidFill>
                  <a:srgbClr val="000000"/>
                </a:solidFill>
                <a:latin typeface="Calibri"/>
              </a:endParaRPr>
            </a:p>
          </p:txBody>
        </p:sp>
        <p:sp>
          <p:nvSpPr>
            <p:cNvPr id="45" name="Rectangle 44"/>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69%</a:t>
              </a:r>
              <a:endParaRPr lang="fr-FR" sz="900" dirty="0">
                <a:solidFill>
                  <a:srgbClr val="000000"/>
                </a:solidFill>
                <a:latin typeface="Calibri"/>
              </a:endParaRPr>
            </a:p>
          </p:txBody>
        </p:sp>
        <p:cxnSp>
          <p:nvCxnSpPr>
            <p:cNvPr id="46" name="Connecteur droit 45"/>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er 46"/>
          <p:cNvGrpSpPr/>
          <p:nvPr/>
        </p:nvGrpSpPr>
        <p:grpSpPr>
          <a:xfrm>
            <a:off x="2006407" y="2738367"/>
            <a:ext cx="1159587" cy="178686"/>
            <a:chOff x="5606164" y="5660139"/>
            <a:chExt cx="1159587" cy="178686"/>
          </a:xfrm>
        </p:grpSpPr>
        <p:sp>
          <p:nvSpPr>
            <p:cNvPr id="48" name="Signalisation droite 47"/>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Bruxelles</a:t>
              </a:r>
              <a:endParaRPr lang="fr-FR" sz="900" dirty="0">
                <a:solidFill>
                  <a:srgbClr val="000000"/>
                </a:solidFill>
                <a:latin typeface="Calibri"/>
              </a:endParaRPr>
            </a:p>
          </p:txBody>
        </p:sp>
        <p:sp>
          <p:nvSpPr>
            <p:cNvPr id="49" name="Rectangle 48"/>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74%</a:t>
              </a:r>
              <a:endParaRPr lang="fr-FR" sz="900" dirty="0">
                <a:solidFill>
                  <a:srgbClr val="000000"/>
                </a:solidFill>
                <a:latin typeface="Calibri"/>
              </a:endParaRPr>
            </a:p>
          </p:txBody>
        </p:sp>
        <p:cxnSp>
          <p:nvCxnSpPr>
            <p:cNvPr id="50" name="Connecteur droit 49"/>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51" name="Rectangle 50"/>
          <p:cNvSpPr/>
          <p:nvPr/>
        </p:nvSpPr>
        <p:spPr>
          <a:xfrm>
            <a:off x="3256643" y="2562545"/>
            <a:ext cx="2625308" cy="78457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2" name="Graphique 51"/>
          <p:cNvGraphicFramePr/>
          <p:nvPr>
            <p:extLst>
              <p:ext uri="{D42A27DB-BD31-4B8C-83A1-F6EECF244321}">
                <p14:modId xmlns:p14="http://schemas.microsoft.com/office/powerpoint/2010/main" val="3903755904"/>
              </p:ext>
            </p:extLst>
          </p:nvPr>
        </p:nvGraphicFramePr>
        <p:xfrm>
          <a:off x="3379811" y="2562545"/>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53" name="ZoneTexte 52"/>
          <p:cNvSpPr txBox="1"/>
          <p:nvPr/>
        </p:nvSpPr>
        <p:spPr>
          <a:xfrm>
            <a:off x="3256643" y="2570419"/>
            <a:ext cx="678704" cy="369332"/>
          </a:xfrm>
          <a:prstGeom prst="rect">
            <a:avLst/>
          </a:prstGeom>
          <a:noFill/>
        </p:spPr>
        <p:txBody>
          <a:bodyPr wrap="squar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54" name="Triangle isocèle 53"/>
          <p:cNvSpPr/>
          <p:nvPr/>
        </p:nvSpPr>
        <p:spPr>
          <a:xfrm flipV="1">
            <a:off x="5080263" y="4672784"/>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9" name="Rectangle 58"/>
          <p:cNvSpPr/>
          <p:nvPr/>
        </p:nvSpPr>
        <p:spPr>
          <a:xfrm>
            <a:off x="1520112" y="4869160"/>
            <a:ext cx="7387652" cy="1061710"/>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0" name="Rectangle 59"/>
          <p:cNvSpPr/>
          <p:nvPr/>
        </p:nvSpPr>
        <p:spPr>
          <a:xfrm>
            <a:off x="5569534" y="4933240"/>
            <a:ext cx="3246437" cy="89515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2" name="ZoneTexte 61"/>
          <p:cNvSpPr txBox="1"/>
          <p:nvPr/>
        </p:nvSpPr>
        <p:spPr>
          <a:xfrm>
            <a:off x="5569534" y="4933239"/>
            <a:ext cx="730301" cy="369332"/>
          </a:xfrm>
          <a:prstGeom prst="rect">
            <a:avLst/>
          </a:prstGeom>
          <a:noFill/>
        </p:spPr>
        <p:txBody>
          <a:bodyPr wrap="none" rtlCol="0">
            <a:spAutoFit/>
          </a:bodyPr>
          <a:lstStyle/>
          <a:p>
            <a:r>
              <a:rPr lang="fr-FR" sz="900" b="1" dirty="0" smtClean="0">
                <a:solidFill>
                  <a:prstClr val="black"/>
                </a:solidFill>
                <a:latin typeface="Calibri"/>
              </a:rPr>
              <a:t>REVENUS </a:t>
            </a:r>
            <a:br>
              <a:rPr lang="fr-FR" sz="900" b="1" dirty="0" smtClean="0">
                <a:solidFill>
                  <a:prstClr val="black"/>
                </a:solidFill>
                <a:latin typeface="Calibri"/>
              </a:rPr>
            </a:br>
            <a:r>
              <a:rPr lang="fr-FR" sz="900" b="1" dirty="0" smtClean="0">
                <a:solidFill>
                  <a:prstClr val="black"/>
                </a:solidFill>
                <a:latin typeface="Calibri"/>
              </a:rPr>
              <a:t>SUBJECTIFS</a:t>
            </a:r>
            <a:endParaRPr lang="fr-FR" sz="900" b="1" dirty="0">
              <a:solidFill>
                <a:prstClr val="black"/>
              </a:solidFill>
              <a:latin typeface="Calibri"/>
            </a:endParaRPr>
          </a:p>
        </p:txBody>
      </p:sp>
      <p:grpSp>
        <p:nvGrpSpPr>
          <p:cNvPr id="63" name="Grouper 62"/>
          <p:cNvGrpSpPr/>
          <p:nvPr/>
        </p:nvGrpSpPr>
        <p:grpSpPr>
          <a:xfrm>
            <a:off x="1597011" y="5104102"/>
            <a:ext cx="1159587" cy="178686"/>
            <a:chOff x="5606164" y="5660139"/>
            <a:chExt cx="1159587" cy="178686"/>
          </a:xfrm>
        </p:grpSpPr>
        <p:sp>
          <p:nvSpPr>
            <p:cNvPr id="64" name="Signalisation droite 63"/>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Wallonie</a:t>
              </a:r>
              <a:endParaRPr lang="fr-FR" sz="900" dirty="0">
                <a:solidFill>
                  <a:srgbClr val="000000"/>
                </a:solidFill>
                <a:latin typeface="Calibri"/>
              </a:endParaRPr>
            </a:p>
          </p:txBody>
        </p:sp>
        <p:sp>
          <p:nvSpPr>
            <p:cNvPr id="65" name="Rectangle 64"/>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59%</a:t>
              </a:r>
              <a:endParaRPr lang="fr-FR" sz="900" dirty="0">
                <a:solidFill>
                  <a:srgbClr val="000000"/>
                </a:solidFill>
                <a:latin typeface="Calibri"/>
              </a:endParaRPr>
            </a:p>
          </p:txBody>
        </p:sp>
        <p:cxnSp>
          <p:nvCxnSpPr>
            <p:cNvPr id="85" name="Connecteur droit 84"/>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er 85"/>
          <p:cNvGrpSpPr/>
          <p:nvPr/>
        </p:nvGrpSpPr>
        <p:grpSpPr>
          <a:xfrm>
            <a:off x="1597011" y="5279880"/>
            <a:ext cx="1159587" cy="178686"/>
            <a:chOff x="5606164" y="5660139"/>
            <a:chExt cx="1159587" cy="178686"/>
          </a:xfrm>
        </p:grpSpPr>
        <p:sp>
          <p:nvSpPr>
            <p:cNvPr id="87" name="Signalisation droite 86"/>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Flandre</a:t>
              </a:r>
              <a:endParaRPr lang="fr-FR" sz="900" dirty="0">
                <a:solidFill>
                  <a:srgbClr val="000000"/>
                </a:solidFill>
                <a:latin typeface="Calibri"/>
              </a:endParaRPr>
            </a:p>
          </p:txBody>
        </p:sp>
        <p:sp>
          <p:nvSpPr>
            <p:cNvPr id="88" name="Rectangle 87"/>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48%</a:t>
              </a:r>
              <a:endParaRPr lang="fr-FR" sz="900" dirty="0">
                <a:solidFill>
                  <a:srgbClr val="000000"/>
                </a:solidFill>
                <a:latin typeface="Calibri"/>
              </a:endParaRPr>
            </a:p>
          </p:txBody>
        </p:sp>
        <p:cxnSp>
          <p:nvCxnSpPr>
            <p:cNvPr id="89" name="Connecteur droit 88"/>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er 89"/>
          <p:cNvGrpSpPr/>
          <p:nvPr/>
        </p:nvGrpSpPr>
        <p:grpSpPr>
          <a:xfrm>
            <a:off x="1597011" y="4924306"/>
            <a:ext cx="1159587" cy="178686"/>
            <a:chOff x="5606164" y="5660139"/>
            <a:chExt cx="1159587" cy="178686"/>
          </a:xfrm>
        </p:grpSpPr>
        <p:sp>
          <p:nvSpPr>
            <p:cNvPr id="91" name="Signalisation droite 90"/>
            <p:cNvSpPr/>
            <p:nvPr/>
          </p:nvSpPr>
          <p:spPr>
            <a:xfrm>
              <a:off x="5606164" y="5661249"/>
              <a:ext cx="810188"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Bruxelles</a:t>
              </a:r>
              <a:endParaRPr lang="fr-FR" sz="900" dirty="0">
                <a:solidFill>
                  <a:srgbClr val="000000"/>
                </a:solidFill>
                <a:latin typeface="Calibri"/>
              </a:endParaRPr>
            </a:p>
          </p:txBody>
        </p:sp>
        <p:sp>
          <p:nvSpPr>
            <p:cNvPr id="92" name="Rectangle 91"/>
            <p:cNvSpPr/>
            <p:nvPr/>
          </p:nvSpPr>
          <p:spPr>
            <a:xfrm>
              <a:off x="6416352"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63%</a:t>
              </a:r>
              <a:endParaRPr lang="fr-FR" sz="900" dirty="0">
                <a:solidFill>
                  <a:srgbClr val="000000"/>
                </a:solidFill>
                <a:latin typeface="Calibri"/>
              </a:endParaRPr>
            </a:p>
          </p:txBody>
        </p:sp>
        <p:cxnSp>
          <p:nvCxnSpPr>
            <p:cNvPr id="93" name="Connecteur droit 92"/>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94" name="Rectangle 93"/>
          <p:cNvSpPr/>
          <p:nvPr/>
        </p:nvSpPr>
        <p:spPr>
          <a:xfrm>
            <a:off x="2847244" y="4925372"/>
            <a:ext cx="2625308" cy="784573"/>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95" name="Graphique 94"/>
          <p:cNvGraphicFramePr/>
          <p:nvPr>
            <p:extLst>
              <p:ext uri="{D42A27DB-BD31-4B8C-83A1-F6EECF244321}">
                <p14:modId xmlns:p14="http://schemas.microsoft.com/office/powerpoint/2010/main" val="3388596783"/>
              </p:ext>
            </p:extLst>
          </p:nvPr>
        </p:nvGraphicFramePr>
        <p:xfrm>
          <a:off x="2970411" y="4925372"/>
          <a:ext cx="2594360" cy="784573"/>
        </p:xfrm>
        <a:graphic>
          <a:graphicData uri="http://schemas.openxmlformats.org/drawingml/2006/chart">
            <c:chart xmlns:c="http://schemas.openxmlformats.org/drawingml/2006/chart" xmlns:r="http://schemas.openxmlformats.org/officeDocument/2006/relationships" r:id="rId5"/>
          </a:graphicData>
        </a:graphic>
      </p:graphicFrame>
      <p:sp>
        <p:nvSpPr>
          <p:cNvPr id="96" name="ZoneTexte 95"/>
          <p:cNvSpPr txBox="1"/>
          <p:nvPr/>
        </p:nvSpPr>
        <p:spPr>
          <a:xfrm>
            <a:off x="2847244" y="4933246"/>
            <a:ext cx="678704" cy="369332"/>
          </a:xfrm>
          <a:prstGeom prst="rect">
            <a:avLst/>
          </a:prstGeom>
          <a:noFill/>
          <a:ln>
            <a:noFill/>
          </a:ln>
        </p:spPr>
        <p:txBody>
          <a:bodyPr wrap="squar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graphicFrame>
        <p:nvGraphicFramePr>
          <p:cNvPr id="97" name="Graphique 96"/>
          <p:cNvGraphicFramePr/>
          <p:nvPr>
            <p:extLst>
              <p:ext uri="{D42A27DB-BD31-4B8C-83A1-F6EECF244321}">
                <p14:modId xmlns:p14="http://schemas.microsoft.com/office/powerpoint/2010/main" val="3527102527"/>
              </p:ext>
            </p:extLst>
          </p:nvPr>
        </p:nvGraphicFramePr>
        <p:xfrm>
          <a:off x="4402767" y="4941180"/>
          <a:ext cx="4413204" cy="971991"/>
        </p:xfrm>
        <a:graphic>
          <a:graphicData uri="http://schemas.openxmlformats.org/drawingml/2006/chart">
            <c:chart xmlns:c="http://schemas.openxmlformats.org/drawingml/2006/chart" xmlns:r="http://schemas.openxmlformats.org/officeDocument/2006/relationships" r:id="rId6"/>
          </a:graphicData>
        </a:graphic>
      </p:graphicFrame>
      <p:grpSp>
        <p:nvGrpSpPr>
          <p:cNvPr id="98" name="Grouper 97"/>
          <p:cNvGrpSpPr/>
          <p:nvPr/>
        </p:nvGrpSpPr>
        <p:grpSpPr>
          <a:xfrm>
            <a:off x="1597006" y="5513922"/>
            <a:ext cx="1050976" cy="178686"/>
            <a:chOff x="5606164" y="5660139"/>
            <a:chExt cx="1050976" cy="178686"/>
          </a:xfrm>
        </p:grpSpPr>
        <p:sp>
          <p:nvSpPr>
            <p:cNvPr id="99" name="Signalisation droite 98"/>
            <p:cNvSpPr/>
            <p:nvPr/>
          </p:nvSpPr>
          <p:spPr>
            <a:xfrm>
              <a:off x="5606164" y="5661249"/>
              <a:ext cx="701577"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100" name="Rectangle 99"/>
            <p:cNvSpPr/>
            <p:nvPr/>
          </p:nvSpPr>
          <p:spPr>
            <a:xfrm>
              <a:off x="63077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101" name="Connecteur droit 100"/>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er 101"/>
          <p:cNvGrpSpPr/>
          <p:nvPr/>
        </p:nvGrpSpPr>
        <p:grpSpPr>
          <a:xfrm>
            <a:off x="1597006" y="5691314"/>
            <a:ext cx="1050976" cy="178686"/>
            <a:chOff x="5606164" y="5660139"/>
            <a:chExt cx="1050976" cy="178686"/>
          </a:xfrm>
        </p:grpSpPr>
        <p:sp>
          <p:nvSpPr>
            <p:cNvPr id="103" name="Signalisation droite 102"/>
            <p:cNvSpPr/>
            <p:nvPr/>
          </p:nvSpPr>
          <p:spPr>
            <a:xfrm>
              <a:off x="5606164" y="5661249"/>
              <a:ext cx="701577"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Homme</a:t>
              </a:r>
              <a:endParaRPr lang="fr-FR" sz="900" dirty="0">
                <a:solidFill>
                  <a:srgbClr val="000000"/>
                </a:solidFill>
                <a:latin typeface="Calibri"/>
              </a:endParaRPr>
            </a:p>
          </p:txBody>
        </p:sp>
        <p:sp>
          <p:nvSpPr>
            <p:cNvPr id="104" name="Rectangle 103"/>
            <p:cNvSpPr/>
            <p:nvPr/>
          </p:nvSpPr>
          <p:spPr>
            <a:xfrm>
              <a:off x="6307741"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50%</a:t>
              </a:r>
              <a:endParaRPr lang="fr-FR" sz="900" dirty="0">
                <a:solidFill>
                  <a:srgbClr val="000000"/>
                </a:solidFill>
                <a:latin typeface="Calibri"/>
              </a:endParaRPr>
            </a:p>
          </p:txBody>
        </p:sp>
        <p:cxnSp>
          <p:nvCxnSpPr>
            <p:cNvPr id="105" name="Connecteur droit 104"/>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824455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48"/>
            <a:ext cx="9538644" cy="238653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750617164"/>
              </p:ext>
            </p:extLst>
          </p:nvPr>
        </p:nvGraphicFramePr>
        <p:xfrm>
          <a:off x="3515609"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tangle 45"/>
          <p:cNvSpPr/>
          <p:nvPr/>
        </p:nvSpPr>
        <p:spPr>
          <a:xfrm>
            <a:off x="2771775" y="2985913"/>
            <a:ext cx="5645619" cy="1127719"/>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RAPPORT A L’ACCES AUX SOINS DE SANTE</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44</a:t>
            </a:fld>
            <a:endParaRPr lang="fr-FR">
              <a:latin typeface="Calibri"/>
            </a:endParaRPr>
          </a:p>
        </p:txBody>
      </p:sp>
      <p:sp>
        <p:nvSpPr>
          <p:cNvPr id="6" name="ZoneTexte 5"/>
          <p:cNvSpPr txBox="1"/>
          <p:nvPr/>
        </p:nvSpPr>
        <p:spPr>
          <a:xfrm>
            <a:off x="265901" y="2303315"/>
            <a:ext cx="3249708"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La qualité des soins est actuellement menacée pour des raisons de coûts</a:t>
            </a:r>
          </a:p>
        </p:txBody>
      </p:sp>
      <p:sp>
        <p:nvSpPr>
          <p:cNvPr id="9" name="Flèche vers le bas 8"/>
          <p:cNvSpPr/>
          <p:nvPr/>
        </p:nvSpPr>
        <p:spPr>
          <a:xfrm>
            <a:off x="8344396"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463954"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940037"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455664"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90" y="1706817"/>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grpSp>
        <p:nvGrpSpPr>
          <p:cNvPr id="52" name="Grouper 51"/>
          <p:cNvGrpSpPr/>
          <p:nvPr/>
        </p:nvGrpSpPr>
        <p:grpSpPr>
          <a:xfrm>
            <a:off x="2871723" y="3093754"/>
            <a:ext cx="1050976" cy="178686"/>
            <a:chOff x="5606164" y="5660139"/>
            <a:chExt cx="1050976" cy="178686"/>
          </a:xfrm>
        </p:grpSpPr>
        <p:sp>
          <p:nvSpPr>
            <p:cNvPr id="53" name="Signalisation droite 52"/>
            <p:cNvSpPr/>
            <p:nvPr/>
          </p:nvSpPr>
          <p:spPr>
            <a:xfrm>
              <a:off x="5606164" y="5661249"/>
              <a:ext cx="701577" cy="177576"/>
            </a:xfrm>
            <a:prstGeom prst="homePlate">
              <a:avLst/>
            </a:prstGeom>
            <a:solidFill>
              <a:schemeClr val="bg1"/>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Femme</a:t>
              </a:r>
              <a:endParaRPr lang="fr-FR" sz="900" dirty="0">
                <a:solidFill>
                  <a:srgbClr val="000000"/>
                </a:solidFill>
                <a:latin typeface="Calibri"/>
              </a:endParaRPr>
            </a:p>
          </p:txBody>
        </p:sp>
        <p:sp>
          <p:nvSpPr>
            <p:cNvPr id="54" name="Rectangle 53"/>
            <p:cNvSpPr/>
            <p:nvPr/>
          </p:nvSpPr>
          <p:spPr>
            <a:xfrm>
              <a:off x="6307741"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72%</a:t>
              </a:r>
              <a:endParaRPr lang="fr-FR" sz="900" dirty="0">
                <a:solidFill>
                  <a:srgbClr val="000000"/>
                </a:solidFill>
                <a:latin typeface="Calibri"/>
              </a:endParaRPr>
            </a:p>
          </p:txBody>
        </p:sp>
        <p:cxnSp>
          <p:nvCxnSpPr>
            <p:cNvPr id="55" name="Connecteur droit 54"/>
            <p:cNvCxnSpPr/>
            <p:nvPr/>
          </p:nvCxnSpPr>
          <p:spPr>
            <a:xfrm>
              <a:off x="5784850" y="5661249"/>
              <a:ext cx="0" cy="177576"/>
            </a:xfrm>
            <a:prstGeom prst="line">
              <a:avLst/>
            </a:prstGeom>
            <a:ln w="3175" cmpd="sng">
              <a:solidFill>
                <a:srgbClr val="333333"/>
              </a:solidFill>
            </a:ln>
            <a:effectLst/>
          </p:spPr>
          <p:style>
            <a:lnRef idx="2">
              <a:schemeClr val="accent1"/>
            </a:lnRef>
            <a:fillRef idx="0">
              <a:schemeClr val="accent1"/>
            </a:fillRef>
            <a:effectRef idx="1">
              <a:schemeClr val="accent1"/>
            </a:effectRef>
            <a:fontRef idx="minor">
              <a:schemeClr val="tx1"/>
            </a:fontRef>
          </p:style>
        </p:cxnSp>
      </p:grpSp>
      <p:sp>
        <p:nvSpPr>
          <p:cNvPr id="56" name="Rectangle 55"/>
          <p:cNvSpPr/>
          <p:nvPr/>
        </p:nvSpPr>
        <p:spPr>
          <a:xfrm>
            <a:off x="6226295" y="3087073"/>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3894809631"/>
              </p:ext>
            </p:extLst>
          </p:nvPr>
        </p:nvGraphicFramePr>
        <p:xfrm>
          <a:off x="5823028" y="3216020"/>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6227185" y="3099699"/>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59" name="Rectangle 58"/>
          <p:cNvSpPr/>
          <p:nvPr/>
        </p:nvSpPr>
        <p:spPr>
          <a:xfrm>
            <a:off x="4031190" y="3087081"/>
            <a:ext cx="2112396"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0" name="Graphique 59"/>
          <p:cNvGraphicFramePr/>
          <p:nvPr>
            <p:extLst>
              <p:ext uri="{D42A27DB-BD31-4B8C-83A1-F6EECF244321}">
                <p14:modId xmlns:p14="http://schemas.microsoft.com/office/powerpoint/2010/main" val="3693535019"/>
              </p:ext>
            </p:extLst>
          </p:nvPr>
        </p:nvGraphicFramePr>
        <p:xfrm>
          <a:off x="3359782" y="3216027"/>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61" name="ZoneTexte 60"/>
          <p:cNvSpPr txBox="1"/>
          <p:nvPr/>
        </p:nvSpPr>
        <p:spPr>
          <a:xfrm>
            <a:off x="4031193" y="3099707"/>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Tree>
    <p:extLst>
      <p:ext uri="{BB962C8B-B14F-4D97-AF65-F5344CB8AC3E}">
        <p14:creationId xmlns:p14="http://schemas.microsoft.com/office/powerpoint/2010/main" val="969849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60172"/>
            <a:ext cx="9538644" cy="488167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74" name="Graphique 73"/>
          <p:cNvGraphicFramePr/>
          <p:nvPr>
            <p:extLst>
              <p:ext uri="{D42A27DB-BD31-4B8C-83A1-F6EECF244321}">
                <p14:modId xmlns:p14="http://schemas.microsoft.com/office/powerpoint/2010/main" val="3446542838"/>
              </p:ext>
            </p:extLst>
          </p:nvPr>
        </p:nvGraphicFramePr>
        <p:xfrm>
          <a:off x="3515608" y="1330354"/>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RAPPORT A LA CONSOMMATION</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45</a:t>
            </a:fld>
            <a:endParaRPr lang="fr-FR">
              <a:latin typeface="Calibri"/>
            </a:endParaRPr>
          </a:p>
        </p:txBody>
      </p:sp>
      <p:sp>
        <p:nvSpPr>
          <p:cNvPr id="6" name="ZoneTexte 5"/>
          <p:cNvSpPr txBox="1"/>
          <p:nvPr/>
        </p:nvSpPr>
        <p:spPr>
          <a:xfrm>
            <a:off x="265901" y="1633405"/>
            <a:ext cx="3460468" cy="1169551"/>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Il y a beaucoup trop de productivisme et de consommation marchande dans notre société, on a oublié de mettre la qualité du bien-être des gens </a:t>
            </a:r>
            <a:r>
              <a:rPr lang="fr-FR" sz="1400" b="1" dirty="0" smtClean="0">
                <a:solidFill>
                  <a:prstClr val="black"/>
                </a:solidFill>
                <a:latin typeface="Calibri"/>
              </a:rPr>
              <a:t>comme </a:t>
            </a:r>
            <a:br>
              <a:rPr lang="fr-FR" sz="1400" b="1" dirty="0" smtClean="0">
                <a:solidFill>
                  <a:prstClr val="black"/>
                </a:solidFill>
                <a:latin typeface="Calibri"/>
              </a:rPr>
            </a:br>
            <a:r>
              <a:rPr lang="fr-FR" sz="1400" b="1" dirty="0" smtClean="0">
                <a:solidFill>
                  <a:prstClr val="black"/>
                </a:solidFill>
                <a:latin typeface="Calibri"/>
              </a:rPr>
              <a:t>priorité</a:t>
            </a:r>
            <a:r>
              <a:rPr lang="fr-BE" sz="1400" b="1" dirty="0" smtClean="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682658" y="967310"/>
            <a:ext cx="1166886"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802216" y="967310"/>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186357" y="967310"/>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668818" y="2309957"/>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213951"/>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3166273" y="2482959"/>
            <a:ext cx="6673696" cy="1350564"/>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5" name="ZoneTexte 74"/>
          <p:cNvSpPr txBox="1"/>
          <p:nvPr/>
        </p:nvSpPr>
        <p:spPr>
          <a:xfrm>
            <a:off x="265901" y="4015031"/>
            <a:ext cx="3249707"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 trouve que l’argent tient une place beaucoup trop importante dans la société actuelle</a:t>
            </a:r>
            <a:r>
              <a:rPr lang="fr-BE" sz="1400" b="1" dirty="0">
                <a:solidFill>
                  <a:prstClr val="black"/>
                </a:solidFill>
                <a:latin typeface="Calibri"/>
              </a:rPr>
              <a:t> </a:t>
            </a:r>
            <a:endParaRPr lang="fr-FR" sz="1400" b="1" dirty="0" smtClean="0">
              <a:solidFill>
                <a:prstClr val="black"/>
              </a:solidFill>
              <a:latin typeface="Calibri"/>
            </a:endParaRPr>
          </a:p>
        </p:txBody>
      </p:sp>
      <p:sp>
        <p:nvSpPr>
          <p:cNvPr id="47" name="Rectangle 46"/>
          <p:cNvSpPr/>
          <p:nvPr/>
        </p:nvSpPr>
        <p:spPr>
          <a:xfrm>
            <a:off x="7648870" y="2552582"/>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8" name="Graphique 47"/>
          <p:cNvGraphicFramePr/>
          <p:nvPr>
            <p:extLst>
              <p:ext uri="{D42A27DB-BD31-4B8C-83A1-F6EECF244321}">
                <p14:modId xmlns:p14="http://schemas.microsoft.com/office/powerpoint/2010/main" val="521626667"/>
              </p:ext>
            </p:extLst>
          </p:nvPr>
        </p:nvGraphicFramePr>
        <p:xfrm>
          <a:off x="7245609" y="2681528"/>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49" name="ZoneTexte 48"/>
          <p:cNvSpPr txBox="1"/>
          <p:nvPr/>
        </p:nvSpPr>
        <p:spPr>
          <a:xfrm>
            <a:off x="7649757" y="2565208"/>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50" name="Rectangle 49"/>
          <p:cNvSpPr/>
          <p:nvPr/>
        </p:nvSpPr>
        <p:spPr>
          <a:xfrm>
            <a:off x="5453770" y="2552590"/>
            <a:ext cx="2112396"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4" name="Graphique 53"/>
          <p:cNvGraphicFramePr/>
          <p:nvPr>
            <p:extLst>
              <p:ext uri="{D42A27DB-BD31-4B8C-83A1-F6EECF244321}">
                <p14:modId xmlns:p14="http://schemas.microsoft.com/office/powerpoint/2010/main" val="2652683180"/>
              </p:ext>
            </p:extLst>
          </p:nvPr>
        </p:nvGraphicFramePr>
        <p:xfrm>
          <a:off x="4782363" y="2681528"/>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55" name="ZoneTexte 54"/>
          <p:cNvSpPr txBox="1"/>
          <p:nvPr/>
        </p:nvSpPr>
        <p:spPr>
          <a:xfrm>
            <a:off x="5453770" y="2565216"/>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56" name="Rectangle 55"/>
          <p:cNvSpPr/>
          <p:nvPr/>
        </p:nvSpPr>
        <p:spPr>
          <a:xfrm>
            <a:off x="3253387" y="2552583"/>
            <a:ext cx="2098879" cy="121020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9" name="Graphique 58"/>
          <p:cNvGraphicFramePr/>
          <p:nvPr>
            <p:extLst>
              <p:ext uri="{D42A27DB-BD31-4B8C-83A1-F6EECF244321}">
                <p14:modId xmlns:p14="http://schemas.microsoft.com/office/powerpoint/2010/main" val="2969486889"/>
              </p:ext>
            </p:extLst>
          </p:nvPr>
        </p:nvGraphicFramePr>
        <p:xfrm>
          <a:off x="2850126" y="2681528"/>
          <a:ext cx="2594360" cy="1151995"/>
        </p:xfrm>
        <a:graphic>
          <a:graphicData uri="http://schemas.openxmlformats.org/drawingml/2006/chart">
            <c:chart xmlns:c="http://schemas.openxmlformats.org/drawingml/2006/chart" xmlns:r="http://schemas.openxmlformats.org/officeDocument/2006/relationships" r:id="rId5"/>
          </a:graphicData>
        </a:graphic>
      </p:graphicFrame>
      <p:sp>
        <p:nvSpPr>
          <p:cNvPr id="60" name="ZoneTexte 59"/>
          <p:cNvSpPr txBox="1"/>
          <p:nvPr/>
        </p:nvSpPr>
        <p:spPr>
          <a:xfrm>
            <a:off x="3254274" y="2565208"/>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sp>
        <p:nvSpPr>
          <p:cNvPr id="62" name="Triangle isocèle 61"/>
          <p:cNvSpPr/>
          <p:nvPr/>
        </p:nvSpPr>
        <p:spPr>
          <a:xfrm flipV="1">
            <a:off x="5421875" y="467465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3" name="Rectangle 62"/>
          <p:cNvSpPr/>
          <p:nvPr/>
        </p:nvSpPr>
        <p:spPr>
          <a:xfrm>
            <a:off x="2950498" y="4847660"/>
            <a:ext cx="6673696" cy="1350564"/>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4" name="Rectangle 63"/>
          <p:cNvSpPr/>
          <p:nvPr/>
        </p:nvSpPr>
        <p:spPr>
          <a:xfrm>
            <a:off x="7433095" y="4917283"/>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5" name="Graphique 64"/>
          <p:cNvGraphicFramePr/>
          <p:nvPr>
            <p:extLst>
              <p:ext uri="{D42A27DB-BD31-4B8C-83A1-F6EECF244321}">
                <p14:modId xmlns:p14="http://schemas.microsoft.com/office/powerpoint/2010/main" val="3881118458"/>
              </p:ext>
            </p:extLst>
          </p:nvPr>
        </p:nvGraphicFramePr>
        <p:xfrm>
          <a:off x="7029834" y="5046229"/>
          <a:ext cx="2594360" cy="784573"/>
        </p:xfrm>
        <a:graphic>
          <a:graphicData uri="http://schemas.openxmlformats.org/drawingml/2006/chart">
            <c:chart xmlns:c="http://schemas.openxmlformats.org/drawingml/2006/chart" xmlns:r="http://schemas.openxmlformats.org/officeDocument/2006/relationships" r:id="rId6"/>
          </a:graphicData>
        </a:graphic>
      </p:graphicFrame>
      <p:sp>
        <p:nvSpPr>
          <p:cNvPr id="78" name="ZoneTexte 77"/>
          <p:cNvSpPr txBox="1"/>
          <p:nvPr/>
        </p:nvSpPr>
        <p:spPr>
          <a:xfrm>
            <a:off x="7433982" y="4929909"/>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79" name="Rectangle 78"/>
          <p:cNvSpPr/>
          <p:nvPr/>
        </p:nvSpPr>
        <p:spPr>
          <a:xfrm>
            <a:off x="5237995" y="4917291"/>
            <a:ext cx="2112396"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80" name="Graphique 79"/>
          <p:cNvGraphicFramePr/>
          <p:nvPr>
            <p:extLst>
              <p:ext uri="{D42A27DB-BD31-4B8C-83A1-F6EECF244321}">
                <p14:modId xmlns:p14="http://schemas.microsoft.com/office/powerpoint/2010/main" val="2776181692"/>
              </p:ext>
            </p:extLst>
          </p:nvPr>
        </p:nvGraphicFramePr>
        <p:xfrm>
          <a:off x="4566588" y="5046229"/>
          <a:ext cx="2905916" cy="791999"/>
        </p:xfrm>
        <a:graphic>
          <a:graphicData uri="http://schemas.openxmlformats.org/drawingml/2006/chart">
            <c:chart xmlns:c="http://schemas.openxmlformats.org/drawingml/2006/chart" xmlns:r="http://schemas.openxmlformats.org/officeDocument/2006/relationships" r:id="rId7"/>
          </a:graphicData>
        </a:graphic>
      </p:graphicFrame>
      <p:sp>
        <p:nvSpPr>
          <p:cNvPr id="81" name="ZoneTexte 80"/>
          <p:cNvSpPr txBox="1"/>
          <p:nvPr/>
        </p:nvSpPr>
        <p:spPr>
          <a:xfrm>
            <a:off x="5237995" y="4929917"/>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85" name="Rectangle 84"/>
          <p:cNvSpPr/>
          <p:nvPr/>
        </p:nvSpPr>
        <p:spPr>
          <a:xfrm>
            <a:off x="3037612" y="4917284"/>
            <a:ext cx="2098879" cy="121020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86" name="Graphique 85"/>
          <p:cNvGraphicFramePr/>
          <p:nvPr>
            <p:extLst>
              <p:ext uri="{D42A27DB-BD31-4B8C-83A1-F6EECF244321}">
                <p14:modId xmlns:p14="http://schemas.microsoft.com/office/powerpoint/2010/main" val="3342279478"/>
              </p:ext>
            </p:extLst>
          </p:nvPr>
        </p:nvGraphicFramePr>
        <p:xfrm>
          <a:off x="2634351" y="5046229"/>
          <a:ext cx="2594360" cy="1151995"/>
        </p:xfrm>
        <a:graphic>
          <a:graphicData uri="http://schemas.openxmlformats.org/drawingml/2006/chart">
            <c:chart xmlns:c="http://schemas.openxmlformats.org/drawingml/2006/chart" xmlns:r="http://schemas.openxmlformats.org/officeDocument/2006/relationships" r:id="rId8"/>
          </a:graphicData>
        </a:graphic>
      </p:graphicFrame>
      <p:sp>
        <p:nvSpPr>
          <p:cNvPr id="87" name="ZoneTexte 86"/>
          <p:cNvSpPr txBox="1"/>
          <p:nvPr/>
        </p:nvSpPr>
        <p:spPr>
          <a:xfrm>
            <a:off x="3038499" y="4929909"/>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spTree>
    <p:extLst>
      <p:ext uri="{BB962C8B-B14F-4D97-AF65-F5344CB8AC3E}">
        <p14:creationId xmlns:p14="http://schemas.microsoft.com/office/powerpoint/2010/main" val="972871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74116"/>
            <a:ext cx="9538644" cy="239799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226711457"/>
              </p:ext>
            </p:extLst>
          </p:nvPr>
        </p:nvGraphicFramePr>
        <p:xfrm>
          <a:off x="3408741" y="138607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0000"/>
                </a:solidFill>
              </a:rPr>
              <a:t>L’EGALITE FEMMES-HOMMES</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46</a:t>
            </a:fld>
            <a:endParaRPr lang="fr-FR">
              <a:latin typeface="Calibri"/>
            </a:endParaRPr>
          </a:p>
        </p:txBody>
      </p:sp>
      <p:sp>
        <p:nvSpPr>
          <p:cNvPr id="6" name="ZoneTexte 5"/>
          <p:cNvSpPr txBox="1"/>
          <p:nvPr/>
        </p:nvSpPr>
        <p:spPr>
          <a:xfrm>
            <a:off x="265902" y="1590433"/>
            <a:ext cx="2967597"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t>Les inégalités hommes – femmes sont encore importantes en Belgique</a:t>
            </a:r>
            <a:endParaRPr lang="fr-FR" sz="1400" b="1" dirty="0" smtClean="0">
              <a:solidFill>
                <a:prstClr val="black"/>
              </a:solidFill>
              <a:latin typeface="Calibri"/>
            </a:endParaRPr>
          </a:p>
        </p:txBody>
      </p:sp>
      <p:sp>
        <p:nvSpPr>
          <p:cNvPr id="9" name="Flèche vers le bas 8"/>
          <p:cNvSpPr/>
          <p:nvPr/>
        </p:nvSpPr>
        <p:spPr>
          <a:xfrm>
            <a:off x="8425730"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545288" y="98125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091076" y="98125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22789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5" name="Signalisation droite 24"/>
          <p:cNvSpPr/>
          <p:nvPr/>
        </p:nvSpPr>
        <p:spPr>
          <a:xfrm>
            <a:off x="2711459" y="2026749"/>
            <a:ext cx="891363" cy="274006"/>
          </a:xfrm>
          <a:prstGeom prst="homePlate">
            <a:avLst/>
          </a:prstGeom>
          <a:solidFill>
            <a:schemeClr val="bg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schemeClr val="tx1"/>
                </a:solidFill>
              </a:rPr>
              <a:t>Femmes</a:t>
            </a:r>
            <a:endParaRPr lang="fr-FR" sz="1200" i="1" dirty="0">
              <a:solidFill>
                <a:schemeClr val="tx1"/>
              </a:solidFill>
            </a:endParaRPr>
          </a:p>
        </p:txBody>
      </p:sp>
      <p:sp>
        <p:nvSpPr>
          <p:cNvPr id="29" name="Signalisation droite 28"/>
          <p:cNvSpPr/>
          <p:nvPr/>
        </p:nvSpPr>
        <p:spPr>
          <a:xfrm>
            <a:off x="2711459" y="3229427"/>
            <a:ext cx="891363" cy="274006"/>
          </a:xfrm>
          <a:prstGeom prst="homePlate">
            <a:avLst/>
          </a:prstGeom>
          <a:solidFill>
            <a:schemeClr val="bg1"/>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i="1" dirty="0" smtClean="0">
                <a:solidFill>
                  <a:schemeClr val="tx1"/>
                </a:solidFill>
              </a:rPr>
              <a:t>Hommes</a:t>
            </a:r>
            <a:endParaRPr lang="fr-FR" sz="1200" i="1" dirty="0">
              <a:solidFill>
                <a:schemeClr val="tx1"/>
              </a:solidFill>
            </a:endParaRPr>
          </a:p>
        </p:txBody>
      </p:sp>
      <p:cxnSp>
        <p:nvCxnSpPr>
          <p:cNvPr id="28" name="Connecteur droit avec flèche 27"/>
          <p:cNvCxnSpPr/>
          <p:nvPr/>
        </p:nvCxnSpPr>
        <p:spPr>
          <a:xfrm flipV="1">
            <a:off x="5345013" y="2026749"/>
            <a:ext cx="1025861" cy="14090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flipV="1">
            <a:off x="5529064" y="2026749"/>
            <a:ext cx="1025861" cy="14090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534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536538"/>
            <a:ext cx="9538644" cy="470915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528241432"/>
              </p:ext>
            </p:extLst>
          </p:nvPr>
        </p:nvGraphicFramePr>
        <p:xfrm>
          <a:off x="3515608" y="1406719"/>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tangle 45"/>
          <p:cNvSpPr/>
          <p:nvPr/>
        </p:nvSpPr>
        <p:spPr>
          <a:xfrm>
            <a:off x="5280973" y="2584995"/>
            <a:ext cx="4511891" cy="1079999"/>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0000"/>
                </a:solidFill>
              </a:rPr>
              <a:t>LE RAPPORT A L’EUROPE</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47</a:t>
            </a:fld>
            <a:endParaRPr lang="fr-FR">
              <a:latin typeface="Calibri"/>
            </a:endParaRPr>
          </a:p>
        </p:txBody>
      </p:sp>
      <p:sp>
        <p:nvSpPr>
          <p:cNvPr id="6" name="ZoneTexte 5"/>
          <p:cNvSpPr txBox="1"/>
          <p:nvPr/>
        </p:nvSpPr>
        <p:spPr>
          <a:xfrm>
            <a:off x="265901" y="1705865"/>
            <a:ext cx="3458467"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Parmi ses diverses actions, l’Europe actuelle </a:t>
            </a:r>
            <a:r>
              <a:rPr lang="fr-FR" sz="1400" b="1" dirty="0" smtClean="0">
                <a:solidFill>
                  <a:prstClr val="black"/>
                </a:solidFill>
                <a:latin typeface="Calibri"/>
              </a:rPr>
              <a:t>(Conseil</a:t>
            </a:r>
            <a:r>
              <a:rPr lang="fr-FR" sz="1400" b="1" dirty="0">
                <a:solidFill>
                  <a:prstClr val="black"/>
                </a:solidFill>
                <a:latin typeface="Calibri"/>
              </a:rPr>
              <a:t>, Commission, etc.)  mène une vraie politique sociale en faveur des peuples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317817" y="104367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5586187" y="1043675"/>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3857010" y="104367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7785339" y="2386322"/>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290316"/>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7601765" y="2670575"/>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3517517083"/>
              </p:ext>
            </p:extLst>
          </p:nvPr>
        </p:nvGraphicFramePr>
        <p:xfrm>
          <a:off x="7198504" y="2799521"/>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7602652" y="2683201"/>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59" name="Rectangle 58"/>
          <p:cNvSpPr/>
          <p:nvPr/>
        </p:nvSpPr>
        <p:spPr>
          <a:xfrm>
            <a:off x="5406665" y="2670583"/>
            <a:ext cx="2112396"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60" name="Graphique 59"/>
          <p:cNvGraphicFramePr/>
          <p:nvPr>
            <p:extLst>
              <p:ext uri="{D42A27DB-BD31-4B8C-83A1-F6EECF244321}">
                <p14:modId xmlns:p14="http://schemas.microsoft.com/office/powerpoint/2010/main" val="813732020"/>
              </p:ext>
            </p:extLst>
          </p:nvPr>
        </p:nvGraphicFramePr>
        <p:xfrm>
          <a:off x="4735258" y="2799521"/>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61" name="ZoneTexte 60"/>
          <p:cNvSpPr txBox="1"/>
          <p:nvPr/>
        </p:nvSpPr>
        <p:spPr>
          <a:xfrm>
            <a:off x="5406665" y="2683209"/>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36" name="Rectangle 35"/>
          <p:cNvSpPr/>
          <p:nvPr/>
        </p:nvSpPr>
        <p:spPr>
          <a:xfrm>
            <a:off x="3204574" y="4948379"/>
            <a:ext cx="4436600" cy="1079999"/>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7" name="ZoneTexte 36"/>
          <p:cNvSpPr txBox="1"/>
          <p:nvPr/>
        </p:nvSpPr>
        <p:spPr>
          <a:xfrm>
            <a:off x="265901" y="4036889"/>
            <a:ext cx="3458467"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Il n'y a pas de travail pour nous parce que l'Europe a permis à des Roumains, à des Polonais, etc. de venir travailler légalement chez nous à des salaires bas</a:t>
            </a:r>
          </a:p>
        </p:txBody>
      </p:sp>
      <p:sp>
        <p:nvSpPr>
          <p:cNvPr id="38" name="Triangle isocèle 37"/>
          <p:cNvSpPr/>
          <p:nvPr/>
        </p:nvSpPr>
        <p:spPr>
          <a:xfrm flipV="1">
            <a:off x="5280973" y="4749706"/>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9" name="Rectangle 38"/>
          <p:cNvSpPr/>
          <p:nvPr/>
        </p:nvSpPr>
        <p:spPr>
          <a:xfrm>
            <a:off x="5473451" y="5033959"/>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1" name="Graphique 40"/>
          <p:cNvGraphicFramePr/>
          <p:nvPr>
            <p:extLst>
              <p:ext uri="{D42A27DB-BD31-4B8C-83A1-F6EECF244321}">
                <p14:modId xmlns:p14="http://schemas.microsoft.com/office/powerpoint/2010/main" val="3022273539"/>
              </p:ext>
            </p:extLst>
          </p:nvPr>
        </p:nvGraphicFramePr>
        <p:xfrm>
          <a:off x="5070190" y="5162905"/>
          <a:ext cx="2594360" cy="784573"/>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41"/>
          <p:cNvSpPr txBox="1"/>
          <p:nvPr/>
        </p:nvSpPr>
        <p:spPr>
          <a:xfrm>
            <a:off x="5474338" y="5046585"/>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43" name="Rectangle 42"/>
          <p:cNvSpPr/>
          <p:nvPr/>
        </p:nvSpPr>
        <p:spPr>
          <a:xfrm>
            <a:off x="3278351" y="5033967"/>
            <a:ext cx="2112396"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4" name="Graphique 43"/>
          <p:cNvGraphicFramePr/>
          <p:nvPr>
            <p:extLst>
              <p:ext uri="{D42A27DB-BD31-4B8C-83A1-F6EECF244321}">
                <p14:modId xmlns:p14="http://schemas.microsoft.com/office/powerpoint/2010/main" val="4018130962"/>
              </p:ext>
            </p:extLst>
          </p:nvPr>
        </p:nvGraphicFramePr>
        <p:xfrm>
          <a:off x="2606944" y="5162905"/>
          <a:ext cx="2905916" cy="791999"/>
        </p:xfrm>
        <a:graphic>
          <a:graphicData uri="http://schemas.openxmlformats.org/drawingml/2006/chart">
            <c:chart xmlns:c="http://schemas.openxmlformats.org/drawingml/2006/chart" xmlns:r="http://schemas.openxmlformats.org/officeDocument/2006/relationships" r:id="rId6"/>
          </a:graphicData>
        </a:graphic>
      </p:graphicFrame>
      <p:sp>
        <p:nvSpPr>
          <p:cNvPr id="45" name="ZoneTexte 44"/>
          <p:cNvSpPr txBox="1"/>
          <p:nvPr/>
        </p:nvSpPr>
        <p:spPr>
          <a:xfrm>
            <a:off x="3278351" y="5046593"/>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Tree>
    <p:extLst>
      <p:ext uri="{BB962C8B-B14F-4D97-AF65-F5344CB8AC3E}">
        <p14:creationId xmlns:p14="http://schemas.microsoft.com/office/powerpoint/2010/main" val="3012475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362744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272106394"/>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2513746" y="3022953"/>
            <a:ext cx="4464000" cy="2339511"/>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0000"/>
                </a:solidFill>
              </a:rPr>
              <a:t>LE RAPPORT A LA SOCIETE</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48</a:t>
            </a:fld>
            <a:endParaRPr lang="fr-FR">
              <a:latin typeface="Calibri"/>
            </a:endParaRPr>
          </a:p>
        </p:txBody>
      </p:sp>
      <p:sp>
        <p:nvSpPr>
          <p:cNvPr id="6" name="ZoneTexte 5"/>
          <p:cNvSpPr txBox="1"/>
          <p:nvPr/>
        </p:nvSpPr>
        <p:spPr>
          <a:xfrm>
            <a:off x="265901" y="2303315"/>
            <a:ext cx="3448849"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société me donne vraiment les moyens de montrer ce dont je suis réellement capable</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867972"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336829"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251216"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4605490" y="2802820"/>
            <a:ext cx="271430" cy="181642"/>
          </a:xfrm>
          <a:prstGeom prst="triangle">
            <a:avLst/>
          </a:prstGeom>
          <a:solidFill>
            <a:schemeClr val="accent3"/>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2592381" y="3108093"/>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3970567585"/>
              </p:ext>
            </p:extLst>
          </p:nvPr>
        </p:nvGraphicFramePr>
        <p:xfrm>
          <a:off x="2189120" y="3237039"/>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2593268" y="3120719"/>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0" name="Rectangle 29"/>
          <p:cNvSpPr/>
          <p:nvPr/>
        </p:nvSpPr>
        <p:spPr>
          <a:xfrm>
            <a:off x="2601064" y="4114450"/>
            <a:ext cx="3417190" cy="117657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1" name="Graphique 30"/>
          <p:cNvGraphicFramePr/>
          <p:nvPr>
            <p:extLst>
              <p:ext uri="{D42A27DB-BD31-4B8C-83A1-F6EECF244321}">
                <p14:modId xmlns:p14="http://schemas.microsoft.com/office/powerpoint/2010/main" val="3368182746"/>
              </p:ext>
            </p:extLst>
          </p:nvPr>
        </p:nvGraphicFramePr>
        <p:xfrm>
          <a:off x="1605050" y="4282472"/>
          <a:ext cx="4413204" cy="1079992"/>
        </p:xfrm>
        <a:graphic>
          <a:graphicData uri="http://schemas.openxmlformats.org/drawingml/2006/chart">
            <c:chart xmlns:c="http://schemas.openxmlformats.org/drawingml/2006/chart" xmlns:r="http://schemas.openxmlformats.org/officeDocument/2006/relationships" r:id="rId4"/>
          </a:graphicData>
        </a:graphic>
      </p:graphicFrame>
      <p:sp>
        <p:nvSpPr>
          <p:cNvPr id="32" name="ZoneTexte 31"/>
          <p:cNvSpPr txBox="1"/>
          <p:nvPr/>
        </p:nvSpPr>
        <p:spPr>
          <a:xfrm>
            <a:off x="2601064" y="4127075"/>
            <a:ext cx="1210588" cy="230832"/>
          </a:xfrm>
          <a:prstGeom prst="rect">
            <a:avLst/>
          </a:prstGeom>
          <a:noFill/>
        </p:spPr>
        <p:txBody>
          <a:bodyPr wrap="none" rtlCol="0">
            <a:spAutoFit/>
          </a:bodyPr>
          <a:lstStyle/>
          <a:p>
            <a:r>
              <a:rPr lang="fr-FR" sz="900" b="1" dirty="0" smtClean="0">
                <a:solidFill>
                  <a:prstClr val="black"/>
                </a:solidFill>
                <a:latin typeface="Calibri"/>
              </a:rPr>
              <a:t>REVENUS SUBJECTIFS</a:t>
            </a:r>
            <a:endParaRPr lang="fr-FR" sz="900" b="1" dirty="0">
              <a:solidFill>
                <a:prstClr val="black"/>
              </a:solidFill>
              <a:latin typeface="Calibri"/>
            </a:endParaRPr>
          </a:p>
        </p:txBody>
      </p:sp>
      <p:sp>
        <p:nvSpPr>
          <p:cNvPr id="33" name="Rectangle 32"/>
          <p:cNvSpPr/>
          <p:nvPr/>
        </p:nvSpPr>
        <p:spPr>
          <a:xfrm>
            <a:off x="4783475" y="3105600"/>
            <a:ext cx="2112396" cy="8999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4" name="Graphique 33"/>
          <p:cNvGraphicFramePr/>
          <p:nvPr>
            <p:extLst>
              <p:ext uri="{D42A27DB-BD31-4B8C-83A1-F6EECF244321}">
                <p14:modId xmlns:p14="http://schemas.microsoft.com/office/powerpoint/2010/main" val="1105723037"/>
              </p:ext>
            </p:extLst>
          </p:nvPr>
        </p:nvGraphicFramePr>
        <p:xfrm>
          <a:off x="4112068" y="3233641"/>
          <a:ext cx="2905916" cy="791999"/>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34"/>
          <p:cNvSpPr txBox="1"/>
          <p:nvPr/>
        </p:nvSpPr>
        <p:spPr>
          <a:xfrm>
            <a:off x="4783475" y="3118225"/>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Tree>
    <p:extLst>
      <p:ext uri="{BB962C8B-B14F-4D97-AF65-F5344CB8AC3E}">
        <p14:creationId xmlns:p14="http://schemas.microsoft.com/office/powerpoint/2010/main" val="1466272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9" y="1658601"/>
            <a:ext cx="9610652" cy="204979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447405963"/>
              </p:ext>
            </p:extLst>
          </p:nvPr>
        </p:nvGraphicFramePr>
        <p:xfrm>
          <a:off x="3515609" y="1184730"/>
          <a:ext cx="6108586" cy="5607013"/>
        </p:xfrm>
        <a:graphic>
          <a:graphicData uri="http://schemas.openxmlformats.org/drawingml/2006/chart">
            <c:chart xmlns:c="http://schemas.openxmlformats.org/drawingml/2006/chart" xmlns:r="http://schemas.openxmlformats.org/officeDocument/2006/relationships" r:id="rId2"/>
          </a:graphicData>
        </a:graphic>
      </p:graphicFrame>
      <p:sp>
        <p:nvSpPr>
          <p:cNvPr id="44" name="Rectangle 43"/>
          <p:cNvSpPr/>
          <p:nvPr/>
        </p:nvSpPr>
        <p:spPr>
          <a:xfrm>
            <a:off x="3413403" y="2605066"/>
            <a:ext cx="4916912" cy="937745"/>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4</a:t>
            </a:fld>
            <a:endParaRPr lang="fr-FR">
              <a:latin typeface="Calibri"/>
            </a:endParaRPr>
          </a:p>
        </p:txBody>
      </p:sp>
      <p:sp>
        <p:nvSpPr>
          <p:cNvPr id="6" name="ZoneTexte 5"/>
          <p:cNvSpPr txBox="1"/>
          <p:nvPr/>
        </p:nvSpPr>
        <p:spPr>
          <a:xfrm>
            <a:off x="265901" y="1984766"/>
            <a:ext cx="3440912"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Les dirigeants politiques ont laissé la finance prendre le pouvoir</a:t>
            </a:r>
            <a:r>
              <a:rPr lang="fr-BE" sz="1400" b="1" dirty="0">
                <a:solidFill>
                  <a:prstClr val="black"/>
                </a:solidFill>
                <a:latin typeface="Calibri"/>
              </a:rPr>
              <a:t> </a:t>
            </a:r>
            <a:endParaRPr lang="fr-FR" sz="1000" b="1" i="1" dirty="0">
              <a:solidFill>
                <a:srgbClr val="000000"/>
              </a:solidFill>
              <a:latin typeface="Calibri"/>
            </a:endParaRPr>
          </a:p>
        </p:txBody>
      </p:sp>
      <p:sp>
        <p:nvSpPr>
          <p:cNvPr id="9" name="Flèche vers le bas 8"/>
          <p:cNvSpPr/>
          <p:nvPr/>
        </p:nvSpPr>
        <p:spPr>
          <a:xfrm>
            <a:off x="8752963" y="1141636"/>
            <a:ext cx="1149251"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8017529" y="1141636"/>
            <a:ext cx="758811"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107740" y="1141636"/>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5" name="Rectangle 44"/>
          <p:cNvSpPr/>
          <p:nvPr/>
        </p:nvSpPr>
        <p:spPr>
          <a:xfrm>
            <a:off x="5624584" y="2678633"/>
            <a:ext cx="2614073" cy="82817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6" name="Graphique 45"/>
          <p:cNvGraphicFramePr/>
          <p:nvPr>
            <p:extLst>
              <p:ext uri="{D42A27DB-BD31-4B8C-83A1-F6EECF244321}">
                <p14:modId xmlns:p14="http://schemas.microsoft.com/office/powerpoint/2010/main" val="710502970"/>
              </p:ext>
            </p:extLst>
          </p:nvPr>
        </p:nvGraphicFramePr>
        <p:xfrm>
          <a:off x="5751832" y="2758239"/>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47" name="ZoneTexte 46"/>
          <p:cNvSpPr txBox="1"/>
          <p:nvPr/>
        </p:nvSpPr>
        <p:spPr>
          <a:xfrm>
            <a:off x="5625476" y="2691246"/>
            <a:ext cx="659155" cy="369332"/>
          </a:xfrm>
          <a:prstGeom prst="rect">
            <a:avLst/>
          </a:prstGeom>
          <a:noFill/>
        </p:spPr>
        <p:txBody>
          <a:bodyPr wrap="none" rtlCol="0">
            <a:spAutoFit/>
          </a:bodyPr>
          <a:lstStyle/>
          <a:p>
            <a:r>
              <a:rPr lang="fr-FR" sz="900" b="1" dirty="0" smtClean="0">
                <a:solidFill>
                  <a:prstClr val="black"/>
                </a:solidFill>
                <a:latin typeface="Calibri"/>
              </a:rPr>
              <a:t>NIVEAU </a:t>
            </a:r>
            <a:br>
              <a:rPr lang="fr-FR" sz="900" b="1" dirty="0" smtClean="0">
                <a:solidFill>
                  <a:prstClr val="black"/>
                </a:solidFill>
                <a:latin typeface="Calibri"/>
              </a:rPr>
            </a:br>
            <a:r>
              <a:rPr lang="fr-FR" sz="900" b="1" dirty="0" smtClean="0">
                <a:solidFill>
                  <a:prstClr val="black"/>
                </a:solidFill>
                <a:latin typeface="Calibri"/>
              </a:rPr>
              <a:t>D'ÉTUDES</a:t>
            </a:r>
            <a:endParaRPr lang="fr-FR" sz="900" b="1" dirty="0">
              <a:solidFill>
                <a:prstClr val="black"/>
              </a:solidFill>
              <a:latin typeface="Calibri"/>
            </a:endParaRPr>
          </a:p>
        </p:txBody>
      </p:sp>
      <p:sp>
        <p:nvSpPr>
          <p:cNvPr id="48" name="Triangle isocèle 47"/>
          <p:cNvSpPr/>
          <p:nvPr/>
        </p:nvSpPr>
        <p:spPr>
          <a:xfrm flipV="1">
            <a:off x="5823031" y="2455391"/>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90" y="1412391"/>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grpSp>
        <p:nvGrpSpPr>
          <p:cNvPr id="36" name="Grouper 35"/>
          <p:cNvGrpSpPr/>
          <p:nvPr/>
        </p:nvGrpSpPr>
        <p:grpSpPr>
          <a:xfrm>
            <a:off x="3481882" y="2675066"/>
            <a:ext cx="2054323" cy="178686"/>
            <a:chOff x="5606163" y="5660139"/>
            <a:chExt cx="2054323" cy="178686"/>
          </a:xfrm>
        </p:grpSpPr>
        <p:sp>
          <p:nvSpPr>
            <p:cNvPr id="37" name="Signalisation droite 36"/>
            <p:cNvSpPr/>
            <p:nvPr/>
          </p:nvSpPr>
          <p:spPr>
            <a:xfrm>
              <a:off x="5606163" y="5661249"/>
              <a:ext cx="1704923"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a:t>
              </a:r>
              <a:r>
                <a:rPr lang="fr-FR" sz="900" dirty="0">
                  <a:solidFill>
                    <a:srgbClr val="000000"/>
                  </a:solidFill>
                  <a:latin typeface="Calibri"/>
                </a:rPr>
                <a:t>D</a:t>
              </a:r>
              <a:r>
                <a:rPr lang="fr-FR" sz="900" dirty="0" smtClean="0">
                  <a:solidFill>
                    <a:srgbClr val="000000"/>
                  </a:solidFill>
                  <a:latin typeface="Calibri"/>
                </a:rPr>
                <a:t>emandeur d'emploi ≥ 2 ans </a:t>
              </a:r>
              <a:endParaRPr lang="fr-FR" sz="900" dirty="0">
                <a:solidFill>
                  <a:srgbClr val="000000"/>
                </a:solidFill>
                <a:latin typeface="Calibri"/>
              </a:endParaRPr>
            </a:p>
          </p:txBody>
        </p:sp>
        <p:sp>
          <p:nvSpPr>
            <p:cNvPr id="38" name="Rectangle 37"/>
            <p:cNvSpPr/>
            <p:nvPr/>
          </p:nvSpPr>
          <p:spPr>
            <a:xfrm>
              <a:off x="7311087"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86%</a:t>
              </a:r>
              <a:endParaRPr lang="fr-FR" sz="900" dirty="0">
                <a:solidFill>
                  <a:srgbClr val="000000"/>
                </a:solidFill>
                <a:latin typeface="Calibri"/>
              </a:endParaRPr>
            </a:p>
          </p:txBody>
        </p:sp>
        <p:cxnSp>
          <p:nvCxnSpPr>
            <p:cNvPr id="39" name="Connecteur droit 38"/>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202234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31087"/>
            <a:ext cx="9538644" cy="488738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594595665"/>
              </p:ext>
            </p:extLst>
          </p:nvPr>
        </p:nvGraphicFramePr>
        <p:xfrm>
          <a:off x="3515608" y="1301269"/>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LE RAPPORT A LA SOCIETE</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49</a:t>
            </a:fld>
            <a:endParaRPr lang="fr-FR">
              <a:latin typeface="Calibri"/>
            </a:endParaRPr>
          </a:p>
        </p:txBody>
      </p:sp>
      <p:sp>
        <p:nvSpPr>
          <p:cNvPr id="6" name="ZoneTexte 5"/>
          <p:cNvSpPr txBox="1"/>
          <p:nvPr/>
        </p:nvSpPr>
        <p:spPr>
          <a:xfrm>
            <a:off x="265901" y="1781367"/>
            <a:ext cx="3432973"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Actuellement, c’est l’individualisme qui domine et les gens se sentent assez seuls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344396" y="93822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463954" y="938225"/>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967470" y="938225"/>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184866"/>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4547009" y="2457199"/>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1814372804"/>
              </p:ext>
            </p:extLst>
          </p:nvPr>
        </p:nvGraphicFramePr>
        <p:xfrm>
          <a:off x="4143748" y="2586145"/>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4547896" y="2469825"/>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66" name="Triangle isocèle 65"/>
          <p:cNvSpPr/>
          <p:nvPr/>
        </p:nvSpPr>
        <p:spPr>
          <a:xfrm flipV="1">
            <a:off x="5451232" y="2280872"/>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ZoneTexte 24"/>
          <p:cNvSpPr txBox="1"/>
          <p:nvPr/>
        </p:nvSpPr>
        <p:spPr>
          <a:xfrm>
            <a:off x="265901" y="4206200"/>
            <a:ext cx="3432973"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solidarité entre les gens existe de moins en moins</a:t>
            </a:r>
            <a:r>
              <a:rPr lang="fr-BE" sz="1400" b="1" dirty="0">
                <a:solidFill>
                  <a:prstClr val="black"/>
                </a:solidFill>
                <a:latin typeface="Calibri"/>
              </a:rPr>
              <a:t> </a:t>
            </a:r>
            <a:endParaRPr lang="fr-FR" sz="1400" b="1" dirty="0" smtClean="0">
              <a:solidFill>
                <a:prstClr val="black"/>
              </a:solidFill>
              <a:latin typeface="Calibri"/>
            </a:endParaRPr>
          </a:p>
        </p:txBody>
      </p:sp>
      <p:sp>
        <p:nvSpPr>
          <p:cNvPr id="30" name="Rectangle 29"/>
          <p:cNvSpPr/>
          <p:nvPr/>
        </p:nvSpPr>
        <p:spPr>
          <a:xfrm>
            <a:off x="3764342" y="4830703"/>
            <a:ext cx="3651042" cy="1343537"/>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2" name="Rectangle 21"/>
          <p:cNvSpPr/>
          <p:nvPr/>
        </p:nvSpPr>
        <p:spPr>
          <a:xfrm>
            <a:off x="5224285" y="4893300"/>
            <a:ext cx="2098879" cy="121020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3" name="Graphique 22"/>
          <p:cNvGraphicFramePr/>
          <p:nvPr>
            <p:extLst>
              <p:ext uri="{D42A27DB-BD31-4B8C-83A1-F6EECF244321}">
                <p14:modId xmlns:p14="http://schemas.microsoft.com/office/powerpoint/2010/main" val="1199428625"/>
              </p:ext>
            </p:extLst>
          </p:nvPr>
        </p:nvGraphicFramePr>
        <p:xfrm>
          <a:off x="4821024" y="5022245"/>
          <a:ext cx="2594360" cy="1151995"/>
        </p:xfrm>
        <a:graphic>
          <a:graphicData uri="http://schemas.openxmlformats.org/drawingml/2006/chart">
            <c:chart xmlns:c="http://schemas.openxmlformats.org/drawingml/2006/chart" xmlns:r="http://schemas.openxmlformats.org/officeDocument/2006/relationships" r:id="rId4"/>
          </a:graphicData>
        </a:graphic>
      </p:graphicFrame>
      <p:sp>
        <p:nvSpPr>
          <p:cNvPr id="24" name="ZoneTexte 23"/>
          <p:cNvSpPr txBox="1"/>
          <p:nvPr/>
        </p:nvSpPr>
        <p:spPr>
          <a:xfrm>
            <a:off x="5225172" y="4905925"/>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grpSp>
        <p:nvGrpSpPr>
          <p:cNvPr id="26" name="Grouper 25"/>
          <p:cNvGrpSpPr/>
          <p:nvPr/>
        </p:nvGrpSpPr>
        <p:grpSpPr>
          <a:xfrm>
            <a:off x="3830115" y="4896480"/>
            <a:ext cx="1307101" cy="178686"/>
            <a:chOff x="5606164" y="5660139"/>
            <a:chExt cx="1307101" cy="178686"/>
          </a:xfrm>
        </p:grpSpPr>
        <p:sp>
          <p:nvSpPr>
            <p:cNvPr id="27" name="Signalisation droite 26"/>
            <p:cNvSpPr/>
            <p:nvPr/>
          </p:nvSpPr>
          <p:spPr>
            <a:xfrm>
              <a:off x="5606164" y="5661249"/>
              <a:ext cx="957702"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Universitaire</a:t>
              </a:r>
              <a:endParaRPr lang="fr-FR" sz="900" dirty="0">
                <a:solidFill>
                  <a:srgbClr val="000000"/>
                </a:solidFill>
                <a:latin typeface="Calibri"/>
              </a:endParaRPr>
            </a:p>
          </p:txBody>
        </p:sp>
        <p:sp>
          <p:nvSpPr>
            <p:cNvPr id="28" name="Rectangle 27"/>
            <p:cNvSpPr/>
            <p:nvPr/>
          </p:nvSpPr>
          <p:spPr>
            <a:xfrm>
              <a:off x="6563866"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53%</a:t>
              </a:r>
              <a:endParaRPr lang="fr-FR" sz="900" dirty="0">
                <a:solidFill>
                  <a:srgbClr val="000000"/>
                </a:solidFill>
                <a:latin typeface="Calibri"/>
              </a:endParaRPr>
            </a:p>
          </p:txBody>
        </p:sp>
        <p:cxnSp>
          <p:nvCxnSpPr>
            <p:cNvPr id="29" name="Connecteur droit 28"/>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
        <p:nvSpPr>
          <p:cNvPr id="20" name="Triangle isocèle 19"/>
          <p:cNvSpPr/>
          <p:nvPr/>
        </p:nvSpPr>
        <p:spPr>
          <a:xfrm flipV="1">
            <a:off x="5441834" y="46511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1270735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06651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032369192"/>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0000"/>
                </a:solidFill>
              </a:rPr>
              <a:t>LE RAPPORT AUX ELITES</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50</a:t>
            </a:fld>
            <a:endParaRPr lang="fr-FR">
              <a:latin typeface="Calibri"/>
            </a:endParaRPr>
          </a:p>
        </p:txBody>
      </p:sp>
      <p:sp>
        <p:nvSpPr>
          <p:cNvPr id="6" name="ZoneTexte 5"/>
          <p:cNvSpPr txBox="1"/>
          <p:nvPr/>
        </p:nvSpPr>
        <p:spPr>
          <a:xfrm>
            <a:off x="265901" y="2147495"/>
            <a:ext cx="3419509"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t>Les gens se sentent abandonnés par les élites en général </a:t>
            </a:r>
            <a:r>
              <a:rPr lang="fr-FR" sz="1400" b="1" dirty="0" smtClean="0"/>
              <a:t>(financière</a:t>
            </a:r>
            <a:r>
              <a:rPr lang="fr-FR" sz="1400" b="1" dirty="0"/>
              <a:t>, politique, </a:t>
            </a:r>
            <a:r>
              <a:rPr lang="fr-FR" sz="1400" b="1" dirty="0" smtClean="0"/>
              <a:t>économique)</a:t>
            </a:r>
            <a:endParaRPr lang="fr-FR" sz="1400" b="1" dirty="0" smtClean="0">
              <a:solidFill>
                <a:prstClr val="black"/>
              </a:solidFill>
              <a:latin typeface="Calibri"/>
            </a:endParaRPr>
          </a:p>
        </p:txBody>
      </p:sp>
      <p:sp>
        <p:nvSpPr>
          <p:cNvPr id="9" name="Flèche vers le bas 8"/>
          <p:cNvSpPr/>
          <p:nvPr/>
        </p:nvSpPr>
        <p:spPr>
          <a:xfrm>
            <a:off x="8554780" y="1460173"/>
            <a:ext cx="1204417"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674338"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161780"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4754323" y="2967855"/>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57" name="Graphique 56"/>
          <p:cNvGraphicFramePr/>
          <p:nvPr>
            <p:extLst>
              <p:ext uri="{D42A27DB-BD31-4B8C-83A1-F6EECF244321}">
                <p14:modId xmlns:p14="http://schemas.microsoft.com/office/powerpoint/2010/main" val="3991537756"/>
              </p:ext>
            </p:extLst>
          </p:nvPr>
        </p:nvGraphicFramePr>
        <p:xfrm>
          <a:off x="4351062" y="3096801"/>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4755210" y="2980481"/>
            <a:ext cx="1059473" cy="230832"/>
          </a:xfrm>
          <a:prstGeom prst="rect">
            <a:avLst/>
          </a:prstGeom>
          <a:noFill/>
        </p:spPr>
        <p:txBody>
          <a:bodyPr wrap="none" rtlCol="0">
            <a:spAutoFit/>
          </a:bodyPr>
          <a:lstStyle/>
          <a:p>
            <a:r>
              <a:rPr lang="fr-FR" sz="900" b="1" dirty="0" smtClean="0"/>
              <a:t>NIVEAU D'ÉTUDES</a:t>
            </a:r>
            <a:endParaRPr lang="fr-FR" sz="900" b="1" dirty="0"/>
          </a:p>
        </p:txBody>
      </p:sp>
      <p:sp>
        <p:nvSpPr>
          <p:cNvPr id="66" name="Triangle isocèle 65"/>
          <p:cNvSpPr/>
          <p:nvPr/>
        </p:nvSpPr>
        <p:spPr>
          <a:xfrm flipV="1">
            <a:off x="5670724"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20" name="Grouper 19"/>
          <p:cNvGrpSpPr/>
          <p:nvPr/>
        </p:nvGrpSpPr>
        <p:grpSpPr>
          <a:xfrm>
            <a:off x="3961286" y="2497145"/>
            <a:ext cx="1615934" cy="219264"/>
            <a:chOff x="5606163" y="5660139"/>
            <a:chExt cx="1316885" cy="178686"/>
          </a:xfrm>
        </p:grpSpPr>
        <p:sp>
          <p:nvSpPr>
            <p:cNvPr id="22" name="Signalisation droite 21"/>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23" name="Rectangle 22"/>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3366FF"/>
                  </a:solidFill>
                  <a:latin typeface="Calibri"/>
                </a:rPr>
                <a:t>68%</a:t>
              </a:r>
              <a:endParaRPr lang="fr-FR" sz="1200" b="1" dirty="0">
                <a:solidFill>
                  <a:srgbClr val="3366FF"/>
                </a:solidFill>
                <a:latin typeface="Calibri"/>
              </a:endParaRPr>
            </a:p>
          </p:txBody>
        </p:sp>
        <p:cxnSp>
          <p:nvCxnSpPr>
            <p:cNvPr id="24" name="Connecteur droit 23"/>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25" name="Ellipse 24"/>
          <p:cNvSpPr/>
          <p:nvPr/>
        </p:nvSpPr>
        <p:spPr>
          <a:xfrm>
            <a:off x="5051923" y="2406772"/>
            <a:ext cx="1050594" cy="474377"/>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tx1"/>
                </a:solidFill>
                <a:prstDash val="dash"/>
              </a:ln>
            </a:endParaRPr>
          </a:p>
        </p:txBody>
      </p:sp>
    </p:spTree>
    <p:extLst>
      <p:ext uri="{BB962C8B-B14F-4D97-AF65-F5344CB8AC3E}">
        <p14:creationId xmlns:p14="http://schemas.microsoft.com/office/powerpoint/2010/main" val="288185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13722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194445263"/>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RAPPORT A L’ENVIRONNEMENT</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51</a:t>
            </a:fld>
            <a:endParaRPr lang="fr-FR">
              <a:latin typeface="Calibri"/>
            </a:endParaRPr>
          </a:p>
        </p:txBody>
      </p:sp>
      <p:sp>
        <p:nvSpPr>
          <p:cNvPr id="6" name="ZoneTexte 5"/>
          <p:cNvSpPr txBox="1"/>
          <p:nvPr/>
        </p:nvSpPr>
        <p:spPr>
          <a:xfrm>
            <a:off x="265901" y="2303315"/>
            <a:ext cx="324970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smtClean="0">
                <a:solidFill>
                  <a:prstClr val="black"/>
                </a:solidFill>
                <a:latin typeface="Calibri"/>
              </a:rPr>
              <a:t>J'estime que les efforts faits sont suffisants pour sauver l'environnement</a:t>
            </a:r>
          </a:p>
        </p:txBody>
      </p:sp>
      <p:sp>
        <p:nvSpPr>
          <p:cNvPr id="9" name="Flèche vers le bas 8"/>
          <p:cNvSpPr/>
          <p:nvPr/>
        </p:nvSpPr>
        <p:spPr>
          <a:xfrm>
            <a:off x="6853405"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4940037"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3660239"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7230475"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56" name="Rectangle 55"/>
          <p:cNvSpPr/>
          <p:nvPr/>
        </p:nvSpPr>
        <p:spPr>
          <a:xfrm>
            <a:off x="6305830" y="2993581"/>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7" name="Graphique 56"/>
          <p:cNvGraphicFramePr/>
          <p:nvPr>
            <p:extLst>
              <p:ext uri="{D42A27DB-BD31-4B8C-83A1-F6EECF244321}">
                <p14:modId xmlns:p14="http://schemas.microsoft.com/office/powerpoint/2010/main" val="3484823636"/>
              </p:ext>
            </p:extLst>
          </p:nvPr>
        </p:nvGraphicFramePr>
        <p:xfrm>
          <a:off x="5902569" y="3122527"/>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8" name="ZoneTexte 57"/>
          <p:cNvSpPr txBox="1"/>
          <p:nvPr/>
        </p:nvSpPr>
        <p:spPr>
          <a:xfrm>
            <a:off x="6306717" y="3006207"/>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Tree>
    <p:extLst>
      <p:ext uri="{BB962C8B-B14F-4D97-AF65-F5344CB8AC3E}">
        <p14:creationId xmlns:p14="http://schemas.microsoft.com/office/powerpoint/2010/main" val="3054885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151394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3176477868"/>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128464" y="215444"/>
            <a:ext cx="9649072" cy="338554"/>
          </a:xfrm>
        </p:spPr>
        <p:txBody>
          <a:bodyPr/>
          <a:lstStyle/>
          <a:p>
            <a:pPr>
              <a:tabLst>
                <a:tab pos="1520825" algn="l"/>
              </a:tabLst>
            </a:pPr>
            <a:r>
              <a:rPr lang="fr-FR" spc="-10" dirty="0" smtClean="0">
                <a:solidFill>
                  <a:srgbClr val="FF6600"/>
                </a:solidFill>
              </a:rPr>
              <a:t>LE RAPPORT AU TERRORISME</a:t>
            </a:r>
            <a:endParaRPr lang="fr-FR"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52</a:t>
            </a:fld>
            <a:endParaRPr lang="fr-FR">
              <a:latin typeface="Calibri"/>
            </a:endParaRPr>
          </a:p>
        </p:txBody>
      </p:sp>
      <p:sp>
        <p:nvSpPr>
          <p:cNvPr id="6" name="ZoneTexte 5"/>
          <p:cNvSpPr txBox="1"/>
          <p:nvPr/>
        </p:nvSpPr>
        <p:spPr>
          <a:xfrm>
            <a:off x="265902" y="2219716"/>
            <a:ext cx="3458466"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t>Je m’attends vraiment à ce que des attentats se poursuivent en Belgique et en Europe comme cela a été le cas encore récemment </a:t>
            </a:r>
            <a:r>
              <a:rPr lang="fr-FR" sz="1400" b="1" dirty="0" smtClean="0"/>
              <a:t>(Nice</a:t>
            </a:r>
            <a:r>
              <a:rPr lang="fr-FR" sz="1400" b="1" dirty="0"/>
              <a:t>, le prêtre égorgé, etc</a:t>
            </a:r>
            <a:r>
              <a:rPr lang="fr-FR" sz="1400" b="1" dirty="0" smtClean="0"/>
              <a:t>.) </a:t>
            </a:r>
            <a:endParaRPr lang="fr-FR" sz="1400" b="1" dirty="0" smtClean="0">
              <a:solidFill>
                <a:prstClr val="black"/>
              </a:solidFill>
              <a:latin typeface="Calibri"/>
            </a:endParaRPr>
          </a:p>
        </p:txBody>
      </p:sp>
      <p:sp>
        <p:nvSpPr>
          <p:cNvPr id="9" name="Flèche vers le bas 8"/>
          <p:cNvSpPr/>
          <p:nvPr/>
        </p:nvSpPr>
        <p:spPr>
          <a:xfrm>
            <a:off x="8703180" y="1460173"/>
            <a:ext cx="1128900"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822738"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385099"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784149"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grpSp>
        <p:nvGrpSpPr>
          <p:cNvPr id="25" name="Grouper 24"/>
          <p:cNvGrpSpPr/>
          <p:nvPr/>
        </p:nvGrpSpPr>
        <p:grpSpPr>
          <a:xfrm>
            <a:off x="5279876" y="3015626"/>
            <a:ext cx="1307101" cy="178686"/>
            <a:chOff x="5606164" y="5660139"/>
            <a:chExt cx="1307101" cy="178686"/>
          </a:xfrm>
        </p:grpSpPr>
        <p:sp>
          <p:nvSpPr>
            <p:cNvPr id="26" name="Signalisation droite 25"/>
            <p:cNvSpPr/>
            <p:nvPr/>
          </p:nvSpPr>
          <p:spPr>
            <a:xfrm>
              <a:off x="5606164" y="5661249"/>
              <a:ext cx="957702" cy="177576"/>
            </a:xfrm>
            <a:prstGeom prst="homePlate">
              <a:avLst/>
            </a:prstGeom>
            <a:solidFill>
              <a:schemeClr val="bg1"/>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rPr>
                <a:t>	</a:t>
              </a:r>
              <a:r>
                <a:rPr lang="fr-FR" sz="900" dirty="0">
                  <a:solidFill>
                    <a:srgbClr val="000000"/>
                  </a:solidFill>
                </a:rPr>
                <a:t>–</a:t>
              </a:r>
              <a:r>
                <a:rPr lang="fr-FR" sz="900" dirty="0" smtClean="0">
                  <a:solidFill>
                    <a:srgbClr val="000000"/>
                  </a:solidFill>
                </a:rPr>
                <a:t>	Musulmans</a:t>
              </a:r>
              <a:endParaRPr lang="fr-FR" sz="900" dirty="0">
                <a:solidFill>
                  <a:srgbClr val="000000"/>
                </a:solidFill>
              </a:endParaRPr>
            </a:p>
          </p:txBody>
        </p:sp>
        <p:sp>
          <p:nvSpPr>
            <p:cNvPr id="27" name="Rectangle 26"/>
            <p:cNvSpPr/>
            <p:nvPr/>
          </p:nvSpPr>
          <p:spPr>
            <a:xfrm>
              <a:off x="6563866" y="5660139"/>
              <a:ext cx="349399" cy="178686"/>
            </a:xfrm>
            <a:prstGeom prst="rect">
              <a:avLst/>
            </a:prstGeom>
            <a:solidFill>
              <a:srgbClr val="FFFFFF"/>
            </a:solidFill>
            <a:ln w="3175" cmpd="sng">
              <a:solidFill>
                <a:srgbClr val="40404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rPr>
                <a:t>41%</a:t>
              </a:r>
              <a:endParaRPr lang="fr-FR" sz="900" dirty="0">
                <a:solidFill>
                  <a:srgbClr val="000000"/>
                </a:solidFill>
              </a:endParaRPr>
            </a:p>
          </p:txBody>
        </p:sp>
        <p:cxnSp>
          <p:nvCxnSpPr>
            <p:cNvPr id="28" name="Connecteur droit 27"/>
            <p:cNvCxnSpPr/>
            <p:nvPr/>
          </p:nvCxnSpPr>
          <p:spPr>
            <a:xfrm>
              <a:off x="5784850" y="5661249"/>
              <a:ext cx="0" cy="177576"/>
            </a:xfrm>
            <a:prstGeom prst="line">
              <a:avLst/>
            </a:prstGeom>
            <a:ln w="317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51644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424363" y="823132"/>
            <a:ext cx="9065142" cy="5084016"/>
          </a:xfrm>
          <a:prstGeom prst="roundRect">
            <a:avLst>
              <a:gd name="adj" fmla="val 7181"/>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 name="Titre 1"/>
          <p:cNvSpPr>
            <a:spLocks noGrp="1"/>
          </p:cNvSpPr>
          <p:nvPr>
            <p:ph type="title"/>
          </p:nvPr>
        </p:nvSpPr>
        <p:spPr>
          <a:xfrm>
            <a:off x="128464" y="-30778"/>
            <a:ext cx="9649072" cy="584776"/>
          </a:xfrm>
        </p:spPr>
        <p:txBody>
          <a:bodyPr/>
          <a:lstStyle/>
          <a:p>
            <a:pPr>
              <a:tabLst>
                <a:tab pos="1520825" algn="l"/>
              </a:tabLst>
            </a:pPr>
            <a:r>
              <a:rPr lang="fr-FR" b="0" spc="-10" dirty="0" smtClean="0"/>
              <a:t>	</a:t>
            </a:r>
            <a:r>
              <a:rPr lang="fr-FR" spc="-10" dirty="0" smtClean="0">
                <a:solidFill>
                  <a:srgbClr val="FF0000"/>
                </a:solidFill>
              </a:rPr>
              <a:t>DES INDIVIDUS SEULS, DONC DAVANTAGE VULNÉRABLES C’EST-À-DIRE </a:t>
            </a:r>
            <a:br>
              <a:rPr lang="fr-FR" spc="-10" dirty="0" smtClean="0">
                <a:solidFill>
                  <a:srgbClr val="FF0000"/>
                </a:solidFill>
              </a:rPr>
            </a:br>
            <a:r>
              <a:rPr lang="fr-FR" spc="-10" dirty="0" smtClean="0">
                <a:solidFill>
                  <a:srgbClr val="FF0000"/>
                </a:solidFill>
              </a:rPr>
              <a:t>	SOUMIS À DIVERSES DOMINATIONS</a:t>
            </a:r>
            <a:r>
              <a:rPr lang="fr-FR" spc="-10" dirty="0" smtClean="0"/>
              <a:t> </a:t>
            </a:r>
            <a:endParaRPr lang="fr-FR" spc="-10" dirty="0"/>
          </a:p>
        </p:txBody>
      </p:sp>
      <p:sp>
        <p:nvSpPr>
          <p:cNvPr id="2" name="Espace réservé du contenu 1"/>
          <p:cNvSpPr>
            <a:spLocks noGrp="1"/>
          </p:cNvSpPr>
          <p:nvPr>
            <p:ph idx="1"/>
          </p:nvPr>
        </p:nvSpPr>
        <p:spPr>
          <a:xfrm>
            <a:off x="632521" y="1041430"/>
            <a:ext cx="8640960" cy="4961357"/>
          </a:xfrm>
        </p:spPr>
        <p:txBody>
          <a:bodyPr wrap="square">
            <a:spAutoFit/>
          </a:bodyPr>
          <a:lstStyle/>
          <a:p>
            <a:r>
              <a:rPr lang="fr-FR" b="1" dirty="0" smtClean="0"/>
              <a:t>Les </a:t>
            </a:r>
            <a:r>
              <a:rPr lang="fr-FR" b="1" dirty="0"/>
              <a:t>individus </a:t>
            </a:r>
            <a:r>
              <a:rPr lang="fr-FR" b="1" dirty="0" smtClean="0">
                <a:solidFill>
                  <a:srgbClr val="FF6600"/>
                </a:solidFill>
              </a:rPr>
              <a:t>se disent </a:t>
            </a:r>
            <a:r>
              <a:rPr lang="fr-FR" b="1" dirty="0">
                <a:solidFill>
                  <a:srgbClr val="FF6600"/>
                </a:solidFill>
              </a:rPr>
              <a:t>victimes et n’ont pas la capacité d’agir par rapport à divers domaines qui constituent pourtant la trame de leur vie quotidienne : </a:t>
            </a:r>
            <a:endParaRPr lang="fr-FR" b="1" dirty="0" smtClean="0">
              <a:solidFill>
                <a:srgbClr val="FF6600"/>
              </a:solidFill>
            </a:endParaRPr>
          </a:p>
          <a:p>
            <a:pPr marL="0" indent="0">
              <a:buNone/>
            </a:pPr>
            <a:endParaRPr lang="fr-BE" dirty="0" smtClean="0">
              <a:solidFill>
                <a:srgbClr val="FF6600"/>
              </a:solidFill>
            </a:endParaRPr>
          </a:p>
          <a:p>
            <a:pPr marL="1611313" lvl="1" defTabSz="1344613"/>
            <a:r>
              <a:rPr lang="fr-FR" sz="1700" b="1" dirty="0" smtClean="0">
                <a:solidFill>
                  <a:srgbClr val="FF6600"/>
                </a:solidFill>
              </a:rPr>
              <a:t>le </a:t>
            </a:r>
            <a:r>
              <a:rPr lang="fr-FR" sz="1700" b="1" dirty="0">
                <a:solidFill>
                  <a:srgbClr val="FF6600"/>
                </a:solidFill>
              </a:rPr>
              <a:t>système économique et </a:t>
            </a:r>
            <a:r>
              <a:rPr lang="fr-FR" sz="1700" b="1" dirty="0" smtClean="0">
                <a:solidFill>
                  <a:srgbClr val="FF6600"/>
                </a:solidFill>
              </a:rPr>
              <a:t>financier</a:t>
            </a:r>
            <a:endParaRPr lang="fr-BE" sz="1700" dirty="0">
              <a:solidFill>
                <a:srgbClr val="FF6600"/>
              </a:solidFill>
            </a:endParaRPr>
          </a:p>
          <a:p>
            <a:pPr marL="1611313" lvl="1" defTabSz="1344613"/>
            <a:r>
              <a:rPr lang="fr-FR" sz="1700" b="1" dirty="0">
                <a:solidFill>
                  <a:srgbClr val="FF6600"/>
                </a:solidFill>
              </a:rPr>
              <a:t>l’emploi et les conditions de </a:t>
            </a:r>
            <a:r>
              <a:rPr lang="fr-FR" sz="1700" b="1" dirty="0" smtClean="0">
                <a:solidFill>
                  <a:srgbClr val="FF6600"/>
                </a:solidFill>
              </a:rPr>
              <a:t>travail</a:t>
            </a:r>
          </a:p>
          <a:p>
            <a:pPr marL="1611313" lvl="1" defTabSz="1344613"/>
            <a:r>
              <a:rPr lang="fr-FR" sz="1700" b="1" dirty="0">
                <a:solidFill>
                  <a:srgbClr val="FF6600"/>
                </a:solidFill>
              </a:rPr>
              <a:t>l</a:t>
            </a:r>
            <a:r>
              <a:rPr lang="fr-FR" sz="1700" b="1" dirty="0" smtClean="0">
                <a:solidFill>
                  <a:srgbClr val="FF6600"/>
                </a:solidFill>
              </a:rPr>
              <a:t>es temps sociaux,</a:t>
            </a:r>
            <a:endParaRPr lang="fr-BE" sz="1700" dirty="0">
              <a:solidFill>
                <a:srgbClr val="FF6600"/>
              </a:solidFill>
            </a:endParaRPr>
          </a:p>
          <a:p>
            <a:pPr marL="1611313" lvl="1" defTabSz="1344613"/>
            <a:r>
              <a:rPr lang="fr-FR" sz="1700" b="1" dirty="0">
                <a:solidFill>
                  <a:srgbClr val="FF6600"/>
                </a:solidFill>
              </a:rPr>
              <a:t>l’offre de produits </a:t>
            </a:r>
            <a:r>
              <a:rPr lang="fr-FR" sz="1700" b="1" dirty="0" smtClean="0">
                <a:solidFill>
                  <a:srgbClr val="FF6600"/>
                </a:solidFill>
              </a:rPr>
              <a:t>alimentaires</a:t>
            </a:r>
            <a:endParaRPr lang="fr-BE" sz="1700" dirty="0">
              <a:solidFill>
                <a:srgbClr val="FF6600"/>
              </a:solidFill>
            </a:endParaRPr>
          </a:p>
          <a:p>
            <a:pPr marL="1611313" lvl="1" defTabSz="1344613"/>
            <a:r>
              <a:rPr lang="fr-FR" sz="1700" b="1" dirty="0">
                <a:solidFill>
                  <a:srgbClr val="FF6600"/>
                </a:solidFill>
              </a:rPr>
              <a:t>la protection de </a:t>
            </a:r>
            <a:r>
              <a:rPr lang="fr-FR" sz="1700" b="1" dirty="0" smtClean="0">
                <a:solidFill>
                  <a:srgbClr val="FF6600"/>
                </a:solidFill>
              </a:rPr>
              <a:t>l’Etat</a:t>
            </a:r>
            <a:endParaRPr lang="fr-BE" sz="1700" dirty="0">
              <a:solidFill>
                <a:srgbClr val="FF6600"/>
              </a:solidFill>
            </a:endParaRPr>
          </a:p>
          <a:p>
            <a:pPr marL="1611313" lvl="1" defTabSz="1344613"/>
            <a:r>
              <a:rPr lang="fr-FR" sz="1700" b="1" dirty="0">
                <a:solidFill>
                  <a:srgbClr val="FF6600"/>
                </a:solidFill>
              </a:rPr>
              <a:t>la </a:t>
            </a:r>
            <a:r>
              <a:rPr lang="fr-FR" sz="1700" b="1" dirty="0" smtClean="0">
                <a:solidFill>
                  <a:srgbClr val="FF6600"/>
                </a:solidFill>
              </a:rPr>
              <a:t>consommation</a:t>
            </a:r>
            <a:endParaRPr lang="fr-BE" sz="1700" dirty="0">
              <a:solidFill>
                <a:srgbClr val="FF6600"/>
              </a:solidFill>
            </a:endParaRPr>
          </a:p>
          <a:p>
            <a:pPr marL="1611313" lvl="1" defTabSz="1344613"/>
            <a:r>
              <a:rPr lang="fr-FR" sz="1700" b="1" dirty="0">
                <a:solidFill>
                  <a:srgbClr val="FF6600"/>
                </a:solidFill>
              </a:rPr>
              <a:t>l’accès à des soins de </a:t>
            </a:r>
            <a:r>
              <a:rPr lang="fr-FR" sz="1700" b="1" dirty="0" smtClean="0">
                <a:solidFill>
                  <a:srgbClr val="FF6600"/>
                </a:solidFill>
              </a:rPr>
              <a:t>qualité</a:t>
            </a:r>
            <a:endParaRPr lang="fr-BE" sz="1700" dirty="0">
              <a:solidFill>
                <a:srgbClr val="FF6600"/>
              </a:solidFill>
            </a:endParaRPr>
          </a:p>
          <a:p>
            <a:pPr marL="1611313" lvl="1" defTabSz="1344613"/>
            <a:r>
              <a:rPr lang="fr-FR" sz="1700" b="1" dirty="0" smtClean="0">
                <a:solidFill>
                  <a:srgbClr val="FF6600"/>
                </a:solidFill>
              </a:rPr>
              <a:t>l’environnement</a:t>
            </a:r>
            <a:endParaRPr lang="fr-BE" sz="1700" dirty="0">
              <a:solidFill>
                <a:srgbClr val="FF6600"/>
              </a:solidFill>
            </a:endParaRPr>
          </a:p>
          <a:p>
            <a:pPr marL="1611313" lvl="1" defTabSz="1344613"/>
            <a:r>
              <a:rPr lang="fr-FR" sz="1700" b="1" dirty="0">
                <a:solidFill>
                  <a:srgbClr val="FF6600"/>
                </a:solidFill>
              </a:rPr>
              <a:t>les rapports hommes-</a:t>
            </a:r>
            <a:r>
              <a:rPr lang="fr-FR" sz="1700" b="1" dirty="0" smtClean="0">
                <a:solidFill>
                  <a:srgbClr val="FF6600"/>
                </a:solidFill>
              </a:rPr>
              <a:t>femmes</a:t>
            </a:r>
            <a:endParaRPr lang="fr-BE" sz="1700" dirty="0">
              <a:solidFill>
                <a:srgbClr val="FF6600"/>
              </a:solidFill>
            </a:endParaRPr>
          </a:p>
          <a:p>
            <a:pPr marL="1611313" lvl="1" defTabSz="1344613"/>
            <a:r>
              <a:rPr lang="fr-FR" sz="1700" b="1" dirty="0" smtClean="0">
                <a:solidFill>
                  <a:srgbClr val="FF6600"/>
                </a:solidFill>
              </a:rPr>
              <a:t>l’Europe</a:t>
            </a:r>
            <a:endParaRPr lang="fr-BE" sz="1700" dirty="0">
              <a:solidFill>
                <a:srgbClr val="FF6600"/>
              </a:solidFill>
            </a:endParaRPr>
          </a:p>
          <a:p>
            <a:pPr marL="1611313" lvl="1" defTabSz="1344613"/>
            <a:r>
              <a:rPr lang="fr-FR" sz="1700" b="1" dirty="0">
                <a:solidFill>
                  <a:srgbClr val="FF6600"/>
                </a:solidFill>
              </a:rPr>
              <a:t>le rapport aux </a:t>
            </a:r>
            <a:r>
              <a:rPr lang="fr-FR" sz="1700" b="1" dirty="0" smtClean="0">
                <a:solidFill>
                  <a:srgbClr val="FF6600"/>
                </a:solidFill>
              </a:rPr>
              <a:t>élites</a:t>
            </a:r>
            <a:endParaRPr lang="fr-BE" sz="1700" dirty="0">
              <a:solidFill>
                <a:srgbClr val="FF6600"/>
              </a:solidFill>
            </a:endParaRPr>
          </a:p>
          <a:p>
            <a:pPr marL="1611313" lvl="1" defTabSz="1344613"/>
            <a:r>
              <a:rPr lang="fr-FR" sz="1700" b="1" dirty="0">
                <a:solidFill>
                  <a:srgbClr val="FF6600"/>
                </a:solidFill>
              </a:rPr>
              <a:t>leur place dans la </a:t>
            </a:r>
            <a:r>
              <a:rPr lang="fr-FR" sz="1700" b="1" dirty="0" smtClean="0">
                <a:solidFill>
                  <a:srgbClr val="FF6600"/>
                </a:solidFill>
              </a:rPr>
              <a:t>société</a:t>
            </a:r>
          </a:p>
          <a:p>
            <a:pPr marL="1611313" lvl="1" defTabSz="1344613"/>
            <a:r>
              <a:rPr lang="fr-FR" sz="1700" b="1" dirty="0">
                <a:solidFill>
                  <a:srgbClr val="FF6600"/>
                </a:solidFill>
              </a:rPr>
              <a:t>l</a:t>
            </a:r>
            <a:r>
              <a:rPr lang="fr-FR" sz="1700" b="1" dirty="0" smtClean="0">
                <a:solidFill>
                  <a:srgbClr val="FF6600"/>
                </a:solidFill>
              </a:rPr>
              <a:t>e terrorisme</a:t>
            </a:r>
            <a:endParaRPr lang="fr-BE" sz="1700"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53</a:t>
            </a:fld>
            <a:endParaRPr lang="fr-FR">
              <a:latin typeface="Calibri"/>
            </a:endParaRPr>
          </a:p>
        </p:txBody>
      </p:sp>
    </p:spTree>
    <p:extLst>
      <p:ext uri="{BB962C8B-B14F-4D97-AF65-F5344CB8AC3E}">
        <p14:creationId xmlns:p14="http://schemas.microsoft.com/office/powerpoint/2010/main" val="3813499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869" y="1382578"/>
            <a:ext cx="9497190" cy="4129233"/>
          </a:xfrm>
          <a:prstGeom prst="roundRect">
            <a:avLst>
              <a:gd name="adj" fmla="val 7980"/>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595172" y="250417"/>
            <a:ext cx="8640960" cy="5907259"/>
          </a:xfrm>
        </p:spPr>
        <p:txBody>
          <a:bodyPr wrap="square">
            <a:spAutoFit/>
          </a:bodyPr>
          <a:lstStyle/>
          <a:p>
            <a:pPr marL="265112" indent="0">
              <a:buNone/>
            </a:pPr>
            <a:endParaRPr lang="fr-FR" sz="1200" b="1" dirty="0" smtClean="0">
              <a:solidFill>
                <a:srgbClr val="FF6600"/>
              </a:solidFill>
            </a:endParaRPr>
          </a:p>
          <a:p>
            <a:pPr marL="265112" indent="0">
              <a:buNone/>
            </a:pPr>
            <a:endParaRPr lang="fr-FR" sz="1200" b="1" dirty="0">
              <a:solidFill>
                <a:srgbClr val="FF6600"/>
              </a:solidFill>
            </a:endParaRPr>
          </a:p>
          <a:p>
            <a:pPr marL="265112" indent="0">
              <a:lnSpc>
                <a:spcPct val="120000"/>
              </a:lnSpc>
              <a:buNone/>
            </a:pPr>
            <a:endParaRPr lang="fr-FR" sz="1800" b="1" dirty="0" smtClean="0"/>
          </a:p>
          <a:p>
            <a:pPr marL="265112" indent="0">
              <a:lnSpc>
                <a:spcPct val="120000"/>
              </a:lnSpc>
              <a:buNone/>
            </a:pPr>
            <a:endParaRPr lang="fr-FR" sz="1800" b="1" dirty="0"/>
          </a:p>
          <a:p>
            <a:pPr marL="265112" indent="0">
              <a:lnSpc>
                <a:spcPct val="120000"/>
              </a:lnSpc>
              <a:buNone/>
            </a:pPr>
            <a:endParaRPr lang="fr-FR" sz="1800" b="1" dirty="0" smtClean="0"/>
          </a:p>
          <a:p>
            <a:pPr marL="265112" indent="0">
              <a:lnSpc>
                <a:spcPct val="120000"/>
              </a:lnSpc>
              <a:buNone/>
            </a:pPr>
            <a:r>
              <a:rPr lang="fr-FR" sz="1800" b="1" dirty="0" smtClean="0"/>
              <a:t>Les institutions sont délégitimées, </a:t>
            </a:r>
          </a:p>
          <a:p>
            <a:pPr marL="265112" indent="0">
              <a:lnSpc>
                <a:spcPct val="120000"/>
              </a:lnSpc>
              <a:buNone/>
            </a:pPr>
            <a:r>
              <a:rPr lang="fr-FR" sz="1800" b="1" dirty="0" smtClean="0"/>
              <a:t>Les </a:t>
            </a:r>
            <a:r>
              <a:rPr lang="fr-FR" sz="1800" b="1" dirty="0"/>
              <a:t>v</a:t>
            </a:r>
            <a:r>
              <a:rPr lang="fr-FR" sz="1800" b="1" dirty="0" smtClean="0"/>
              <a:t>aleurs-ciments s’effritent,</a:t>
            </a:r>
          </a:p>
          <a:p>
            <a:pPr marL="265112" indent="0">
              <a:lnSpc>
                <a:spcPct val="120000"/>
              </a:lnSpc>
              <a:buNone/>
            </a:pPr>
            <a:r>
              <a:rPr lang="fr-FR" sz="1800" b="1" dirty="0" smtClean="0"/>
              <a:t>Domine la représentation qu’on ne fait plus société,</a:t>
            </a:r>
          </a:p>
          <a:p>
            <a:pPr marL="265112" indent="0">
              <a:lnSpc>
                <a:spcPct val="120000"/>
              </a:lnSpc>
              <a:buNone/>
            </a:pPr>
            <a:r>
              <a:rPr lang="fr-FR" sz="1800" b="1" dirty="0" smtClean="0"/>
              <a:t>L’individu est soumis à diverses dominations dans sa vie quotidienne avec un sentiment d’une </a:t>
            </a:r>
            <a:r>
              <a:rPr lang="fr-FR" sz="1800" b="1" dirty="0" smtClean="0">
                <a:solidFill>
                  <a:srgbClr val="3366FF"/>
                </a:solidFill>
              </a:rPr>
              <a:t> faible capacité d’agir =&gt; </a:t>
            </a:r>
            <a:r>
              <a:rPr lang="fr-FR" sz="1800" b="1" dirty="0" smtClean="0">
                <a:solidFill>
                  <a:srgbClr val="FF0000"/>
                </a:solidFill>
              </a:rPr>
              <a:t>de l’individu exploité à l’individu DECHIRE,</a:t>
            </a:r>
          </a:p>
          <a:p>
            <a:pPr marL="265112" indent="0">
              <a:lnSpc>
                <a:spcPct val="120000"/>
              </a:lnSpc>
              <a:buNone/>
            </a:pPr>
            <a:endParaRPr lang="fr-FR" sz="1800" b="1" dirty="0" smtClean="0">
              <a:solidFill>
                <a:srgbClr val="3366FF"/>
              </a:solidFill>
            </a:endParaRPr>
          </a:p>
          <a:p>
            <a:pPr marL="550862" indent="-285750">
              <a:lnSpc>
                <a:spcPct val="120000"/>
              </a:lnSpc>
              <a:buFont typeface="Symbol" charset="0"/>
              <a:buChar char=""/>
            </a:pPr>
            <a:r>
              <a:rPr lang="fr-FR" sz="2000" b="1" dirty="0" smtClean="0">
                <a:solidFill>
                  <a:srgbClr val="FF6600"/>
                </a:solidFill>
              </a:rPr>
              <a:t>vécu de victimes, la PEUR domine, </a:t>
            </a:r>
          </a:p>
          <a:p>
            <a:pPr marL="550862" indent="-285750">
              <a:lnSpc>
                <a:spcPct val="120000"/>
              </a:lnSpc>
              <a:buFont typeface="Symbol" charset="0"/>
              <a:buChar char=""/>
            </a:pPr>
            <a:r>
              <a:rPr lang="fr-FR" sz="2000" b="1" dirty="0" smtClean="0">
                <a:solidFill>
                  <a:srgbClr val="FF6600"/>
                </a:solidFill>
              </a:rPr>
              <a:t>mais ce ressenti ne va pas s’exprimer dans un combat socio- économique</a:t>
            </a:r>
            <a:r>
              <a:rPr lang="fr-FR" sz="2000" b="1" dirty="0" smtClean="0">
                <a:solidFill>
                  <a:srgbClr val="FF0000"/>
                </a:solidFill>
              </a:rPr>
              <a:t>…</a:t>
            </a:r>
          </a:p>
          <a:p>
            <a:pPr marL="265112" indent="0">
              <a:lnSpc>
                <a:spcPct val="120000"/>
              </a:lnSpc>
              <a:buNone/>
            </a:pPr>
            <a:endParaRPr lang="fr-FR" sz="2000" b="1" dirty="0" smtClean="0">
              <a:solidFill>
                <a:srgbClr val="FF0000"/>
              </a:solidFill>
            </a:endParaRPr>
          </a:p>
          <a:p>
            <a:pPr marL="265112" indent="0">
              <a:lnSpc>
                <a:spcPct val="120000"/>
              </a:lnSpc>
              <a:buNone/>
            </a:pPr>
            <a:r>
              <a:rPr lang="fr-FR" b="1" dirty="0" smtClean="0">
                <a:solidFill>
                  <a:srgbClr val="FF6600"/>
                </a:solidFill>
              </a:rPr>
              <a:t>  </a:t>
            </a:r>
          </a:p>
          <a:p>
            <a:pPr marL="265112" indent="0">
              <a:lnSpc>
                <a:spcPct val="120000"/>
              </a:lnSpc>
              <a:buNone/>
            </a:pPr>
            <a:endParaRPr lang="fr-FR" b="1" dirty="0">
              <a:solidFill>
                <a:srgbClr val="3366FF"/>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54</a:t>
            </a:fld>
            <a:endParaRPr lang="fr-FR">
              <a:latin typeface="Calibri"/>
            </a:endParaRPr>
          </a:p>
        </p:txBody>
      </p:sp>
    </p:spTree>
    <p:extLst>
      <p:ext uri="{BB962C8B-B14F-4D97-AF65-F5344CB8AC3E}">
        <p14:creationId xmlns:p14="http://schemas.microsoft.com/office/powerpoint/2010/main" val="2594205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869" y="99878"/>
            <a:ext cx="9497190" cy="6007523"/>
          </a:xfrm>
          <a:prstGeom prst="roundRect">
            <a:avLst>
              <a:gd name="adj" fmla="val 7980"/>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595172" y="250411"/>
            <a:ext cx="8640960" cy="5844679"/>
          </a:xfrm>
        </p:spPr>
        <p:txBody>
          <a:bodyPr wrap="square">
            <a:spAutoFit/>
          </a:bodyPr>
          <a:lstStyle/>
          <a:p>
            <a:pPr marL="265112" indent="0">
              <a:buNone/>
            </a:pPr>
            <a:r>
              <a:rPr lang="fr-FR" b="1" dirty="0" smtClean="0">
                <a:solidFill>
                  <a:srgbClr val="3366FF"/>
                </a:solidFill>
              </a:rPr>
              <a:t>Grands changements depuis </a:t>
            </a:r>
            <a:r>
              <a:rPr lang="fr-FR" b="1" dirty="0">
                <a:solidFill>
                  <a:srgbClr val="3366FF"/>
                </a:solidFill>
              </a:rPr>
              <a:t>±</a:t>
            </a:r>
            <a:r>
              <a:rPr lang="fr-FR" b="1" dirty="0" smtClean="0">
                <a:solidFill>
                  <a:srgbClr val="3366FF"/>
                </a:solidFill>
              </a:rPr>
              <a:t> 20 ans :</a:t>
            </a:r>
            <a:endParaRPr lang="fr-FR" b="1" dirty="0">
              <a:solidFill>
                <a:srgbClr val="3366FF"/>
              </a:solidFill>
            </a:endParaRPr>
          </a:p>
          <a:p>
            <a:pPr marL="265112" indent="0">
              <a:buNone/>
            </a:pPr>
            <a:endParaRPr lang="fr-FR" sz="1200" b="1" dirty="0">
              <a:solidFill>
                <a:srgbClr val="FF6600"/>
              </a:solidFill>
            </a:endParaRPr>
          </a:p>
          <a:p>
            <a:pPr marL="608012" indent="-342900">
              <a:lnSpc>
                <a:spcPct val="120000"/>
              </a:lnSpc>
              <a:buAutoNum type="arabicPeriod" startAt="2"/>
            </a:pPr>
            <a:r>
              <a:rPr lang="fr-FR" sz="2000" b="1" dirty="0" smtClean="0">
                <a:solidFill>
                  <a:srgbClr val="3366FF"/>
                </a:solidFill>
              </a:rPr>
              <a:t>L’identitaire a tout envahi. </a:t>
            </a:r>
          </a:p>
          <a:p>
            <a:pPr marL="265112" indent="0">
              <a:lnSpc>
                <a:spcPct val="120000"/>
              </a:lnSpc>
              <a:buNone/>
            </a:pPr>
            <a:r>
              <a:rPr lang="fr-FR" sz="2000" b="1" dirty="0">
                <a:solidFill>
                  <a:srgbClr val="3366FF"/>
                </a:solidFill>
              </a:rPr>
              <a:t> </a:t>
            </a:r>
            <a:r>
              <a:rPr lang="fr-FR" sz="2000" b="1" dirty="0" smtClean="0">
                <a:solidFill>
                  <a:srgbClr val="3366FF"/>
                </a:solidFill>
              </a:rPr>
              <a:t>  </a:t>
            </a:r>
            <a:endParaRPr lang="fr-FR" b="1" dirty="0" smtClean="0">
              <a:solidFill>
                <a:srgbClr val="FF6600"/>
              </a:solidFill>
            </a:endParaRPr>
          </a:p>
          <a:p>
            <a:pPr marL="265112" indent="0">
              <a:lnSpc>
                <a:spcPct val="120000"/>
              </a:lnSpc>
              <a:buNone/>
            </a:pPr>
            <a:r>
              <a:rPr lang="fr-FR" sz="1800" b="1" dirty="0" smtClean="0">
                <a:solidFill>
                  <a:srgbClr val="FF6600"/>
                </a:solidFill>
              </a:rPr>
              <a:t>Faute de sociétés fonctionnelles (valeurs partagées, croyances communes dans un avenir meilleur, confiance dans des institutions, etc.), pour se protéger l’individu se replie alors sur le connu, retour vers </a:t>
            </a:r>
            <a:r>
              <a:rPr lang="fr-FR" sz="1800" b="1" dirty="0" smtClean="0">
                <a:solidFill>
                  <a:srgbClr val="3366FF"/>
                </a:solidFill>
              </a:rPr>
              <a:t>des communautés « organiques »</a:t>
            </a:r>
            <a:r>
              <a:rPr lang="fr-FR" sz="1800" b="1" dirty="0" smtClean="0">
                <a:solidFill>
                  <a:srgbClr val="FF6600"/>
                </a:solidFill>
              </a:rPr>
              <a:t> (famille, village, etc.) derniers porteurs d’une certaine rassurance.  </a:t>
            </a:r>
          </a:p>
          <a:p>
            <a:pPr marL="265112" indent="0">
              <a:lnSpc>
                <a:spcPct val="120000"/>
              </a:lnSpc>
              <a:buNone/>
            </a:pPr>
            <a:endParaRPr lang="fr-FR" sz="1800" b="1" dirty="0">
              <a:solidFill>
                <a:srgbClr val="FF6600"/>
              </a:solidFill>
            </a:endParaRPr>
          </a:p>
          <a:p>
            <a:pPr marL="265112" indent="0">
              <a:lnSpc>
                <a:spcPct val="120000"/>
              </a:lnSpc>
              <a:buNone/>
            </a:pPr>
            <a:endParaRPr lang="fr-FR" sz="1800" b="1" dirty="0" smtClean="0">
              <a:solidFill>
                <a:srgbClr val="FF6600"/>
              </a:solidFill>
            </a:endParaRPr>
          </a:p>
          <a:p>
            <a:pPr marL="265112" indent="0">
              <a:lnSpc>
                <a:spcPct val="120000"/>
              </a:lnSpc>
              <a:buNone/>
            </a:pPr>
            <a:r>
              <a:rPr lang="fr-FR" sz="1800" b="1" dirty="0"/>
              <a:t>C</a:t>
            </a:r>
            <a:r>
              <a:rPr lang="fr-FR" sz="1800" b="1" dirty="0" smtClean="0"/>
              <a:t>e </a:t>
            </a:r>
            <a:r>
              <a:rPr lang="fr-FR" sz="1800" b="1" dirty="0"/>
              <a:t>vécu de victimes va s’exprimer dans </a:t>
            </a:r>
            <a:r>
              <a:rPr lang="fr-FR" sz="1800" b="1" dirty="0" smtClean="0"/>
              <a:t>le </a:t>
            </a:r>
            <a:r>
              <a:rPr lang="fr-FR" sz="1800" b="1" dirty="0"/>
              <a:t>rapport à </a:t>
            </a:r>
            <a:r>
              <a:rPr lang="fr-FR" sz="1800" b="1" dirty="0" smtClean="0"/>
              <a:t>l’altérité :</a:t>
            </a:r>
          </a:p>
          <a:p>
            <a:pPr marL="265112" indent="0">
              <a:lnSpc>
                <a:spcPct val="120000"/>
              </a:lnSpc>
              <a:buNone/>
            </a:pPr>
            <a:endParaRPr lang="fr-FR" sz="1800" b="1" dirty="0" smtClean="0"/>
          </a:p>
          <a:p>
            <a:pPr marL="463550" indent="-285750">
              <a:lnSpc>
                <a:spcPct val="120000"/>
              </a:lnSpc>
              <a:buFont typeface="Symbol" charset="0"/>
              <a:buChar char=""/>
            </a:pPr>
            <a:r>
              <a:rPr lang="fr-FR" sz="1800" b="1" dirty="0" smtClean="0">
                <a:solidFill>
                  <a:srgbClr val="FF6600"/>
                </a:solidFill>
              </a:rPr>
              <a:t>en termes de peur, de méfiance, de rejet, voire de haine</a:t>
            </a:r>
            <a:r>
              <a:rPr lang="fr-FR" sz="1800" b="1" dirty="0" smtClean="0"/>
              <a:t>. EUX et NOUS.</a:t>
            </a:r>
          </a:p>
          <a:p>
            <a:pPr marL="463550" indent="-285750">
              <a:lnSpc>
                <a:spcPct val="120000"/>
              </a:lnSpc>
              <a:buFont typeface="Symbol" charset="0"/>
              <a:buChar char=""/>
            </a:pPr>
            <a:r>
              <a:rPr lang="fr-FR" sz="1800" b="1" dirty="0">
                <a:solidFill>
                  <a:srgbClr val="FF6600"/>
                </a:solidFill>
              </a:rPr>
              <a:t>c</a:t>
            </a:r>
            <a:r>
              <a:rPr lang="fr-FR" sz="1800" b="1" dirty="0" smtClean="0">
                <a:solidFill>
                  <a:srgbClr val="FF6600"/>
                </a:solidFill>
              </a:rPr>
              <a:t>’est une essentialisation de l’identité qui va dominer</a:t>
            </a:r>
            <a:r>
              <a:rPr lang="fr-FR" sz="1800" b="1" dirty="0" smtClean="0"/>
              <a:t>, </a:t>
            </a:r>
            <a:r>
              <a:rPr lang="fr-FR" sz="1800" b="1" dirty="0" smtClean="0">
                <a:solidFill>
                  <a:srgbClr val="FF6600"/>
                </a:solidFill>
              </a:rPr>
              <a:t>« Nous sommes PAR ESSENCE différents d’eux » </a:t>
            </a:r>
            <a:r>
              <a:rPr lang="fr-FR" sz="1800" b="1" dirty="0" smtClean="0"/>
              <a:t>=&gt; UN DESIR  DE PURETE.</a:t>
            </a:r>
          </a:p>
          <a:p>
            <a:pPr marL="265112" indent="0">
              <a:lnSpc>
                <a:spcPct val="120000"/>
              </a:lnSpc>
              <a:buNone/>
            </a:pPr>
            <a:endParaRPr lang="fr-FR" sz="1800" b="1" dirty="0">
              <a:solidFill>
                <a:srgbClr val="3366FF"/>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55</a:t>
            </a:fld>
            <a:endParaRPr lang="fr-FR">
              <a:latin typeface="Calibri"/>
            </a:endParaRPr>
          </a:p>
        </p:txBody>
      </p:sp>
    </p:spTree>
    <p:extLst>
      <p:ext uri="{BB962C8B-B14F-4D97-AF65-F5344CB8AC3E}">
        <p14:creationId xmlns:p14="http://schemas.microsoft.com/office/powerpoint/2010/main" val="12729070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812605" y="3067192"/>
            <a:ext cx="2339106" cy="2466372"/>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56</a:t>
            </a:fld>
            <a:endParaRPr lang="fr-FR">
              <a:latin typeface="Calibri"/>
            </a:endParaRPr>
          </a:p>
        </p:txBody>
      </p:sp>
      <p:sp>
        <p:nvSpPr>
          <p:cNvPr id="88" name="ZoneTexte 87"/>
          <p:cNvSpPr txBox="1"/>
          <p:nvPr/>
        </p:nvSpPr>
        <p:spPr>
          <a:xfrm>
            <a:off x="488504" y="1822878"/>
            <a:ext cx="5495928" cy="246221"/>
          </a:xfrm>
          <a:prstGeom prst="rect">
            <a:avLst/>
          </a:prstGeom>
          <a:noFill/>
        </p:spPr>
        <p:txBody>
          <a:bodyPr wrap="none" rtlCol="0">
            <a:spAutoFit/>
          </a:bodyPr>
          <a:lstStyle/>
          <a:p>
            <a:r>
              <a:rPr lang="fr-FR" sz="1000" dirty="0">
                <a:solidFill>
                  <a:srgbClr val="000000"/>
                </a:solidFill>
                <a:latin typeface="Calibri"/>
              </a:rPr>
              <a:t>Base : 100% = population </a:t>
            </a:r>
            <a:r>
              <a:rPr lang="fr-FR" sz="1000" dirty="0" smtClean="0">
                <a:solidFill>
                  <a:srgbClr val="000000"/>
                </a:solidFill>
                <a:latin typeface="Calibri"/>
              </a:rPr>
              <a:t>totale hors étrangers et hors belges issus de l'immigration non européenne.</a:t>
            </a:r>
            <a:endParaRPr lang="fr-FR" sz="1000" i="1" dirty="0">
              <a:solidFill>
                <a:srgbClr val="000000"/>
              </a:solidFill>
              <a:latin typeface="Calibri"/>
            </a:endParaRPr>
          </a:p>
        </p:txBody>
      </p:sp>
      <p:sp>
        <p:nvSpPr>
          <p:cNvPr id="106" name="Rectangle 105"/>
          <p:cNvSpPr/>
          <p:nvPr/>
        </p:nvSpPr>
        <p:spPr>
          <a:xfrm>
            <a:off x="488504" y="2060848"/>
            <a:ext cx="8928992" cy="4115366"/>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7" name="Espace réservé du contenu 2"/>
          <p:cNvSpPr>
            <a:spLocks noGrp="1"/>
          </p:cNvSpPr>
          <p:nvPr>
            <p:ph idx="1"/>
          </p:nvPr>
        </p:nvSpPr>
        <p:spPr>
          <a:xfrm>
            <a:off x="416502" y="1285732"/>
            <a:ext cx="9001000" cy="307777"/>
          </a:xfrm>
          <a:noFill/>
        </p:spPr>
        <p:txBody>
          <a:bodyPr/>
          <a:lstStyle/>
          <a:p>
            <a:pPr>
              <a:spcBef>
                <a:spcPts val="150"/>
              </a:spcBef>
              <a:buSzPct val="100000"/>
              <a:buFont typeface="Wingdings 3" charset="2"/>
              <a:buChar char=""/>
            </a:pPr>
            <a:r>
              <a:rPr lang="fr-FR" b="1" dirty="0"/>
              <a:t>Voici </a:t>
            </a:r>
            <a:r>
              <a:rPr lang="fr-FR" b="1" dirty="0" smtClean="0"/>
              <a:t>deux </a:t>
            </a:r>
            <a:r>
              <a:rPr lang="fr-FR" b="1" dirty="0"/>
              <a:t>affirmations opposées, dites-moi </a:t>
            </a:r>
            <a:r>
              <a:rPr lang="fr-FR" b="1" dirty="0" smtClean="0"/>
              <a:t> </a:t>
            </a:r>
            <a:r>
              <a:rPr lang="fr-FR" b="1" dirty="0"/>
              <a:t>avec laquelle des deux vous êtes d’accord :</a:t>
            </a:r>
            <a:r>
              <a:rPr lang="fr-BE" b="1" dirty="0"/>
              <a:t> </a:t>
            </a:r>
            <a:endParaRPr lang="fr-FR" b="1" dirty="0"/>
          </a:p>
        </p:txBody>
      </p:sp>
      <p:graphicFrame>
        <p:nvGraphicFramePr>
          <p:cNvPr id="108" name="Graphique 107"/>
          <p:cNvGraphicFramePr/>
          <p:nvPr>
            <p:extLst>
              <p:ext uri="{D42A27DB-BD31-4B8C-83A1-F6EECF244321}">
                <p14:modId xmlns:p14="http://schemas.microsoft.com/office/powerpoint/2010/main" val="4183663236"/>
              </p:ext>
            </p:extLst>
          </p:nvPr>
        </p:nvGraphicFramePr>
        <p:xfrm>
          <a:off x="1327552" y="2367142"/>
          <a:ext cx="5463673" cy="3642448"/>
        </p:xfrm>
        <a:graphic>
          <a:graphicData uri="http://schemas.openxmlformats.org/drawingml/2006/chart">
            <c:chart xmlns:c="http://schemas.openxmlformats.org/drawingml/2006/chart" xmlns:r="http://schemas.openxmlformats.org/officeDocument/2006/relationships" r:id="rId2"/>
          </a:graphicData>
        </a:graphic>
      </p:graphicFrame>
      <p:sp>
        <p:nvSpPr>
          <p:cNvPr id="109" name="ZoneTexte 108"/>
          <p:cNvSpPr txBox="1"/>
          <p:nvPr/>
        </p:nvSpPr>
        <p:spPr>
          <a:xfrm>
            <a:off x="4625825" y="4202050"/>
            <a:ext cx="1972553" cy="892552"/>
          </a:xfrm>
          <a:prstGeom prst="rect">
            <a:avLst/>
          </a:prstGeom>
          <a:solidFill>
            <a:schemeClr val="bg1"/>
          </a:solidFill>
          <a:ln w="3175" cmpd="sng">
            <a:solidFill>
              <a:schemeClr val="tx1">
                <a:lumMod val="50000"/>
                <a:lumOff val="50000"/>
              </a:schemeClr>
            </a:solidFill>
          </a:ln>
        </p:spPr>
        <p:txBody>
          <a:bodyPr wrap="none" rtlCol="0">
            <a:spAutoFit/>
          </a:bodyPr>
          <a:lstStyle/>
          <a:p>
            <a:pPr algn="ctr"/>
            <a:r>
              <a:rPr lang="fr-FR" sz="1300" b="1" dirty="0">
                <a:solidFill>
                  <a:prstClr val="black"/>
                </a:solidFill>
                <a:latin typeface="Calibri"/>
              </a:rPr>
              <a:t>Aujourd’hui on ne se sent </a:t>
            </a:r>
            <a:r>
              <a:rPr lang="fr-FR" sz="1300" b="1" dirty="0" smtClean="0">
                <a:solidFill>
                  <a:prstClr val="black"/>
                </a:solidFill>
                <a:latin typeface="Calibri"/>
              </a:rPr>
              <a:t/>
            </a:r>
            <a:br>
              <a:rPr lang="fr-FR" sz="1300" b="1" dirty="0" smtClean="0">
                <a:solidFill>
                  <a:prstClr val="black"/>
                </a:solidFill>
                <a:latin typeface="Calibri"/>
              </a:rPr>
            </a:br>
            <a:r>
              <a:rPr lang="fr-FR" sz="1300" b="1" dirty="0" smtClean="0">
                <a:solidFill>
                  <a:prstClr val="black"/>
                </a:solidFill>
                <a:latin typeface="Calibri"/>
              </a:rPr>
              <a:t>plus </a:t>
            </a:r>
            <a:r>
              <a:rPr lang="fr-FR" sz="1300" b="1" dirty="0">
                <a:solidFill>
                  <a:prstClr val="black"/>
                </a:solidFill>
                <a:latin typeface="Calibri"/>
              </a:rPr>
              <a:t>chez soi </a:t>
            </a:r>
            <a:r>
              <a:rPr lang="fr-FR" sz="1300" b="1" dirty="0" smtClean="0">
                <a:solidFill>
                  <a:prstClr val="black"/>
                </a:solidFill>
                <a:latin typeface="Calibri"/>
              </a:rPr>
              <a:t/>
            </a:r>
            <a:br>
              <a:rPr lang="fr-FR" sz="1300" b="1" dirty="0" smtClean="0">
                <a:solidFill>
                  <a:prstClr val="black"/>
                </a:solidFill>
                <a:latin typeface="Calibri"/>
              </a:rPr>
            </a:br>
            <a:r>
              <a:rPr lang="fr-FR" sz="1300" b="1" dirty="0" smtClean="0">
                <a:solidFill>
                  <a:prstClr val="black"/>
                </a:solidFill>
                <a:latin typeface="Calibri"/>
              </a:rPr>
              <a:t>comme </a:t>
            </a:r>
            <a:r>
              <a:rPr lang="fr-FR" sz="1300" b="1" dirty="0">
                <a:solidFill>
                  <a:prstClr val="black"/>
                </a:solidFill>
                <a:latin typeface="Calibri"/>
              </a:rPr>
              <a:t>avant</a:t>
            </a:r>
            <a:r>
              <a:rPr lang="fr-BE" sz="1300" b="1" dirty="0">
                <a:solidFill>
                  <a:prstClr val="black"/>
                </a:solidFill>
                <a:latin typeface="Calibri"/>
              </a:rPr>
              <a:t> </a:t>
            </a:r>
            <a:r>
              <a:rPr lang="fr-BE" sz="1300" b="1" dirty="0" smtClean="0">
                <a:solidFill>
                  <a:prstClr val="black"/>
                </a:solidFill>
                <a:latin typeface="Calibri"/>
              </a:rPr>
              <a:t/>
            </a:r>
            <a:br>
              <a:rPr lang="fr-BE" sz="1300" b="1" dirty="0" smtClean="0">
                <a:solidFill>
                  <a:prstClr val="black"/>
                </a:solidFill>
                <a:latin typeface="Calibri"/>
              </a:rPr>
            </a:br>
            <a:r>
              <a:rPr lang="fr-FR" sz="1300" dirty="0" smtClean="0">
                <a:solidFill>
                  <a:prstClr val="black"/>
                </a:solidFill>
                <a:latin typeface="Calibri"/>
              </a:rPr>
              <a:t>77%</a:t>
            </a:r>
            <a:endParaRPr lang="fr-FR" sz="1300" dirty="0">
              <a:solidFill>
                <a:prstClr val="black"/>
              </a:solidFill>
              <a:latin typeface="Calibri"/>
            </a:endParaRPr>
          </a:p>
        </p:txBody>
      </p:sp>
      <p:sp>
        <p:nvSpPr>
          <p:cNvPr id="110" name="ZoneTexte 109"/>
          <p:cNvSpPr txBox="1"/>
          <p:nvPr/>
        </p:nvSpPr>
        <p:spPr>
          <a:xfrm>
            <a:off x="1614746" y="2612520"/>
            <a:ext cx="1601151" cy="892552"/>
          </a:xfrm>
          <a:prstGeom prst="rect">
            <a:avLst/>
          </a:prstGeom>
          <a:solidFill>
            <a:schemeClr val="bg1"/>
          </a:solidFill>
          <a:ln w="3175" cmpd="sng">
            <a:solidFill>
              <a:schemeClr val="tx1">
                <a:lumMod val="50000"/>
                <a:lumOff val="50000"/>
              </a:schemeClr>
            </a:solidFill>
          </a:ln>
        </p:spPr>
        <p:txBody>
          <a:bodyPr wrap="none" rtlCol="0">
            <a:spAutoFit/>
          </a:bodyPr>
          <a:lstStyle/>
          <a:p>
            <a:pPr algn="ctr"/>
            <a:r>
              <a:rPr lang="fr-FR" sz="1300" dirty="0">
                <a:solidFill>
                  <a:prstClr val="black"/>
                </a:solidFill>
                <a:latin typeface="Calibri"/>
              </a:rPr>
              <a:t>On se sent </a:t>
            </a:r>
            <a:r>
              <a:rPr lang="fr-FR" sz="1300" dirty="0" smtClean="0">
                <a:solidFill>
                  <a:prstClr val="black"/>
                </a:solidFill>
                <a:latin typeface="Calibri"/>
              </a:rPr>
              <a:t/>
            </a:r>
            <a:br>
              <a:rPr lang="fr-FR" sz="1300" dirty="0" smtClean="0">
                <a:solidFill>
                  <a:prstClr val="black"/>
                </a:solidFill>
                <a:latin typeface="Calibri"/>
              </a:rPr>
            </a:br>
            <a:r>
              <a:rPr lang="fr-FR" sz="1300" dirty="0" smtClean="0">
                <a:solidFill>
                  <a:prstClr val="black"/>
                </a:solidFill>
                <a:latin typeface="Calibri"/>
              </a:rPr>
              <a:t>autant </a:t>
            </a:r>
            <a:r>
              <a:rPr lang="fr-FR" sz="1300" dirty="0">
                <a:solidFill>
                  <a:prstClr val="black"/>
                </a:solidFill>
                <a:latin typeface="Calibri"/>
              </a:rPr>
              <a:t>chez soi </a:t>
            </a:r>
            <a:r>
              <a:rPr lang="fr-FR" sz="1300" dirty="0" smtClean="0">
                <a:solidFill>
                  <a:prstClr val="black"/>
                </a:solidFill>
                <a:latin typeface="Calibri"/>
              </a:rPr>
              <a:t/>
            </a:r>
            <a:br>
              <a:rPr lang="fr-FR" sz="1300" dirty="0" smtClean="0">
                <a:solidFill>
                  <a:prstClr val="black"/>
                </a:solidFill>
                <a:latin typeface="Calibri"/>
              </a:rPr>
            </a:br>
            <a:r>
              <a:rPr lang="fr-FR" sz="1300" dirty="0" smtClean="0">
                <a:solidFill>
                  <a:prstClr val="black"/>
                </a:solidFill>
                <a:latin typeface="Calibri"/>
              </a:rPr>
              <a:t>aujourd’hui </a:t>
            </a:r>
            <a:r>
              <a:rPr lang="fr-FR" sz="1300" dirty="0">
                <a:solidFill>
                  <a:prstClr val="black"/>
                </a:solidFill>
                <a:latin typeface="Calibri"/>
              </a:rPr>
              <a:t>qu’avant</a:t>
            </a:r>
            <a:r>
              <a:rPr lang="fr-BE" sz="1300" dirty="0">
                <a:solidFill>
                  <a:prstClr val="black"/>
                </a:solidFill>
                <a:latin typeface="Calibri"/>
              </a:rPr>
              <a:t> </a:t>
            </a:r>
            <a:endParaRPr lang="fr-BE" sz="1300" dirty="0" smtClean="0">
              <a:solidFill>
                <a:prstClr val="black"/>
              </a:solidFill>
              <a:latin typeface="Calibri"/>
            </a:endParaRPr>
          </a:p>
          <a:p>
            <a:pPr algn="ctr"/>
            <a:r>
              <a:rPr lang="fr-BE" sz="1300" dirty="0" smtClean="0">
                <a:solidFill>
                  <a:prstClr val="black"/>
                </a:solidFill>
                <a:latin typeface="Calibri"/>
              </a:rPr>
              <a:t>23%</a:t>
            </a:r>
            <a:endParaRPr lang="fr-FR" sz="1300" dirty="0">
              <a:solidFill>
                <a:prstClr val="black"/>
              </a:solidFill>
              <a:latin typeface="Calibri"/>
            </a:endParaRPr>
          </a:p>
        </p:txBody>
      </p:sp>
      <p:sp>
        <p:nvSpPr>
          <p:cNvPr id="111" name="Rectangle 110"/>
          <p:cNvSpPr/>
          <p:nvPr/>
        </p:nvSpPr>
        <p:spPr>
          <a:xfrm>
            <a:off x="6909037" y="3377561"/>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12" name="Graphique 111"/>
          <p:cNvGraphicFramePr/>
          <p:nvPr>
            <p:extLst>
              <p:ext uri="{D42A27DB-BD31-4B8C-83A1-F6EECF244321}">
                <p14:modId xmlns:p14="http://schemas.microsoft.com/office/powerpoint/2010/main" val="2450755095"/>
              </p:ext>
            </p:extLst>
          </p:nvPr>
        </p:nvGraphicFramePr>
        <p:xfrm>
          <a:off x="6505769" y="3545582"/>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113" name="ZoneTexte 112"/>
          <p:cNvSpPr txBox="1"/>
          <p:nvPr/>
        </p:nvSpPr>
        <p:spPr>
          <a:xfrm>
            <a:off x="6909923" y="3390178"/>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19" name="Rectangle 18"/>
          <p:cNvSpPr/>
          <p:nvPr/>
        </p:nvSpPr>
        <p:spPr>
          <a:xfrm>
            <a:off x="6917203" y="4401075"/>
            <a:ext cx="2112396" cy="97200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0" name="Graphique 19"/>
          <p:cNvGraphicFramePr/>
          <p:nvPr>
            <p:extLst>
              <p:ext uri="{D42A27DB-BD31-4B8C-83A1-F6EECF244321}">
                <p14:modId xmlns:p14="http://schemas.microsoft.com/office/powerpoint/2010/main" val="495437310"/>
              </p:ext>
            </p:extLst>
          </p:nvPr>
        </p:nvGraphicFramePr>
        <p:xfrm>
          <a:off x="6245795" y="4581092"/>
          <a:ext cx="2905916" cy="791995"/>
        </p:xfrm>
        <a:graphic>
          <a:graphicData uri="http://schemas.openxmlformats.org/drawingml/2006/chart">
            <c:chart xmlns:c="http://schemas.openxmlformats.org/drawingml/2006/chart" xmlns:r="http://schemas.openxmlformats.org/officeDocument/2006/relationships" r:id="rId4"/>
          </a:graphicData>
        </a:graphic>
      </p:graphicFrame>
      <p:sp>
        <p:nvSpPr>
          <p:cNvPr id="21" name="ZoneTexte 20"/>
          <p:cNvSpPr txBox="1"/>
          <p:nvPr/>
        </p:nvSpPr>
        <p:spPr>
          <a:xfrm>
            <a:off x="6917206" y="4413702"/>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Triangle isocèle 27"/>
          <p:cNvSpPr/>
          <p:nvPr/>
        </p:nvSpPr>
        <p:spPr>
          <a:xfrm rot="16200000" flipV="1">
            <a:off x="6460875" y="4689433"/>
            <a:ext cx="271430" cy="181643"/>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29" name="Grouper 28"/>
          <p:cNvGrpSpPr/>
          <p:nvPr/>
        </p:nvGrpSpPr>
        <p:grpSpPr>
          <a:xfrm>
            <a:off x="6909035" y="3145055"/>
            <a:ext cx="1236125" cy="178686"/>
            <a:chOff x="5606164" y="5660139"/>
            <a:chExt cx="1236125" cy="178686"/>
          </a:xfrm>
        </p:grpSpPr>
        <p:sp>
          <p:nvSpPr>
            <p:cNvPr id="30" name="Signalisation droite 29"/>
            <p:cNvSpPr/>
            <p:nvPr/>
          </p:nvSpPr>
          <p:spPr>
            <a:xfrm>
              <a:off x="5606164" y="5661249"/>
              <a:ext cx="886726" cy="177576"/>
            </a:xfrm>
            <a:prstGeom prst="homePlate">
              <a:avLst/>
            </a:prstGeom>
            <a:solidFill>
              <a:schemeClr val="bg1"/>
            </a:solidFill>
            <a:ln w="3175" cmpd="sng">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16 à 25 ans</a:t>
              </a:r>
              <a:endParaRPr lang="fr-FR" sz="900" dirty="0">
                <a:solidFill>
                  <a:srgbClr val="000000"/>
                </a:solidFill>
                <a:latin typeface="Calibri"/>
              </a:endParaRPr>
            </a:p>
          </p:txBody>
        </p:sp>
        <p:sp>
          <p:nvSpPr>
            <p:cNvPr id="31" name="Rectangle 30"/>
            <p:cNvSpPr/>
            <p:nvPr/>
          </p:nvSpPr>
          <p:spPr>
            <a:xfrm>
              <a:off x="6492890" y="5660139"/>
              <a:ext cx="349399" cy="178686"/>
            </a:xfrm>
            <a:prstGeom prst="rect">
              <a:avLst/>
            </a:prstGeom>
            <a:solidFill>
              <a:srgbClr val="FFFFFF"/>
            </a:solidFill>
            <a:ln w="3175" cmpd="sng">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57%</a:t>
              </a:r>
              <a:endParaRPr lang="fr-FR" sz="900" dirty="0">
                <a:solidFill>
                  <a:srgbClr val="000000"/>
                </a:solidFill>
                <a:latin typeface="Calibri"/>
              </a:endParaRPr>
            </a:p>
          </p:txBody>
        </p:sp>
        <p:cxnSp>
          <p:nvCxnSpPr>
            <p:cNvPr id="32" name="Connecteur droit 31"/>
            <p:cNvCxnSpPr/>
            <p:nvPr/>
          </p:nvCxnSpPr>
          <p:spPr>
            <a:xfrm>
              <a:off x="5784850" y="5661249"/>
              <a:ext cx="0" cy="177576"/>
            </a:xfrm>
            <a:prstGeom prst="line">
              <a:avLst/>
            </a:prstGeom>
            <a:ln w="3175" cmpd="sng">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26785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95392"/>
            <a:ext cx="9538644" cy="4791758"/>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393115314"/>
              </p:ext>
            </p:extLst>
          </p:nvPr>
        </p:nvGraphicFramePr>
        <p:xfrm>
          <a:off x="3515609" y="1365585"/>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57</a:t>
            </a:fld>
            <a:endParaRPr lang="fr-FR">
              <a:latin typeface="Calibri"/>
            </a:endParaRPr>
          </a:p>
        </p:txBody>
      </p:sp>
      <p:sp>
        <p:nvSpPr>
          <p:cNvPr id="6" name="ZoneTexte 5"/>
          <p:cNvSpPr txBox="1"/>
          <p:nvPr/>
        </p:nvSpPr>
        <p:spPr>
          <a:xfrm>
            <a:off x="265903" y="1845671"/>
            <a:ext cx="3432973" cy="30777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Il y a trop d’immigrés dans notre société</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344396" y="1002541"/>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463954" y="1002541"/>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967470" y="1002541"/>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113703"/>
            <a:ext cx="3029558" cy="400110"/>
          </a:xfrm>
          <a:prstGeom prst="rect">
            <a:avLst/>
          </a:prstGeom>
          <a:noFill/>
        </p:spPr>
        <p:txBody>
          <a:bodyPr wrap="none" rtlCol="0">
            <a:spAutoFit/>
          </a:bodyPr>
          <a:lstStyle/>
          <a:p>
            <a:r>
              <a:rPr lang="fr-FR" sz="1000" dirty="0">
                <a:solidFill>
                  <a:srgbClr val="000000"/>
                </a:solidFill>
                <a:latin typeface="Calibri"/>
              </a:rPr>
              <a:t>Base : 100% = population totale hors étrangers </a:t>
            </a:r>
            <a:r>
              <a:rPr lang="fr-FR" sz="1000" dirty="0" smtClean="0">
                <a:solidFill>
                  <a:srgbClr val="000000"/>
                </a:solidFill>
                <a:latin typeface="Calibri"/>
              </a:rPr>
              <a:t/>
            </a:r>
            <a:br>
              <a:rPr lang="fr-FR" sz="1000" dirty="0" smtClean="0">
                <a:solidFill>
                  <a:srgbClr val="000000"/>
                </a:solidFill>
                <a:latin typeface="Calibri"/>
              </a:rPr>
            </a:br>
            <a:r>
              <a:rPr lang="fr-FR" sz="1000" dirty="0" smtClean="0">
                <a:solidFill>
                  <a:srgbClr val="000000"/>
                </a:solidFill>
                <a:latin typeface="Calibri"/>
              </a:rPr>
              <a:t>et </a:t>
            </a:r>
            <a:r>
              <a:rPr lang="fr-FR" sz="1000" dirty="0">
                <a:solidFill>
                  <a:srgbClr val="000000"/>
                </a:solidFill>
                <a:latin typeface="Calibri"/>
              </a:rPr>
              <a:t>hors belges issus de l'immigration non </a:t>
            </a:r>
            <a:r>
              <a:rPr lang="fr-FR" sz="1000" dirty="0" smtClean="0">
                <a:solidFill>
                  <a:srgbClr val="000000"/>
                </a:solidFill>
                <a:latin typeface="Calibri"/>
              </a:rPr>
              <a:t>européenne.</a:t>
            </a:r>
            <a:endParaRPr lang="fr-FR" sz="1000" i="1" dirty="0">
              <a:solidFill>
                <a:srgbClr val="000000"/>
              </a:solidFill>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9" name="Triangle isocèle 28"/>
          <p:cNvSpPr/>
          <p:nvPr/>
        </p:nvSpPr>
        <p:spPr>
          <a:xfrm flipV="1">
            <a:off x="5429667" y="2374261"/>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0" name="Rectangle 29"/>
          <p:cNvSpPr/>
          <p:nvPr/>
        </p:nvSpPr>
        <p:spPr>
          <a:xfrm>
            <a:off x="2950499" y="2547263"/>
            <a:ext cx="6673696" cy="1350564"/>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1" name="Rectangle 30"/>
          <p:cNvSpPr/>
          <p:nvPr/>
        </p:nvSpPr>
        <p:spPr>
          <a:xfrm>
            <a:off x="7433102" y="2616886"/>
            <a:ext cx="2098879" cy="899996"/>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134125277"/>
              </p:ext>
            </p:extLst>
          </p:nvPr>
        </p:nvGraphicFramePr>
        <p:xfrm>
          <a:off x="7029834" y="2745844"/>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3" name="ZoneTexte 32"/>
          <p:cNvSpPr txBox="1"/>
          <p:nvPr/>
        </p:nvSpPr>
        <p:spPr>
          <a:xfrm>
            <a:off x="7433990" y="262951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4" name="Rectangle 33"/>
          <p:cNvSpPr/>
          <p:nvPr/>
        </p:nvSpPr>
        <p:spPr>
          <a:xfrm>
            <a:off x="5237995" y="2616894"/>
            <a:ext cx="2112396" cy="108000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5" name="Graphique 34"/>
          <p:cNvGraphicFramePr/>
          <p:nvPr>
            <p:extLst>
              <p:ext uri="{D42A27DB-BD31-4B8C-83A1-F6EECF244321}">
                <p14:modId xmlns:p14="http://schemas.microsoft.com/office/powerpoint/2010/main" val="132241911"/>
              </p:ext>
            </p:extLst>
          </p:nvPr>
        </p:nvGraphicFramePr>
        <p:xfrm>
          <a:off x="4566588" y="2745830"/>
          <a:ext cx="2905916" cy="971996"/>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5237996" y="2629520"/>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37" name="Rectangle 36"/>
          <p:cNvSpPr/>
          <p:nvPr/>
        </p:nvSpPr>
        <p:spPr>
          <a:xfrm>
            <a:off x="3037617" y="2616899"/>
            <a:ext cx="2098879" cy="121020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8" name="Graphique 37"/>
          <p:cNvGraphicFramePr/>
          <p:nvPr>
            <p:extLst>
              <p:ext uri="{D42A27DB-BD31-4B8C-83A1-F6EECF244321}">
                <p14:modId xmlns:p14="http://schemas.microsoft.com/office/powerpoint/2010/main" val="3781533736"/>
              </p:ext>
            </p:extLst>
          </p:nvPr>
        </p:nvGraphicFramePr>
        <p:xfrm>
          <a:off x="2634352" y="2745844"/>
          <a:ext cx="2594360" cy="1151995"/>
        </p:xfrm>
        <a:graphic>
          <a:graphicData uri="http://schemas.openxmlformats.org/drawingml/2006/chart">
            <c:chart xmlns:c="http://schemas.openxmlformats.org/drawingml/2006/chart" xmlns:r="http://schemas.openxmlformats.org/officeDocument/2006/relationships" r:id="rId5"/>
          </a:graphicData>
        </a:graphic>
      </p:graphicFrame>
      <p:sp>
        <p:nvSpPr>
          <p:cNvPr id="39" name="ZoneTexte 38"/>
          <p:cNvSpPr txBox="1"/>
          <p:nvPr/>
        </p:nvSpPr>
        <p:spPr>
          <a:xfrm>
            <a:off x="3038499" y="2629512"/>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sp>
        <p:nvSpPr>
          <p:cNvPr id="41" name="Triangle isocèle 40"/>
          <p:cNvSpPr/>
          <p:nvPr/>
        </p:nvSpPr>
        <p:spPr>
          <a:xfrm flipV="1">
            <a:off x="5428935" y="471744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2" name="Rectangle 41"/>
          <p:cNvSpPr/>
          <p:nvPr/>
        </p:nvSpPr>
        <p:spPr>
          <a:xfrm>
            <a:off x="4508593" y="4895774"/>
            <a:ext cx="2098879" cy="121020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3" name="Graphique 42"/>
          <p:cNvGraphicFramePr/>
          <p:nvPr>
            <p:extLst>
              <p:ext uri="{D42A27DB-BD31-4B8C-83A1-F6EECF244321}">
                <p14:modId xmlns:p14="http://schemas.microsoft.com/office/powerpoint/2010/main" val="4067938197"/>
              </p:ext>
            </p:extLst>
          </p:nvPr>
        </p:nvGraphicFramePr>
        <p:xfrm>
          <a:off x="4105329" y="5024719"/>
          <a:ext cx="2594360" cy="1151995"/>
        </p:xfrm>
        <a:graphic>
          <a:graphicData uri="http://schemas.openxmlformats.org/drawingml/2006/chart">
            <c:chart xmlns:c="http://schemas.openxmlformats.org/drawingml/2006/chart" xmlns:r="http://schemas.openxmlformats.org/officeDocument/2006/relationships" r:id="rId6"/>
          </a:graphicData>
        </a:graphic>
      </p:graphicFrame>
      <p:sp>
        <p:nvSpPr>
          <p:cNvPr id="44" name="ZoneTexte 43"/>
          <p:cNvSpPr txBox="1"/>
          <p:nvPr/>
        </p:nvSpPr>
        <p:spPr>
          <a:xfrm>
            <a:off x="4509477" y="4908387"/>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sp>
        <p:nvSpPr>
          <p:cNvPr id="45" name="ZoneTexte 44"/>
          <p:cNvSpPr txBox="1"/>
          <p:nvPr/>
        </p:nvSpPr>
        <p:spPr>
          <a:xfrm>
            <a:off x="265903" y="4213384"/>
            <a:ext cx="3432973"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Nous sommes de plus en plus envahis </a:t>
            </a:r>
            <a:r>
              <a:rPr lang="fr-FR" sz="1400" b="1" dirty="0" smtClean="0">
                <a:solidFill>
                  <a:prstClr val="black"/>
                </a:solidFill>
                <a:latin typeface="Calibri"/>
              </a:rPr>
              <a:t>(réfugiés</a:t>
            </a:r>
            <a:r>
              <a:rPr lang="fr-FR" sz="1400" b="1" dirty="0">
                <a:solidFill>
                  <a:prstClr val="black"/>
                </a:solidFill>
                <a:latin typeface="Calibri"/>
              </a:rPr>
              <a:t>, immigrés, </a:t>
            </a:r>
            <a:r>
              <a:rPr lang="fr-FR" sz="1400" b="1" dirty="0" err="1" smtClean="0">
                <a:solidFill>
                  <a:prstClr val="black"/>
                </a:solidFill>
                <a:latin typeface="Calibri"/>
              </a:rPr>
              <a:t>etc</a:t>
            </a:r>
            <a:r>
              <a:rPr lang="fr-BE" sz="1400" b="1" dirty="0" smtClean="0">
                <a:solidFill>
                  <a:prstClr val="black"/>
                </a:solidFill>
                <a:latin typeface="Calibri"/>
              </a:rPr>
              <a:t>.)</a:t>
            </a:r>
            <a:endParaRPr lang="fr-FR" sz="1400" b="1" dirty="0" smtClean="0">
              <a:solidFill>
                <a:prstClr val="black"/>
              </a:solidFill>
              <a:latin typeface="Calibri"/>
            </a:endParaRPr>
          </a:p>
        </p:txBody>
      </p:sp>
    </p:spTree>
    <p:extLst>
      <p:ext uri="{BB962C8B-B14F-4D97-AF65-F5344CB8AC3E}">
        <p14:creationId xmlns:p14="http://schemas.microsoft.com/office/powerpoint/2010/main" val="6948504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à coins arrondis 24"/>
          <p:cNvSpPr/>
          <p:nvPr/>
        </p:nvSpPr>
        <p:spPr>
          <a:xfrm>
            <a:off x="632520" y="975884"/>
            <a:ext cx="8648838" cy="2685037"/>
          </a:xfrm>
          <a:prstGeom prst="roundRect">
            <a:avLst>
              <a:gd name="adj" fmla="val 14742"/>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Rectangle 5"/>
          <p:cNvSpPr/>
          <p:nvPr/>
        </p:nvSpPr>
        <p:spPr>
          <a:xfrm>
            <a:off x="0" y="434025"/>
            <a:ext cx="9906000" cy="297856"/>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solidFill>
                  <a:srgbClr val="7F7F7F"/>
                </a:solidFill>
                <a:latin typeface="Calibri"/>
              </a:rPr>
              <a:t>Rapport de recherche : 10 clés pour comprendre l’état de l’opinion belge, décembre 2016.</a:t>
            </a:r>
            <a:endParaRPr lang="fr-FR" dirty="0">
              <a:solidFill>
                <a:srgbClr val="7F7F7F"/>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58</a:t>
            </a:fld>
            <a:endParaRPr lang="fr-FR">
              <a:latin typeface="Calibri"/>
            </a:endParaRPr>
          </a:p>
        </p:txBody>
      </p:sp>
      <p:sp>
        <p:nvSpPr>
          <p:cNvPr id="2" name="Espace réservé du contenu 1"/>
          <p:cNvSpPr>
            <a:spLocks noGrp="1"/>
          </p:cNvSpPr>
          <p:nvPr>
            <p:ph idx="1"/>
          </p:nvPr>
        </p:nvSpPr>
        <p:spPr>
          <a:xfrm>
            <a:off x="1136576" y="1546778"/>
            <a:ext cx="7640726" cy="2009781"/>
          </a:xfrm>
        </p:spPr>
        <p:txBody>
          <a:bodyPr wrap="square">
            <a:spAutoFit/>
          </a:bodyPr>
          <a:lstStyle/>
          <a:p>
            <a:pPr marL="0" indent="0">
              <a:spcBef>
                <a:spcPts val="984"/>
              </a:spcBef>
              <a:buNone/>
            </a:pPr>
            <a:r>
              <a:rPr lang="fr-FR" sz="2000" b="1" dirty="0" smtClean="0"/>
              <a:t>Le rapport à l’islam et aux musulmans :</a:t>
            </a:r>
          </a:p>
          <a:p>
            <a:pPr marL="0" indent="0">
              <a:spcBef>
                <a:spcPts val="984"/>
              </a:spcBef>
              <a:buNone/>
            </a:pPr>
            <a:endParaRPr lang="fr-FR" sz="2000" b="1" dirty="0" smtClean="0"/>
          </a:p>
          <a:p>
            <a:pPr>
              <a:spcBef>
                <a:spcPts val="984"/>
              </a:spcBef>
              <a:buFont typeface="Wingdings" charset="2"/>
              <a:buChar char="§"/>
            </a:pPr>
            <a:r>
              <a:rPr lang="fr-FR" sz="2000" b="1" dirty="0" smtClean="0">
                <a:solidFill>
                  <a:srgbClr val="FF6600"/>
                </a:solidFill>
              </a:rPr>
              <a:t>Constat :  une </a:t>
            </a:r>
            <a:r>
              <a:rPr lang="fr-FR" sz="2000" b="1" dirty="0">
                <a:solidFill>
                  <a:srgbClr val="FF6600"/>
                </a:solidFill>
              </a:rPr>
              <a:t>véritable paranoïa </a:t>
            </a:r>
            <a:r>
              <a:rPr lang="fr-FR" sz="2000" b="1" dirty="0" smtClean="0">
                <a:solidFill>
                  <a:srgbClr val="FF6600"/>
                </a:solidFill>
              </a:rPr>
              <a:t>antimusulmane </a:t>
            </a:r>
            <a:r>
              <a:rPr lang="fr-FR" sz="2000" b="1" dirty="0">
                <a:solidFill>
                  <a:srgbClr val="FF6600"/>
                </a:solidFill>
              </a:rPr>
              <a:t>se développe et atteint une dimension pathologique</a:t>
            </a:r>
            <a:r>
              <a:rPr lang="fr-FR" sz="2000" b="1" dirty="0" smtClean="0">
                <a:solidFill>
                  <a:srgbClr val="FF6600"/>
                </a:solidFill>
              </a:rPr>
              <a:t>.</a:t>
            </a:r>
          </a:p>
          <a:p>
            <a:pPr marL="0" indent="0">
              <a:spcBef>
                <a:spcPts val="984"/>
              </a:spcBef>
              <a:buNone/>
            </a:pPr>
            <a:endParaRPr lang="fr-BE" sz="2000" dirty="0">
              <a:solidFill>
                <a:srgbClr val="FF6600"/>
              </a:solidFill>
            </a:endParaRPr>
          </a:p>
        </p:txBody>
      </p:sp>
      <p:sp>
        <p:nvSpPr>
          <p:cNvPr id="23" name="ZoneTexte 22"/>
          <p:cNvSpPr txBox="1"/>
          <p:nvPr/>
        </p:nvSpPr>
        <p:spPr>
          <a:xfrm>
            <a:off x="260744" y="6121085"/>
            <a:ext cx="184666" cy="407804"/>
          </a:xfrm>
          <a:prstGeom prst="rect">
            <a:avLst/>
          </a:prstGeom>
          <a:noFill/>
        </p:spPr>
        <p:txBody>
          <a:bodyPr wrap="none" rtlCol="0">
            <a:spAutoFit/>
          </a:bodyPr>
          <a:lstStyle/>
          <a:p>
            <a:pPr marL="179388" indent="-179388">
              <a:spcBef>
                <a:spcPts val="300"/>
              </a:spcBef>
            </a:pPr>
            <a:endParaRPr lang="fr-BE" sz="900" dirty="0">
              <a:solidFill>
                <a:prstClr val="black"/>
              </a:solidFill>
              <a:latin typeface="Calibri"/>
            </a:endParaRPr>
          </a:p>
          <a:p>
            <a:pPr marL="179388" indent="-179388"/>
            <a:endParaRPr lang="fr-FR" sz="900" dirty="0">
              <a:solidFill>
                <a:prstClr val="black"/>
              </a:solidFill>
              <a:latin typeface="Calibri"/>
            </a:endParaRPr>
          </a:p>
        </p:txBody>
      </p:sp>
    </p:spTree>
    <p:extLst>
      <p:ext uri="{BB962C8B-B14F-4D97-AF65-F5344CB8AC3E}">
        <p14:creationId xmlns:p14="http://schemas.microsoft.com/office/powerpoint/2010/main" val="51208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9" y="1658607"/>
            <a:ext cx="9610652" cy="394891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800251279"/>
              </p:ext>
            </p:extLst>
          </p:nvPr>
        </p:nvGraphicFramePr>
        <p:xfrm>
          <a:off x="3515609" y="1184730"/>
          <a:ext cx="6108586" cy="5607013"/>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5</a:t>
            </a:fld>
            <a:endParaRPr lang="fr-FR">
              <a:latin typeface="Calibri"/>
            </a:endParaRPr>
          </a:p>
        </p:txBody>
      </p:sp>
      <p:sp>
        <p:nvSpPr>
          <p:cNvPr id="6" name="ZoneTexte 5"/>
          <p:cNvSpPr txBox="1"/>
          <p:nvPr/>
        </p:nvSpPr>
        <p:spPr>
          <a:xfrm>
            <a:off x="265901" y="1984766"/>
            <a:ext cx="3440912"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Les dirigeants politiques ont très peu de marges de manœuvre par rapport au pouvoir des financiers</a:t>
            </a:r>
            <a:r>
              <a:rPr lang="fr-BE" sz="1400" b="1" dirty="0">
                <a:solidFill>
                  <a:prstClr val="black"/>
                </a:solidFill>
                <a:latin typeface="Calibri"/>
              </a:rPr>
              <a:t> </a:t>
            </a:r>
            <a:endParaRPr lang="fr-FR" sz="1000" b="1" i="1" dirty="0">
              <a:solidFill>
                <a:srgbClr val="000000"/>
              </a:solidFill>
              <a:latin typeface="Calibri"/>
            </a:endParaRPr>
          </a:p>
        </p:txBody>
      </p:sp>
      <p:sp>
        <p:nvSpPr>
          <p:cNvPr id="9" name="Flèche vers le bas 8"/>
          <p:cNvSpPr/>
          <p:nvPr/>
        </p:nvSpPr>
        <p:spPr>
          <a:xfrm>
            <a:off x="8752963" y="1141636"/>
            <a:ext cx="1149251"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8017529" y="1141636"/>
            <a:ext cx="758811"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107740" y="1141636"/>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90" y="1412391"/>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sp>
        <p:nvSpPr>
          <p:cNvPr id="41" name="ZoneTexte 40"/>
          <p:cNvSpPr txBox="1"/>
          <p:nvPr/>
        </p:nvSpPr>
        <p:spPr>
          <a:xfrm>
            <a:off x="265901" y="3592752"/>
            <a:ext cx="3440912"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Les dirigeants politiques actuels de nos pays n’ont plus de réelles capacités d’améliorer nos vies quotidiennes, ils ne peuvent quasi rien changer</a:t>
            </a:r>
            <a:r>
              <a:rPr lang="fr-BE" sz="1400" b="1" dirty="0">
                <a:solidFill>
                  <a:prstClr val="black"/>
                </a:solidFill>
                <a:latin typeface="Calibri"/>
              </a:rPr>
              <a:t> </a:t>
            </a:r>
            <a:endParaRPr lang="fr-FR" sz="1000" b="1" i="1" dirty="0">
              <a:solidFill>
                <a:srgbClr val="000000"/>
              </a:solidFill>
              <a:latin typeface="Calibri"/>
            </a:endParaRPr>
          </a:p>
        </p:txBody>
      </p:sp>
      <p:sp>
        <p:nvSpPr>
          <p:cNvPr id="30" name="Rectangle 29"/>
          <p:cNvSpPr/>
          <p:nvPr/>
        </p:nvSpPr>
        <p:spPr>
          <a:xfrm>
            <a:off x="4109082" y="2597090"/>
            <a:ext cx="2614073" cy="82817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5" name="Graphique 34"/>
          <p:cNvGraphicFramePr/>
          <p:nvPr>
            <p:extLst>
              <p:ext uri="{D42A27DB-BD31-4B8C-83A1-F6EECF244321}">
                <p14:modId xmlns:p14="http://schemas.microsoft.com/office/powerpoint/2010/main" val="1620939638"/>
              </p:ext>
            </p:extLst>
          </p:nvPr>
        </p:nvGraphicFramePr>
        <p:xfrm>
          <a:off x="4236327" y="2676696"/>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51" name="ZoneTexte 50"/>
          <p:cNvSpPr txBox="1"/>
          <p:nvPr/>
        </p:nvSpPr>
        <p:spPr>
          <a:xfrm>
            <a:off x="4109973" y="2609703"/>
            <a:ext cx="659155" cy="369332"/>
          </a:xfrm>
          <a:prstGeom prst="rect">
            <a:avLst/>
          </a:prstGeom>
          <a:noFill/>
        </p:spPr>
        <p:txBody>
          <a:bodyPr wrap="none" rtlCol="0">
            <a:spAutoFit/>
          </a:bodyPr>
          <a:lstStyle/>
          <a:p>
            <a:r>
              <a:rPr lang="fr-FR" sz="900" b="1" dirty="0" smtClean="0">
                <a:solidFill>
                  <a:prstClr val="black"/>
                </a:solidFill>
                <a:latin typeface="Calibri"/>
              </a:rPr>
              <a:t>NIVEAU </a:t>
            </a:r>
            <a:br>
              <a:rPr lang="fr-FR" sz="900" b="1" dirty="0" smtClean="0">
                <a:solidFill>
                  <a:prstClr val="black"/>
                </a:solidFill>
                <a:latin typeface="Calibri"/>
              </a:rPr>
            </a:br>
            <a:r>
              <a:rPr lang="fr-FR" sz="900" b="1" dirty="0" smtClean="0">
                <a:solidFill>
                  <a:prstClr val="black"/>
                </a:solidFill>
                <a:latin typeface="Calibri"/>
              </a:rPr>
              <a:t>D'ÉTUDES</a:t>
            </a:r>
            <a:endParaRPr lang="fr-FR" sz="900" b="1" dirty="0">
              <a:solidFill>
                <a:prstClr val="black"/>
              </a:solidFill>
              <a:latin typeface="Calibri"/>
            </a:endParaRPr>
          </a:p>
        </p:txBody>
      </p:sp>
      <p:sp>
        <p:nvSpPr>
          <p:cNvPr id="52" name="Triangle isocèle 51"/>
          <p:cNvSpPr/>
          <p:nvPr/>
        </p:nvSpPr>
        <p:spPr>
          <a:xfrm flipV="1">
            <a:off x="5281270" y="247092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3" name="Rectangle 52"/>
          <p:cNvSpPr/>
          <p:nvPr/>
        </p:nvSpPr>
        <p:spPr>
          <a:xfrm>
            <a:off x="4173497" y="4400380"/>
            <a:ext cx="2614073" cy="82817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54" name="Graphique 53"/>
          <p:cNvGraphicFramePr/>
          <p:nvPr>
            <p:extLst>
              <p:ext uri="{D42A27DB-BD31-4B8C-83A1-F6EECF244321}">
                <p14:modId xmlns:p14="http://schemas.microsoft.com/office/powerpoint/2010/main" val="280233585"/>
              </p:ext>
            </p:extLst>
          </p:nvPr>
        </p:nvGraphicFramePr>
        <p:xfrm>
          <a:off x="4300745" y="4479986"/>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55" name="ZoneTexte 54"/>
          <p:cNvSpPr txBox="1"/>
          <p:nvPr/>
        </p:nvSpPr>
        <p:spPr>
          <a:xfrm>
            <a:off x="4174390" y="4412993"/>
            <a:ext cx="659155" cy="369332"/>
          </a:xfrm>
          <a:prstGeom prst="rect">
            <a:avLst/>
          </a:prstGeom>
          <a:noFill/>
        </p:spPr>
        <p:txBody>
          <a:bodyPr wrap="none" rtlCol="0">
            <a:spAutoFit/>
          </a:bodyPr>
          <a:lstStyle/>
          <a:p>
            <a:r>
              <a:rPr lang="fr-FR" sz="900" b="1" dirty="0" smtClean="0">
                <a:solidFill>
                  <a:prstClr val="black"/>
                </a:solidFill>
                <a:latin typeface="Calibri"/>
              </a:rPr>
              <a:t>NIVEAU </a:t>
            </a:r>
            <a:br>
              <a:rPr lang="fr-FR" sz="900" b="1" dirty="0" smtClean="0">
                <a:solidFill>
                  <a:prstClr val="black"/>
                </a:solidFill>
                <a:latin typeface="Calibri"/>
              </a:rPr>
            </a:br>
            <a:r>
              <a:rPr lang="fr-FR" sz="900" b="1" dirty="0" smtClean="0">
                <a:solidFill>
                  <a:prstClr val="black"/>
                </a:solidFill>
                <a:latin typeface="Calibri"/>
              </a:rPr>
              <a:t>D'ÉTUDES</a:t>
            </a:r>
            <a:endParaRPr lang="fr-FR" sz="900" b="1" dirty="0">
              <a:solidFill>
                <a:prstClr val="black"/>
              </a:solidFill>
              <a:latin typeface="Calibri"/>
            </a:endParaRPr>
          </a:p>
        </p:txBody>
      </p:sp>
      <p:sp>
        <p:nvSpPr>
          <p:cNvPr id="56" name="Triangle isocèle 55"/>
          <p:cNvSpPr/>
          <p:nvPr/>
        </p:nvSpPr>
        <p:spPr>
          <a:xfrm flipV="1">
            <a:off x="5345688" y="427421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321592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200472" y="1917966"/>
            <a:ext cx="9505056" cy="369993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Espace réservé du contenu 2"/>
          <p:cNvSpPr>
            <a:spLocks noGrp="1"/>
          </p:cNvSpPr>
          <p:nvPr>
            <p:ph idx="1"/>
          </p:nvPr>
        </p:nvSpPr>
        <p:spPr>
          <a:xfrm>
            <a:off x="200471" y="1145842"/>
            <a:ext cx="9505058" cy="307777"/>
          </a:xfrm>
          <a:noFill/>
        </p:spPr>
        <p:txBody>
          <a:bodyPr/>
          <a:lstStyle/>
          <a:p>
            <a:pPr>
              <a:spcBef>
                <a:spcPts val="150"/>
              </a:spcBef>
              <a:buSzPct val="100000"/>
              <a:buFont typeface="Wingdings 3" charset="2"/>
              <a:buChar char=""/>
            </a:pPr>
            <a:r>
              <a:rPr lang="fr-FR" b="1" dirty="0" smtClean="0"/>
              <a:t>Selon </a:t>
            </a:r>
            <a:r>
              <a:rPr lang="fr-FR" b="1" dirty="0"/>
              <a:t>vous quel est le pourcentage de musulmans parmi toutes les personnes vivant en Belgique </a:t>
            </a:r>
            <a:r>
              <a:rPr lang="fr-FR" b="1" dirty="0" smtClean="0"/>
              <a:t>?</a:t>
            </a:r>
            <a:endParaRPr lang="fr-FR" b="1"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59</a:t>
            </a:fld>
            <a:endParaRPr lang="fr-FR">
              <a:latin typeface="Calibri"/>
            </a:endParaRPr>
          </a:p>
        </p:txBody>
      </p:sp>
      <p:sp>
        <p:nvSpPr>
          <p:cNvPr id="12" name="ZoneTexte 11"/>
          <p:cNvSpPr txBox="1"/>
          <p:nvPr/>
        </p:nvSpPr>
        <p:spPr>
          <a:xfrm>
            <a:off x="3948407" y="2161898"/>
            <a:ext cx="1996498" cy="694666"/>
          </a:xfrm>
          <a:prstGeom prst="rect">
            <a:avLst/>
          </a:prstGeom>
          <a:solidFill>
            <a:schemeClr val="bg1">
              <a:lumMod val="75000"/>
            </a:schemeClr>
          </a:solidFill>
          <a:ln w="19050" cmpd="sng">
            <a:solidFill>
              <a:schemeClr val="bg1">
                <a:lumMod val="50000"/>
              </a:schemeClr>
            </a:solidFill>
          </a:ln>
          <a:scene3d>
            <a:camera prst="orthographicFront"/>
            <a:lightRig rig="threePt" dir="t"/>
          </a:scene3d>
          <a:sp3d>
            <a:bevelT/>
          </a:sp3d>
        </p:spPr>
        <p:txBody>
          <a:bodyPr wrap="square" rtlCol="0" anchor="ctr">
            <a:noAutofit/>
          </a:bodyPr>
          <a:lstStyle/>
          <a:p>
            <a:pPr algn="ctr"/>
            <a:r>
              <a:rPr lang="fr-FR" sz="2400" dirty="0" smtClean="0">
                <a:ln w="3175" cmpd="sng">
                  <a:solidFill>
                    <a:prstClr val="black"/>
                  </a:solidFill>
                </a:ln>
                <a:solidFill>
                  <a:prstClr val="black"/>
                </a:solidFill>
                <a:latin typeface="Calibri"/>
              </a:rPr>
              <a:t>X = 30% </a:t>
            </a:r>
            <a:r>
              <a:rPr lang="fr-FR" sz="2400" baseline="30000" dirty="0" smtClean="0">
                <a:ln w="3175" cmpd="sng">
                  <a:solidFill>
                    <a:prstClr val="black"/>
                  </a:solidFill>
                </a:ln>
                <a:solidFill>
                  <a:prstClr val="black"/>
                </a:solidFill>
                <a:latin typeface="Calibri"/>
              </a:rPr>
              <a:t>1</a:t>
            </a:r>
            <a:endParaRPr lang="fr-FR" sz="2400" baseline="30000" dirty="0">
              <a:ln w="3175" cmpd="sng">
                <a:solidFill>
                  <a:prstClr val="black"/>
                </a:solidFill>
              </a:ln>
              <a:solidFill>
                <a:prstClr val="black"/>
              </a:solidFill>
              <a:latin typeface="Calibri"/>
            </a:endParaRPr>
          </a:p>
        </p:txBody>
      </p:sp>
      <p:cxnSp>
        <p:nvCxnSpPr>
          <p:cNvPr id="29" name="Connecteur droit 28"/>
          <p:cNvCxnSpPr/>
          <p:nvPr/>
        </p:nvCxnSpPr>
        <p:spPr>
          <a:xfrm>
            <a:off x="4356927" y="2350516"/>
            <a:ext cx="1869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893426" y="2905479"/>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1" name="Graphique 30"/>
          <p:cNvGraphicFramePr/>
          <p:nvPr>
            <p:extLst>
              <p:ext uri="{D42A27DB-BD31-4B8C-83A1-F6EECF244321}">
                <p14:modId xmlns:p14="http://schemas.microsoft.com/office/powerpoint/2010/main" val="2776769379"/>
              </p:ext>
            </p:extLst>
          </p:nvPr>
        </p:nvGraphicFramePr>
        <p:xfrm>
          <a:off x="3490158" y="3073496"/>
          <a:ext cx="2594360" cy="784573"/>
        </p:xfrm>
        <a:graphic>
          <a:graphicData uri="http://schemas.openxmlformats.org/drawingml/2006/chart">
            <c:chart xmlns:c="http://schemas.openxmlformats.org/drawingml/2006/chart" xmlns:r="http://schemas.openxmlformats.org/officeDocument/2006/relationships" r:id="rId2"/>
          </a:graphicData>
        </a:graphic>
      </p:graphicFrame>
      <p:sp>
        <p:nvSpPr>
          <p:cNvPr id="32" name="ZoneTexte 31"/>
          <p:cNvSpPr txBox="1"/>
          <p:nvPr/>
        </p:nvSpPr>
        <p:spPr>
          <a:xfrm>
            <a:off x="3894313" y="291809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3" name="Rectangle 32"/>
          <p:cNvSpPr/>
          <p:nvPr/>
        </p:nvSpPr>
        <p:spPr>
          <a:xfrm>
            <a:off x="1649970" y="2068718"/>
            <a:ext cx="2098879" cy="116522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4" name="Graphique 33"/>
          <p:cNvGraphicFramePr/>
          <p:nvPr>
            <p:extLst>
              <p:ext uri="{D42A27DB-BD31-4B8C-83A1-F6EECF244321}">
                <p14:modId xmlns:p14="http://schemas.microsoft.com/office/powerpoint/2010/main" val="516601160"/>
              </p:ext>
            </p:extLst>
          </p:nvPr>
        </p:nvGraphicFramePr>
        <p:xfrm>
          <a:off x="1246703" y="2236742"/>
          <a:ext cx="2594360" cy="575999"/>
        </p:xfrm>
        <a:graphic>
          <a:graphicData uri="http://schemas.openxmlformats.org/drawingml/2006/chart">
            <c:chart xmlns:c="http://schemas.openxmlformats.org/drawingml/2006/chart" xmlns:r="http://schemas.openxmlformats.org/officeDocument/2006/relationships" r:id="rId3"/>
          </a:graphicData>
        </a:graphic>
      </p:graphicFrame>
      <p:sp>
        <p:nvSpPr>
          <p:cNvPr id="35" name="ZoneTexte 34"/>
          <p:cNvSpPr txBox="1"/>
          <p:nvPr/>
        </p:nvSpPr>
        <p:spPr>
          <a:xfrm>
            <a:off x="1650860" y="2081331"/>
            <a:ext cx="1417839" cy="230832"/>
          </a:xfrm>
          <a:prstGeom prst="rect">
            <a:avLst/>
          </a:prstGeom>
          <a:noFill/>
        </p:spPr>
        <p:txBody>
          <a:bodyPr wrap="none" rtlCol="0">
            <a:spAutoFit/>
          </a:bodyPr>
          <a:lstStyle/>
          <a:p>
            <a:r>
              <a:rPr lang="fr-FR" sz="900" b="1" dirty="0" smtClean="0">
                <a:solidFill>
                  <a:prstClr val="black"/>
                </a:solidFill>
                <a:latin typeface="Calibri"/>
              </a:rPr>
              <a:t>SE DISENT DE RELIGION …</a:t>
            </a:r>
            <a:endParaRPr lang="fr-FR" sz="900" b="1" dirty="0">
              <a:solidFill>
                <a:prstClr val="black"/>
              </a:solidFill>
              <a:latin typeface="Calibri"/>
            </a:endParaRPr>
          </a:p>
        </p:txBody>
      </p:sp>
      <p:graphicFrame>
        <p:nvGraphicFramePr>
          <p:cNvPr id="37" name="Graphique 36"/>
          <p:cNvGraphicFramePr/>
          <p:nvPr>
            <p:extLst>
              <p:ext uri="{D42A27DB-BD31-4B8C-83A1-F6EECF244321}">
                <p14:modId xmlns:p14="http://schemas.microsoft.com/office/powerpoint/2010/main" val="2002526782"/>
              </p:ext>
            </p:extLst>
          </p:nvPr>
        </p:nvGraphicFramePr>
        <p:xfrm>
          <a:off x="1246703" y="2791191"/>
          <a:ext cx="2594360" cy="395998"/>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p:cNvSpPr/>
          <p:nvPr/>
        </p:nvSpPr>
        <p:spPr>
          <a:xfrm>
            <a:off x="6084518" y="2071134"/>
            <a:ext cx="3436938" cy="1849438"/>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0" name="Graphique 39"/>
          <p:cNvGraphicFramePr/>
          <p:nvPr>
            <p:extLst>
              <p:ext uri="{D42A27DB-BD31-4B8C-83A1-F6EECF244321}">
                <p14:modId xmlns:p14="http://schemas.microsoft.com/office/powerpoint/2010/main" val="2452114519"/>
              </p:ext>
            </p:extLst>
          </p:nvPr>
        </p:nvGraphicFramePr>
        <p:xfrm>
          <a:off x="8092706" y="2152679"/>
          <a:ext cx="1428750" cy="1886184"/>
        </p:xfrm>
        <a:graphic>
          <a:graphicData uri="http://schemas.openxmlformats.org/drawingml/2006/chart">
            <c:chart xmlns:c="http://schemas.openxmlformats.org/drawingml/2006/chart" xmlns:r="http://schemas.openxmlformats.org/officeDocument/2006/relationships" r:id="rId5"/>
          </a:graphicData>
        </a:graphic>
      </p:graphicFrame>
      <p:sp>
        <p:nvSpPr>
          <p:cNvPr id="41" name="ZoneTexte 40"/>
          <p:cNvSpPr txBox="1"/>
          <p:nvPr/>
        </p:nvSpPr>
        <p:spPr>
          <a:xfrm>
            <a:off x="6084519" y="2152679"/>
            <a:ext cx="1274708" cy="230832"/>
          </a:xfrm>
          <a:prstGeom prst="rect">
            <a:avLst/>
          </a:prstGeom>
          <a:noFill/>
        </p:spPr>
        <p:txBody>
          <a:bodyPr wrap="none" rtlCol="0">
            <a:spAutoFit/>
          </a:bodyPr>
          <a:lstStyle/>
          <a:p>
            <a:r>
              <a:rPr lang="fr-FR" sz="900" b="1" dirty="0" smtClean="0">
                <a:solidFill>
                  <a:prstClr val="black"/>
                </a:solidFill>
                <a:latin typeface="Calibri"/>
              </a:rPr>
              <a:t>REVENUS SUBJECTIFS </a:t>
            </a:r>
            <a:r>
              <a:rPr lang="fr-FR" sz="900" b="1" baseline="30000" dirty="0" smtClean="0">
                <a:solidFill>
                  <a:prstClr val="black"/>
                </a:solidFill>
                <a:latin typeface="Calibri"/>
              </a:rPr>
              <a:t>2</a:t>
            </a:r>
            <a:endParaRPr lang="fr-FR" sz="900" b="1" baseline="30000" dirty="0">
              <a:solidFill>
                <a:prstClr val="black"/>
              </a:solidFill>
              <a:latin typeface="Calibri"/>
            </a:endParaRPr>
          </a:p>
        </p:txBody>
      </p:sp>
      <p:graphicFrame>
        <p:nvGraphicFramePr>
          <p:cNvPr id="43" name="Tableau 42"/>
          <p:cNvGraphicFramePr>
            <a:graphicFrameLocks noGrp="1"/>
          </p:cNvGraphicFramePr>
          <p:nvPr>
            <p:extLst>
              <p:ext uri="{D42A27DB-BD31-4B8C-83A1-F6EECF244321}">
                <p14:modId xmlns:p14="http://schemas.microsoft.com/office/powerpoint/2010/main" val="2152600136"/>
              </p:ext>
            </p:extLst>
          </p:nvPr>
        </p:nvGraphicFramePr>
        <p:xfrm>
          <a:off x="6177896" y="2366408"/>
          <a:ext cx="2016126" cy="1435100"/>
        </p:xfrm>
        <a:graphic>
          <a:graphicData uri="http://schemas.openxmlformats.org/drawingml/2006/table">
            <a:tbl>
              <a:tblPr>
                <a:tableStyleId>{5C22544A-7EE6-4342-B048-85BDC9FD1C3A}</a:tableStyleId>
              </a:tblPr>
              <a:tblGrid>
                <a:gridCol w="2016126">
                  <a:extLst>
                    <a:ext uri="{9D8B030D-6E8A-4147-A177-3AD203B41FA5}">
                      <a16:colId xmlns:a16="http://schemas.microsoft.com/office/drawing/2014/main" val="20000"/>
                    </a:ext>
                  </a:extLst>
                </a:gridCol>
              </a:tblGrid>
              <a:tr h="287020">
                <a:tc>
                  <a:txBody>
                    <a:bodyPr/>
                    <a:lstStyle/>
                    <a:p>
                      <a:pPr algn="l" fontAlgn="b"/>
                      <a:r>
                        <a:rPr lang="fr-FR" sz="900" b="0" i="0" u="none" strike="noStrike" dirty="0">
                          <a:solidFill>
                            <a:srgbClr val="000000"/>
                          </a:solidFill>
                          <a:effectLst/>
                          <a:latin typeface="Calibri"/>
                        </a:rPr>
                        <a:t>Beaucoup d'argent de côté</a:t>
                      </a:r>
                    </a:p>
                  </a:txBody>
                  <a:tcPr marL="12700" marR="12700" marT="1270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noFill/>
                  </a:tcPr>
                </a:tc>
                <a:extLst>
                  <a:ext uri="{0D108BD9-81ED-4DB2-BD59-A6C34878D82A}">
                    <a16:rowId xmlns:a16="http://schemas.microsoft.com/office/drawing/2014/main" val="10000"/>
                  </a:ext>
                </a:extLst>
              </a:tr>
              <a:tr h="287020">
                <a:tc>
                  <a:txBody>
                    <a:bodyPr/>
                    <a:lstStyle/>
                    <a:p>
                      <a:pPr algn="l" fontAlgn="b"/>
                      <a:r>
                        <a:rPr lang="fr-FR" sz="900" b="0" i="0" u="none" strike="noStrike" dirty="0">
                          <a:solidFill>
                            <a:srgbClr val="000000"/>
                          </a:solidFill>
                          <a:effectLst/>
                          <a:latin typeface="Calibri"/>
                        </a:rPr>
                        <a:t>Un peu d'argent de côté</a:t>
                      </a:r>
                    </a:p>
                  </a:txBody>
                  <a:tcPr marL="12700" marR="12700" marT="1270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noFill/>
                  </a:tcPr>
                </a:tc>
                <a:extLst>
                  <a:ext uri="{0D108BD9-81ED-4DB2-BD59-A6C34878D82A}">
                    <a16:rowId xmlns:a16="http://schemas.microsoft.com/office/drawing/2014/main" val="10001"/>
                  </a:ext>
                </a:extLst>
              </a:tr>
              <a:tr h="287020">
                <a:tc>
                  <a:txBody>
                    <a:bodyPr/>
                    <a:lstStyle/>
                    <a:p>
                      <a:pPr algn="l" fontAlgn="b"/>
                      <a:r>
                        <a:rPr lang="fr-FR" sz="900" b="0" i="0" u="none" strike="noStrike" dirty="0">
                          <a:solidFill>
                            <a:srgbClr val="000000"/>
                          </a:solidFill>
                          <a:effectLst/>
                          <a:latin typeface="Calibri"/>
                        </a:rPr>
                        <a:t>Juste boucler mon budget</a:t>
                      </a:r>
                    </a:p>
                  </a:txBody>
                  <a:tcPr marL="12700" marR="12700" marT="1270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noFill/>
                  </a:tcPr>
                </a:tc>
                <a:extLst>
                  <a:ext uri="{0D108BD9-81ED-4DB2-BD59-A6C34878D82A}">
                    <a16:rowId xmlns:a16="http://schemas.microsoft.com/office/drawing/2014/main" val="10002"/>
                  </a:ext>
                </a:extLst>
              </a:tr>
              <a:tr h="287020">
                <a:tc>
                  <a:txBody>
                    <a:bodyPr/>
                    <a:lstStyle/>
                    <a:p>
                      <a:pPr algn="l" fontAlgn="b"/>
                      <a:r>
                        <a:rPr lang="fr-FR" sz="900" b="0" i="0" u="none" strike="noStrike" dirty="0">
                          <a:solidFill>
                            <a:srgbClr val="000000"/>
                          </a:solidFill>
                          <a:effectLst/>
                          <a:latin typeface="Calibri"/>
                        </a:rPr>
                        <a:t>Je ne boucle pas </a:t>
                      </a:r>
                      <a:r>
                        <a:rPr lang="fr-FR" sz="900" b="0" i="0" u="none" strike="noStrike" dirty="0" smtClean="0">
                          <a:solidFill>
                            <a:srgbClr val="000000"/>
                          </a:solidFill>
                          <a:effectLst/>
                          <a:latin typeface="Calibri"/>
                        </a:rPr>
                        <a:t>mon </a:t>
                      </a:r>
                      <a:r>
                        <a:rPr lang="fr-FR" sz="900" b="0" i="0" u="none" strike="noStrike" dirty="0">
                          <a:solidFill>
                            <a:srgbClr val="000000"/>
                          </a:solidFill>
                          <a:effectLst/>
                          <a:latin typeface="Calibri"/>
                        </a:rPr>
                        <a:t>budget sans être à découvert</a:t>
                      </a:r>
                    </a:p>
                  </a:txBody>
                  <a:tcPr marL="12700" marR="12700" marT="1270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noFill/>
                  </a:tcPr>
                </a:tc>
                <a:extLst>
                  <a:ext uri="{0D108BD9-81ED-4DB2-BD59-A6C34878D82A}">
                    <a16:rowId xmlns:a16="http://schemas.microsoft.com/office/drawing/2014/main" val="10003"/>
                  </a:ext>
                </a:extLst>
              </a:tr>
              <a:tr h="287020">
                <a:tc>
                  <a:txBody>
                    <a:bodyPr/>
                    <a:lstStyle/>
                    <a:p>
                      <a:pPr algn="l" fontAlgn="b"/>
                      <a:r>
                        <a:rPr lang="fr-FR" sz="900" b="0" i="0" u="none" strike="noStrike" dirty="0">
                          <a:solidFill>
                            <a:srgbClr val="000000"/>
                          </a:solidFill>
                          <a:effectLst/>
                          <a:latin typeface="Calibri"/>
                        </a:rPr>
                        <a:t>Je m'en sors de plus en plus difficilement et je </a:t>
                      </a:r>
                      <a:r>
                        <a:rPr lang="fr-FR" sz="900" b="0" i="0" u="none" strike="noStrike" dirty="0" smtClean="0">
                          <a:solidFill>
                            <a:srgbClr val="000000"/>
                          </a:solidFill>
                          <a:effectLst/>
                          <a:latin typeface="Calibri"/>
                        </a:rPr>
                        <a:t>crains </a:t>
                      </a:r>
                      <a:r>
                        <a:rPr lang="fr-FR" sz="900" b="0" i="0" u="none" strike="noStrike" dirty="0">
                          <a:solidFill>
                            <a:srgbClr val="000000"/>
                          </a:solidFill>
                          <a:effectLst/>
                          <a:latin typeface="Calibri"/>
                        </a:rPr>
                        <a:t>basculer dans la précarité</a:t>
                      </a:r>
                    </a:p>
                  </a:txBody>
                  <a:tcPr marL="12700" marR="12700" marT="1270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5" name="ZoneTexte 44"/>
          <p:cNvSpPr txBox="1"/>
          <p:nvPr/>
        </p:nvSpPr>
        <p:spPr>
          <a:xfrm>
            <a:off x="200479" y="1671745"/>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graphicFrame>
        <p:nvGraphicFramePr>
          <p:cNvPr id="25" name="Graphique 24"/>
          <p:cNvGraphicFramePr/>
          <p:nvPr>
            <p:extLst>
              <p:ext uri="{D42A27DB-BD31-4B8C-83A1-F6EECF244321}">
                <p14:modId xmlns:p14="http://schemas.microsoft.com/office/powerpoint/2010/main" val="1987408236"/>
              </p:ext>
            </p:extLst>
          </p:nvPr>
        </p:nvGraphicFramePr>
        <p:xfrm>
          <a:off x="-15552" y="2960428"/>
          <a:ext cx="9937104" cy="2735622"/>
        </p:xfrm>
        <a:graphic>
          <a:graphicData uri="http://schemas.openxmlformats.org/drawingml/2006/chart">
            <c:chart xmlns:c="http://schemas.openxmlformats.org/drawingml/2006/chart" xmlns:r="http://schemas.openxmlformats.org/officeDocument/2006/relationships" r:id="rId6"/>
          </a:graphicData>
        </a:graphic>
      </p:graphicFrame>
      <p:sp>
        <p:nvSpPr>
          <p:cNvPr id="26" name="ZoneTexte 25"/>
          <p:cNvSpPr txBox="1"/>
          <p:nvPr/>
        </p:nvSpPr>
        <p:spPr>
          <a:xfrm>
            <a:off x="260744" y="5709948"/>
            <a:ext cx="9264075" cy="546303"/>
          </a:xfrm>
          <a:prstGeom prst="rect">
            <a:avLst/>
          </a:prstGeom>
          <a:noFill/>
        </p:spPr>
        <p:txBody>
          <a:bodyPr wrap="none" rtlCol="0">
            <a:spAutoFit/>
          </a:bodyPr>
          <a:lstStyle/>
          <a:p>
            <a:r>
              <a:rPr lang="fr-FR" sz="900" dirty="0" smtClean="0">
                <a:solidFill>
                  <a:prstClr val="black"/>
                </a:solidFill>
                <a:latin typeface="Calibri"/>
              </a:rPr>
              <a:t>1     Ce chiffre est identique à une étude IPSOS réalisée en octobre 2014.</a:t>
            </a:r>
          </a:p>
          <a:p>
            <a:pPr marL="179388" indent="-179388">
              <a:spcBef>
                <a:spcPts val="300"/>
              </a:spcBef>
            </a:pPr>
            <a:r>
              <a:rPr lang="fr-FR" sz="900" dirty="0" smtClean="0">
                <a:solidFill>
                  <a:prstClr val="black"/>
                </a:solidFill>
                <a:latin typeface="Calibri"/>
              </a:rPr>
              <a:t>2	Selon l'étude démographique du sociologue Jan </a:t>
            </a:r>
            <a:r>
              <a:rPr lang="fr-FR" sz="900" dirty="0" err="1" smtClean="0">
                <a:solidFill>
                  <a:prstClr val="black"/>
                </a:solidFill>
                <a:latin typeface="Calibri"/>
              </a:rPr>
              <a:t>Hertogen</a:t>
            </a:r>
            <a:r>
              <a:rPr lang="fr-FR" sz="900" dirty="0" smtClean="0">
                <a:solidFill>
                  <a:prstClr val="black"/>
                </a:solidFill>
                <a:latin typeface="Calibri"/>
              </a:rPr>
              <a:t> en 2016. En 2010, le chiffre était 5,8% , confirmé par le centre de recherche PEW Forum spécialisé dans la démographie religieuse.</a:t>
            </a:r>
            <a:endParaRPr lang="fr-BE" sz="900" dirty="0">
              <a:solidFill>
                <a:prstClr val="black"/>
              </a:solidFill>
              <a:latin typeface="Calibri"/>
            </a:endParaRPr>
          </a:p>
          <a:p>
            <a:pPr marL="179388" indent="-179388"/>
            <a:endParaRPr lang="fr-FR" sz="900" dirty="0">
              <a:solidFill>
                <a:prstClr val="black"/>
              </a:solidFill>
              <a:latin typeface="Calibri"/>
            </a:endParaRPr>
          </a:p>
        </p:txBody>
      </p:sp>
      <p:cxnSp>
        <p:nvCxnSpPr>
          <p:cNvPr id="27" name="Connecteur droit 26"/>
          <p:cNvCxnSpPr/>
          <p:nvPr/>
        </p:nvCxnSpPr>
        <p:spPr>
          <a:xfrm>
            <a:off x="230182" y="5709936"/>
            <a:ext cx="7872666" cy="0"/>
          </a:xfrm>
          <a:prstGeom prst="line">
            <a:avLst/>
          </a:prstGeom>
          <a:ln w="317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6" name="ZoneTexte 45"/>
          <p:cNvSpPr txBox="1"/>
          <p:nvPr/>
        </p:nvSpPr>
        <p:spPr>
          <a:xfrm>
            <a:off x="1650851" y="3314258"/>
            <a:ext cx="1976262" cy="974500"/>
          </a:xfrm>
          <a:prstGeom prst="rect">
            <a:avLst/>
          </a:prstGeom>
          <a:solidFill>
            <a:schemeClr val="accent3">
              <a:lumMod val="20000"/>
              <a:lumOff val="80000"/>
            </a:schemeClr>
          </a:solidFill>
          <a:ln w="19050" cmpd="sng">
            <a:solidFill>
              <a:schemeClr val="accent3">
                <a:lumMod val="40000"/>
                <a:lumOff val="60000"/>
              </a:schemeClr>
            </a:solidFill>
          </a:ln>
          <a:scene3d>
            <a:camera prst="orthographicFront"/>
            <a:lightRig rig="threePt" dir="t"/>
          </a:scene3d>
          <a:sp3d>
            <a:bevelT/>
          </a:sp3d>
        </p:spPr>
        <p:txBody>
          <a:bodyPr wrap="square" rtlCol="0" anchor="ctr">
            <a:noAutofit/>
          </a:bodyPr>
          <a:lstStyle/>
          <a:p>
            <a:pPr algn="ctr">
              <a:lnSpc>
                <a:spcPct val="120000"/>
              </a:lnSpc>
              <a:tabLst>
                <a:tab pos="1527175" algn="r"/>
                <a:tab pos="1612900" algn="l"/>
              </a:tabLst>
            </a:pPr>
            <a:r>
              <a:rPr lang="fr-FR" sz="1400" dirty="0" smtClean="0">
                <a:ln w="3175" cmpd="sng">
                  <a:solidFill>
                    <a:prstClr val="black"/>
                  </a:solidFill>
                </a:ln>
                <a:solidFill>
                  <a:prstClr val="black"/>
                </a:solidFill>
                <a:latin typeface="Calibri"/>
              </a:rPr>
              <a:t>En réalité :</a:t>
            </a:r>
          </a:p>
          <a:p>
            <a:pPr algn="ctr">
              <a:lnSpc>
                <a:spcPct val="120000"/>
              </a:lnSpc>
              <a:tabLst>
                <a:tab pos="1527175" algn="r"/>
                <a:tab pos="1612900" algn="l"/>
              </a:tabLst>
            </a:pPr>
            <a:r>
              <a:rPr lang="fr-FR" sz="1400" dirty="0" smtClean="0">
                <a:ln w="3175" cmpd="sng">
                  <a:solidFill>
                    <a:prstClr val="black"/>
                  </a:solidFill>
                </a:ln>
                <a:solidFill>
                  <a:prstClr val="black"/>
                </a:solidFill>
                <a:latin typeface="Calibri"/>
              </a:rPr>
              <a:t>7,2%  de musulmans</a:t>
            </a:r>
            <a:r>
              <a:rPr lang="fr-FR" sz="1400" baseline="30000" dirty="0">
                <a:ln w="3175" cmpd="sng">
                  <a:solidFill>
                    <a:prstClr val="black"/>
                  </a:solidFill>
                </a:ln>
                <a:solidFill>
                  <a:prstClr val="black"/>
                </a:solidFill>
                <a:latin typeface="Calibri"/>
              </a:rPr>
              <a:t>2</a:t>
            </a:r>
            <a:endParaRPr lang="fr-FR" sz="1400" baseline="30000" dirty="0" smtClean="0">
              <a:ln w="3175" cmpd="sng">
                <a:solidFill>
                  <a:prstClr val="black"/>
                </a:solidFill>
              </a:ln>
              <a:solidFill>
                <a:prstClr val="black"/>
              </a:solidFill>
              <a:latin typeface="Calibri"/>
            </a:endParaRPr>
          </a:p>
          <a:p>
            <a:pPr algn="ctr">
              <a:lnSpc>
                <a:spcPct val="120000"/>
              </a:lnSpc>
              <a:tabLst>
                <a:tab pos="1527175" algn="r"/>
                <a:tab pos="1612900" algn="l"/>
              </a:tabLst>
            </a:pPr>
            <a:endParaRPr lang="fr-FR" sz="1400" dirty="0">
              <a:ln w="3175" cmpd="sng">
                <a:solidFill>
                  <a:prstClr val="black"/>
                </a:solidFill>
              </a:ln>
              <a:solidFill>
                <a:prstClr val="black"/>
              </a:solidFill>
              <a:latin typeface="Calibri"/>
            </a:endParaRPr>
          </a:p>
        </p:txBody>
      </p:sp>
      <p:sp>
        <p:nvSpPr>
          <p:cNvPr id="47" name="Ellipse 46"/>
          <p:cNvSpPr/>
          <p:nvPr/>
        </p:nvSpPr>
        <p:spPr>
          <a:xfrm>
            <a:off x="1752531" y="3662632"/>
            <a:ext cx="524630" cy="352425"/>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a:ln>
                <a:solidFill>
                  <a:prstClr val="black"/>
                </a:solidFill>
                <a:prstDash val="dash"/>
              </a:ln>
              <a:solidFill>
                <a:prstClr val="white"/>
              </a:solidFill>
              <a:latin typeface="Calibri"/>
            </a:endParaRPr>
          </a:p>
        </p:txBody>
      </p:sp>
      <p:sp>
        <p:nvSpPr>
          <p:cNvPr id="36" name="Rectangle 3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59" name="Signalisation droite 58"/>
          <p:cNvSpPr/>
          <p:nvPr/>
        </p:nvSpPr>
        <p:spPr>
          <a:xfrm>
            <a:off x="1584074" y="4956571"/>
            <a:ext cx="853678"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60" name="Rectangle 59"/>
          <p:cNvSpPr/>
          <p:nvPr/>
        </p:nvSpPr>
        <p:spPr>
          <a:xfrm>
            <a:off x="2443715" y="4955461"/>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27%</a:t>
            </a:r>
            <a:endParaRPr lang="fr-FR" sz="900" dirty="0">
              <a:solidFill>
                <a:srgbClr val="000000"/>
              </a:solidFill>
              <a:latin typeface="Calibri"/>
            </a:endParaRPr>
          </a:p>
        </p:txBody>
      </p:sp>
      <p:cxnSp>
        <p:nvCxnSpPr>
          <p:cNvPr id="61" name="Connecteur droit 60"/>
          <p:cNvCxnSpPr/>
          <p:nvPr/>
        </p:nvCxnSpPr>
        <p:spPr>
          <a:xfrm>
            <a:off x="1762760" y="4956571"/>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5365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495392"/>
            <a:ext cx="9538644" cy="444241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4019141289"/>
              </p:ext>
            </p:extLst>
          </p:nvPr>
        </p:nvGraphicFramePr>
        <p:xfrm>
          <a:off x="3515608" y="1365573"/>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60</a:t>
            </a:fld>
            <a:endParaRPr lang="fr-FR">
              <a:latin typeface="Calibri"/>
            </a:endParaRPr>
          </a:p>
        </p:txBody>
      </p:sp>
      <p:sp>
        <p:nvSpPr>
          <p:cNvPr id="6" name="ZoneTexte 5"/>
          <p:cNvSpPr txBox="1"/>
          <p:nvPr/>
        </p:nvSpPr>
        <p:spPr>
          <a:xfrm>
            <a:off x="265901" y="1838149"/>
            <a:ext cx="3432973"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La société belge va vraiment </a:t>
            </a:r>
            <a:r>
              <a:rPr lang="fr-FR" sz="1400" b="1" dirty="0" smtClean="0">
                <a:solidFill>
                  <a:prstClr val="black"/>
                </a:solidFill>
                <a:latin typeface="Calibri"/>
              </a:rPr>
              <a:t/>
            </a:r>
            <a:br>
              <a:rPr lang="fr-FR" sz="1400" b="1" dirty="0" smtClean="0">
                <a:solidFill>
                  <a:prstClr val="black"/>
                </a:solidFill>
                <a:latin typeface="Calibri"/>
              </a:rPr>
            </a:br>
            <a:r>
              <a:rPr lang="fr-FR" sz="1400" b="1" dirty="0" smtClean="0">
                <a:solidFill>
                  <a:prstClr val="black"/>
                </a:solidFill>
                <a:latin typeface="Calibri"/>
              </a:rPr>
              <a:t>s’islamiser</a:t>
            </a:r>
            <a:r>
              <a:rPr lang="fr-BE" sz="1400" b="1" dirty="0" smtClean="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892812" y="100252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662971" y="1002529"/>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490265" y="100252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cxnSp>
        <p:nvCxnSpPr>
          <p:cNvPr id="27" name="Connecteur droit 26"/>
          <p:cNvCxnSpPr/>
          <p:nvPr/>
        </p:nvCxnSpPr>
        <p:spPr>
          <a:xfrm>
            <a:off x="128464" y="83808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45" name="ZoneTexte 44"/>
          <p:cNvSpPr txBox="1"/>
          <p:nvPr/>
        </p:nvSpPr>
        <p:spPr>
          <a:xfrm>
            <a:off x="265901" y="4054201"/>
            <a:ext cx="3288037"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l’islam veut détruire la séparation de l’Etat avec le religieux</a:t>
            </a:r>
            <a:r>
              <a:rPr lang="fr-BE" sz="1400" b="1" dirty="0">
                <a:solidFill>
                  <a:prstClr val="black"/>
                </a:solidFill>
                <a:latin typeface="Calibri"/>
              </a:rPr>
              <a:t> </a:t>
            </a:r>
            <a:endParaRPr lang="fr-FR" sz="1400" b="1" dirty="0" smtClean="0">
              <a:solidFill>
                <a:prstClr val="black"/>
              </a:solidFill>
              <a:latin typeface="Calibri"/>
            </a:endParaRPr>
          </a:p>
        </p:txBody>
      </p:sp>
      <p:sp>
        <p:nvSpPr>
          <p:cNvPr id="71" name="ZoneTexte 70"/>
          <p:cNvSpPr txBox="1"/>
          <p:nvPr/>
        </p:nvSpPr>
        <p:spPr>
          <a:xfrm>
            <a:off x="166884" y="1242462"/>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60" name="Rectangle 59"/>
          <p:cNvSpPr/>
          <p:nvPr/>
        </p:nvSpPr>
        <p:spPr>
          <a:xfrm>
            <a:off x="2558970" y="2535400"/>
            <a:ext cx="5407725" cy="794095"/>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1" name="ZoneTexte 60"/>
          <p:cNvSpPr txBox="1"/>
          <p:nvPr/>
        </p:nvSpPr>
        <p:spPr>
          <a:xfrm>
            <a:off x="6994474" y="2540988"/>
            <a:ext cx="274083" cy="307777"/>
          </a:xfrm>
          <a:prstGeom prst="rect">
            <a:avLst/>
          </a:prstGeom>
          <a:noFill/>
        </p:spPr>
        <p:txBody>
          <a:bodyPr wrap="none" rtlCol="0">
            <a:spAutoFit/>
          </a:bodyPr>
          <a:lstStyle/>
          <a:p>
            <a:r>
              <a:rPr lang="fr-FR" sz="1400" dirty="0" smtClean="0">
                <a:solidFill>
                  <a:prstClr val="black"/>
                </a:solidFill>
                <a:latin typeface="Calibri"/>
              </a:rPr>
              <a:t>*</a:t>
            </a:r>
            <a:endParaRPr lang="fr-FR" sz="1400" dirty="0">
              <a:solidFill>
                <a:prstClr val="black"/>
              </a:solidFill>
              <a:latin typeface="Calibri"/>
            </a:endParaRPr>
          </a:p>
        </p:txBody>
      </p:sp>
      <p:grpSp>
        <p:nvGrpSpPr>
          <p:cNvPr id="62" name="Grouper 61"/>
          <p:cNvGrpSpPr/>
          <p:nvPr/>
        </p:nvGrpSpPr>
        <p:grpSpPr>
          <a:xfrm>
            <a:off x="5759179" y="2783952"/>
            <a:ext cx="2133633" cy="285840"/>
            <a:chOff x="5606164" y="5607117"/>
            <a:chExt cx="2133633" cy="285840"/>
          </a:xfrm>
        </p:grpSpPr>
        <p:sp>
          <p:nvSpPr>
            <p:cNvPr id="63" name="Signalisation droite 62"/>
            <p:cNvSpPr/>
            <p:nvPr/>
          </p:nvSpPr>
          <p:spPr>
            <a:xfrm>
              <a:off x="5606164" y="5607117"/>
              <a:ext cx="1784234" cy="285840"/>
            </a:xfrm>
            <a:prstGeom prst="homePlate">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64" name="Rectangle 63"/>
            <p:cNvSpPr/>
            <p:nvPr/>
          </p:nvSpPr>
          <p:spPr>
            <a:xfrm>
              <a:off x="7390398"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31%</a:t>
              </a:r>
              <a:endParaRPr lang="fr-FR" sz="900" dirty="0">
                <a:solidFill>
                  <a:srgbClr val="000000"/>
                </a:solidFill>
                <a:latin typeface="Calibri"/>
              </a:endParaRPr>
            </a:p>
          </p:txBody>
        </p:sp>
        <p:cxnSp>
          <p:nvCxnSpPr>
            <p:cNvPr id="65" name="Connecteur droit 64"/>
            <p:cNvCxnSpPr/>
            <p:nvPr/>
          </p:nvCxnSpPr>
          <p:spPr>
            <a:xfrm>
              <a:off x="5784850" y="5607117"/>
              <a:ext cx="0" cy="28584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er 66"/>
          <p:cNvGrpSpPr/>
          <p:nvPr/>
        </p:nvGrpSpPr>
        <p:grpSpPr>
          <a:xfrm>
            <a:off x="4269721" y="2790254"/>
            <a:ext cx="1209034" cy="178686"/>
            <a:chOff x="5606164" y="5660139"/>
            <a:chExt cx="1209034" cy="178686"/>
          </a:xfrm>
        </p:grpSpPr>
        <p:sp>
          <p:nvSpPr>
            <p:cNvPr id="68" name="Signalisation droite 67"/>
            <p:cNvSpPr/>
            <p:nvPr/>
          </p:nvSpPr>
          <p:spPr>
            <a:xfrm>
              <a:off x="5606164" y="5661249"/>
              <a:ext cx="853678"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69" name="Rectangle 68"/>
            <p:cNvSpPr/>
            <p:nvPr/>
          </p:nvSpPr>
          <p:spPr>
            <a:xfrm>
              <a:off x="6465799"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13%</a:t>
              </a:r>
              <a:endParaRPr lang="fr-FR" sz="900" dirty="0">
                <a:solidFill>
                  <a:srgbClr val="000000"/>
                </a:solidFill>
                <a:latin typeface="Calibri"/>
              </a:endParaRPr>
            </a:p>
          </p:txBody>
        </p:sp>
        <p:cxnSp>
          <p:nvCxnSpPr>
            <p:cNvPr id="70" name="Connecteur droit 69"/>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er 102"/>
          <p:cNvGrpSpPr/>
          <p:nvPr/>
        </p:nvGrpSpPr>
        <p:grpSpPr>
          <a:xfrm>
            <a:off x="2647661" y="2610458"/>
            <a:ext cx="1357299" cy="178686"/>
            <a:chOff x="5606164" y="5660139"/>
            <a:chExt cx="1357299" cy="178686"/>
          </a:xfrm>
        </p:grpSpPr>
        <p:sp>
          <p:nvSpPr>
            <p:cNvPr id="104" name="Signalisation droite 103"/>
            <p:cNvSpPr/>
            <p:nvPr/>
          </p:nvSpPr>
          <p:spPr>
            <a:xfrm>
              <a:off x="5606164" y="5661249"/>
              <a:ext cx="1012936"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Plus de 55 ans</a:t>
              </a:r>
              <a:endParaRPr lang="fr-FR" sz="900" dirty="0">
                <a:solidFill>
                  <a:srgbClr val="000000"/>
                </a:solidFill>
                <a:latin typeface="Calibri"/>
              </a:endParaRPr>
            </a:p>
          </p:txBody>
        </p:sp>
        <p:sp>
          <p:nvSpPr>
            <p:cNvPr id="105" name="Rectangle 104"/>
            <p:cNvSpPr/>
            <p:nvPr/>
          </p:nvSpPr>
          <p:spPr>
            <a:xfrm>
              <a:off x="6614064"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58%</a:t>
              </a:r>
              <a:endParaRPr lang="fr-FR" sz="900" dirty="0">
                <a:solidFill>
                  <a:srgbClr val="000000"/>
                </a:solidFill>
                <a:latin typeface="Calibri"/>
              </a:endParaRPr>
            </a:p>
          </p:txBody>
        </p:sp>
        <p:cxnSp>
          <p:nvCxnSpPr>
            <p:cNvPr id="106" name="Connecteur droit 105"/>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er 106"/>
          <p:cNvGrpSpPr/>
          <p:nvPr/>
        </p:nvGrpSpPr>
        <p:grpSpPr>
          <a:xfrm>
            <a:off x="2647661" y="2789144"/>
            <a:ext cx="1255676" cy="178686"/>
            <a:chOff x="5606164" y="5660139"/>
            <a:chExt cx="1255676" cy="178686"/>
          </a:xfrm>
        </p:grpSpPr>
        <p:sp>
          <p:nvSpPr>
            <p:cNvPr id="108" name="Signalisation droite 107"/>
            <p:cNvSpPr/>
            <p:nvPr/>
          </p:nvSpPr>
          <p:spPr>
            <a:xfrm>
              <a:off x="5606164" y="5661249"/>
              <a:ext cx="900956"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16 à 25 ans</a:t>
              </a:r>
              <a:endParaRPr lang="fr-FR" sz="900" dirty="0">
                <a:solidFill>
                  <a:srgbClr val="000000"/>
                </a:solidFill>
                <a:latin typeface="Calibri"/>
              </a:endParaRPr>
            </a:p>
          </p:txBody>
        </p:sp>
        <p:sp>
          <p:nvSpPr>
            <p:cNvPr id="109" name="Rectangle 108"/>
            <p:cNvSpPr/>
            <p:nvPr/>
          </p:nvSpPr>
          <p:spPr>
            <a:xfrm>
              <a:off x="6512441"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37%</a:t>
              </a:r>
              <a:endParaRPr lang="fr-FR" sz="900" dirty="0">
                <a:solidFill>
                  <a:srgbClr val="000000"/>
                </a:solidFill>
                <a:latin typeface="Calibri"/>
              </a:endParaRPr>
            </a:p>
          </p:txBody>
        </p:sp>
        <p:cxnSp>
          <p:nvCxnSpPr>
            <p:cNvPr id="110" name="Connecteur droit 109"/>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1" name="Grouper 110"/>
          <p:cNvGrpSpPr/>
          <p:nvPr/>
        </p:nvGrpSpPr>
        <p:grpSpPr>
          <a:xfrm>
            <a:off x="5759179" y="3064073"/>
            <a:ext cx="1812126" cy="178686"/>
            <a:chOff x="5606163" y="5660139"/>
            <a:chExt cx="1812126" cy="178686"/>
          </a:xfrm>
        </p:grpSpPr>
        <p:sp>
          <p:nvSpPr>
            <p:cNvPr id="112" name="Signalisation droite 111"/>
            <p:cNvSpPr/>
            <p:nvPr/>
          </p:nvSpPr>
          <p:spPr>
            <a:xfrm>
              <a:off x="5606163" y="5661249"/>
              <a:ext cx="1450801" cy="177576"/>
            </a:xfrm>
            <a:prstGeom prst="homePlate">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Etranger non européen</a:t>
              </a:r>
              <a:endParaRPr lang="fr-FR" sz="900" dirty="0">
                <a:solidFill>
                  <a:srgbClr val="000000"/>
                </a:solidFill>
                <a:latin typeface="Calibri"/>
              </a:endParaRPr>
            </a:p>
          </p:txBody>
        </p:sp>
        <p:sp>
          <p:nvSpPr>
            <p:cNvPr id="113" name="Rectangle 112"/>
            <p:cNvSpPr/>
            <p:nvPr/>
          </p:nvSpPr>
          <p:spPr>
            <a:xfrm>
              <a:off x="7068890"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23%</a:t>
              </a:r>
              <a:endParaRPr lang="fr-FR" sz="900" dirty="0">
                <a:solidFill>
                  <a:srgbClr val="000000"/>
                </a:solidFill>
                <a:latin typeface="Calibri"/>
              </a:endParaRPr>
            </a:p>
          </p:txBody>
        </p:sp>
        <p:cxnSp>
          <p:nvCxnSpPr>
            <p:cNvPr id="114" name="Connecteur droit 113"/>
            <p:cNvCxnSpPr/>
            <p:nvPr/>
          </p:nvCxnSpPr>
          <p:spPr>
            <a:xfrm>
              <a:off x="5784850" y="5661249"/>
              <a:ext cx="0" cy="17757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er 114"/>
          <p:cNvGrpSpPr/>
          <p:nvPr/>
        </p:nvGrpSpPr>
        <p:grpSpPr>
          <a:xfrm>
            <a:off x="4269721" y="2612067"/>
            <a:ext cx="1209034" cy="178686"/>
            <a:chOff x="5606164" y="5660139"/>
            <a:chExt cx="1209034" cy="178686"/>
          </a:xfrm>
        </p:grpSpPr>
        <p:sp>
          <p:nvSpPr>
            <p:cNvPr id="116" name="Signalisation droite 115"/>
            <p:cNvSpPr/>
            <p:nvPr/>
          </p:nvSpPr>
          <p:spPr>
            <a:xfrm>
              <a:off x="5606164" y="5661249"/>
              <a:ext cx="853678"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Catholiques </a:t>
              </a:r>
              <a:endParaRPr lang="fr-FR" sz="900" dirty="0">
                <a:solidFill>
                  <a:srgbClr val="000000"/>
                </a:solidFill>
                <a:latin typeface="Calibri"/>
              </a:endParaRPr>
            </a:p>
          </p:txBody>
        </p:sp>
        <p:sp>
          <p:nvSpPr>
            <p:cNvPr id="117" name="Rectangle 116"/>
            <p:cNvSpPr/>
            <p:nvPr/>
          </p:nvSpPr>
          <p:spPr>
            <a:xfrm>
              <a:off x="6465799"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54%</a:t>
              </a:r>
              <a:endParaRPr lang="fr-FR" sz="900" dirty="0">
                <a:solidFill>
                  <a:srgbClr val="000000"/>
                </a:solidFill>
                <a:latin typeface="Calibri"/>
              </a:endParaRPr>
            </a:p>
          </p:txBody>
        </p:sp>
        <p:cxnSp>
          <p:nvCxnSpPr>
            <p:cNvPr id="118" name="Connecteur droit 117"/>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er 118"/>
          <p:cNvGrpSpPr/>
          <p:nvPr/>
        </p:nvGrpSpPr>
        <p:grpSpPr>
          <a:xfrm>
            <a:off x="5759179" y="2610458"/>
            <a:ext cx="1269449" cy="178686"/>
            <a:chOff x="5606164" y="5660139"/>
            <a:chExt cx="1269449" cy="178686"/>
          </a:xfrm>
        </p:grpSpPr>
        <p:sp>
          <p:nvSpPr>
            <p:cNvPr id="120" name="Signalisation droite 119"/>
            <p:cNvSpPr/>
            <p:nvPr/>
          </p:nvSpPr>
          <p:spPr>
            <a:xfrm>
              <a:off x="5606164" y="5661249"/>
              <a:ext cx="920050" cy="177576"/>
            </a:xfrm>
            <a:prstGeom prst="homePlate">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Belgo-belge</a:t>
              </a:r>
              <a:endParaRPr lang="fr-FR" sz="900" dirty="0">
                <a:solidFill>
                  <a:srgbClr val="000000"/>
                </a:solidFill>
                <a:latin typeface="Calibri"/>
              </a:endParaRPr>
            </a:p>
          </p:txBody>
        </p:sp>
        <p:sp>
          <p:nvSpPr>
            <p:cNvPr id="121" name="Rectangle 120"/>
            <p:cNvSpPr/>
            <p:nvPr/>
          </p:nvSpPr>
          <p:spPr>
            <a:xfrm>
              <a:off x="6526214"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47%</a:t>
              </a:r>
              <a:endParaRPr lang="fr-FR" sz="900" dirty="0">
                <a:solidFill>
                  <a:srgbClr val="000000"/>
                </a:solidFill>
                <a:latin typeface="Calibri"/>
              </a:endParaRPr>
            </a:p>
          </p:txBody>
        </p:sp>
        <p:cxnSp>
          <p:nvCxnSpPr>
            <p:cNvPr id="122" name="Connecteur droit 121"/>
            <p:cNvCxnSpPr/>
            <p:nvPr/>
          </p:nvCxnSpPr>
          <p:spPr>
            <a:xfrm>
              <a:off x="5784850" y="5661249"/>
              <a:ext cx="0" cy="17757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Triangle isocèle 28"/>
          <p:cNvSpPr/>
          <p:nvPr/>
        </p:nvSpPr>
        <p:spPr>
          <a:xfrm flipV="1">
            <a:off x="4954823" y="2374261"/>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3" name="Rectangle 122"/>
          <p:cNvSpPr/>
          <p:nvPr/>
        </p:nvSpPr>
        <p:spPr>
          <a:xfrm>
            <a:off x="2639860" y="4909610"/>
            <a:ext cx="5407725" cy="794095"/>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4" name="ZoneTexte 123"/>
          <p:cNvSpPr txBox="1"/>
          <p:nvPr/>
        </p:nvSpPr>
        <p:spPr>
          <a:xfrm>
            <a:off x="7075364" y="4915198"/>
            <a:ext cx="274083" cy="307777"/>
          </a:xfrm>
          <a:prstGeom prst="rect">
            <a:avLst/>
          </a:prstGeom>
          <a:noFill/>
        </p:spPr>
        <p:txBody>
          <a:bodyPr wrap="none" rtlCol="0">
            <a:spAutoFit/>
          </a:bodyPr>
          <a:lstStyle/>
          <a:p>
            <a:r>
              <a:rPr lang="fr-FR" sz="1400" dirty="0" smtClean="0">
                <a:solidFill>
                  <a:prstClr val="black"/>
                </a:solidFill>
                <a:latin typeface="Calibri"/>
              </a:rPr>
              <a:t>*</a:t>
            </a:r>
            <a:endParaRPr lang="fr-FR" sz="1400" dirty="0">
              <a:solidFill>
                <a:prstClr val="black"/>
              </a:solidFill>
              <a:latin typeface="Calibri"/>
            </a:endParaRPr>
          </a:p>
        </p:txBody>
      </p:sp>
      <p:grpSp>
        <p:nvGrpSpPr>
          <p:cNvPr id="125" name="Grouper 124"/>
          <p:cNvGrpSpPr/>
          <p:nvPr/>
        </p:nvGrpSpPr>
        <p:grpSpPr>
          <a:xfrm>
            <a:off x="5840069" y="5158162"/>
            <a:ext cx="2133633" cy="285840"/>
            <a:chOff x="5606164" y="5607117"/>
            <a:chExt cx="2133633" cy="285840"/>
          </a:xfrm>
        </p:grpSpPr>
        <p:sp>
          <p:nvSpPr>
            <p:cNvPr id="126" name="Signalisation droite 125"/>
            <p:cNvSpPr/>
            <p:nvPr/>
          </p:nvSpPr>
          <p:spPr>
            <a:xfrm>
              <a:off x="5606164" y="5607117"/>
              <a:ext cx="1784234" cy="285840"/>
            </a:xfrm>
            <a:prstGeom prst="homePlate">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127" name="Rectangle 126"/>
            <p:cNvSpPr/>
            <p:nvPr/>
          </p:nvSpPr>
          <p:spPr>
            <a:xfrm>
              <a:off x="7390398"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23%</a:t>
              </a:r>
              <a:endParaRPr lang="fr-FR" sz="900" dirty="0">
                <a:solidFill>
                  <a:srgbClr val="000000"/>
                </a:solidFill>
                <a:latin typeface="Calibri"/>
              </a:endParaRPr>
            </a:p>
          </p:txBody>
        </p:sp>
        <p:cxnSp>
          <p:nvCxnSpPr>
            <p:cNvPr id="128" name="Connecteur droit 127"/>
            <p:cNvCxnSpPr/>
            <p:nvPr/>
          </p:nvCxnSpPr>
          <p:spPr>
            <a:xfrm>
              <a:off x="5784850" y="5607117"/>
              <a:ext cx="0" cy="28584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er 128"/>
          <p:cNvGrpSpPr/>
          <p:nvPr/>
        </p:nvGrpSpPr>
        <p:grpSpPr>
          <a:xfrm>
            <a:off x="4350611" y="5164464"/>
            <a:ext cx="1209034" cy="178686"/>
            <a:chOff x="5606164" y="5660139"/>
            <a:chExt cx="1209034" cy="178686"/>
          </a:xfrm>
        </p:grpSpPr>
        <p:sp>
          <p:nvSpPr>
            <p:cNvPr id="130" name="Signalisation droite 129"/>
            <p:cNvSpPr/>
            <p:nvPr/>
          </p:nvSpPr>
          <p:spPr>
            <a:xfrm>
              <a:off x="5606164" y="5661249"/>
              <a:ext cx="853678"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131" name="Rectangle 130"/>
            <p:cNvSpPr/>
            <p:nvPr/>
          </p:nvSpPr>
          <p:spPr>
            <a:xfrm>
              <a:off x="6465799"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34%</a:t>
              </a:r>
              <a:endParaRPr lang="fr-FR" sz="900" dirty="0">
                <a:solidFill>
                  <a:srgbClr val="000000"/>
                </a:solidFill>
                <a:latin typeface="Calibri"/>
              </a:endParaRPr>
            </a:p>
          </p:txBody>
        </p:sp>
        <p:cxnSp>
          <p:nvCxnSpPr>
            <p:cNvPr id="132" name="Connecteur droit 131"/>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er 132"/>
          <p:cNvGrpSpPr/>
          <p:nvPr/>
        </p:nvGrpSpPr>
        <p:grpSpPr>
          <a:xfrm>
            <a:off x="2728551" y="4984668"/>
            <a:ext cx="1357299" cy="178686"/>
            <a:chOff x="5606164" y="5660139"/>
            <a:chExt cx="1357299" cy="178686"/>
          </a:xfrm>
        </p:grpSpPr>
        <p:sp>
          <p:nvSpPr>
            <p:cNvPr id="134" name="Signalisation droite 133"/>
            <p:cNvSpPr/>
            <p:nvPr/>
          </p:nvSpPr>
          <p:spPr>
            <a:xfrm>
              <a:off x="5606164" y="5661249"/>
              <a:ext cx="1012936"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Plus de 55 ans</a:t>
              </a:r>
              <a:endParaRPr lang="fr-FR" sz="900" dirty="0">
                <a:solidFill>
                  <a:srgbClr val="000000"/>
                </a:solidFill>
                <a:latin typeface="Calibri"/>
              </a:endParaRPr>
            </a:p>
          </p:txBody>
        </p:sp>
        <p:sp>
          <p:nvSpPr>
            <p:cNvPr id="135" name="Rectangle 134"/>
            <p:cNvSpPr/>
            <p:nvPr/>
          </p:nvSpPr>
          <p:spPr>
            <a:xfrm>
              <a:off x="6614064"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70%</a:t>
              </a:r>
              <a:endParaRPr lang="fr-FR" sz="900" dirty="0">
                <a:solidFill>
                  <a:srgbClr val="000000"/>
                </a:solidFill>
                <a:latin typeface="Calibri"/>
              </a:endParaRPr>
            </a:p>
          </p:txBody>
        </p:sp>
        <p:cxnSp>
          <p:nvCxnSpPr>
            <p:cNvPr id="136" name="Connecteur droit 135"/>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7" name="Grouper 136"/>
          <p:cNvGrpSpPr/>
          <p:nvPr/>
        </p:nvGrpSpPr>
        <p:grpSpPr>
          <a:xfrm>
            <a:off x="2728551" y="5163354"/>
            <a:ext cx="1255676" cy="178686"/>
            <a:chOff x="5606164" y="5660139"/>
            <a:chExt cx="1255676" cy="178686"/>
          </a:xfrm>
        </p:grpSpPr>
        <p:sp>
          <p:nvSpPr>
            <p:cNvPr id="138" name="Signalisation droite 137"/>
            <p:cNvSpPr/>
            <p:nvPr/>
          </p:nvSpPr>
          <p:spPr>
            <a:xfrm>
              <a:off x="5606164" y="5661249"/>
              <a:ext cx="900956"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16 à 25 ans</a:t>
              </a:r>
              <a:endParaRPr lang="fr-FR" sz="900" dirty="0">
                <a:solidFill>
                  <a:srgbClr val="000000"/>
                </a:solidFill>
                <a:latin typeface="Calibri"/>
              </a:endParaRPr>
            </a:p>
          </p:txBody>
        </p:sp>
        <p:sp>
          <p:nvSpPr>
            <p:cNvPr id="139" name="Rectangle 138"/>
            <p:cNvSpPr/>
            <p:nvPr/>
          </p:nvSpPr>
          <p:spPr>
            <a:xfrm>
              <a:off x="6512441"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37%</a:t>
              </a:r>
              <a:endParaRPr lang="fr-FR" sz="900" dirty="0">
                <a:solidFill>
                  <a:srgbClr val="000000"/>
                </a:solidFill>
                <a:latin typeface="Calibri"/>
              </a:endParaRPr>
            </a:p>
          </p:txBody>
        </p:sp>
        <p:cxnSp>
          <p:nvCxnSpPr>
            <p:cNvPr id="140" name="Connecteur droit 139"/>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er 140"/>
          <p:cNvGrpSpPr/>
          <p:nvPr/>
        </p:nvGrpSpPr>
        <p:grpSpPr>
          <a:xfrm>
            <a:off x="5840069" y="5438283"/>
            <a:ext cx="1812126" cy="178686"/>
            <a:chOff x="5606163" y="5660139"/>
            <a:chExt cx="1812126" cy="178686"/>
          </a:xfrm>
        </p:grpSpPr>
        <p:sp>
          <p:nvSpPr>
            <p:cNvPr id="142" name="Signalisation droite 141"/>
            <p:cNvSpPr/>
            <p:nvPr/>
          </p:nvSpPr>
          <p:spPr>
            <a:xfrm>
              <a:off x="5606163" y="5661249"/>
              <a:ext cx="1450801" cy="177576"/>
            </a:xfrm>
            <a:prstGeom prst="homePlate">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Etranger non européen</a:t>
              </a:r>
              <a:endParaRPr lang="fr-FR" sz="900" dirty="0">
                <a:solidFill>
                  <a:srgbClr val="000000"/>
                </a:solidFill>
                <a:latin typeface="Calibri"/>
              </a:endParaRPr>
            </a:p>
          </p:txBody>
        </p:sp>
        <p:sp>
          <p:nvSpPr>
            <p:cNvPr id="143" name="Rectangle 142"/>
            <p:cNvSpPr/>
            <p:nvPr/>
          </p:nvSpPr>
          <p:spPr>
            <a:xfrm>
              <a:off x="7068890"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27%</a:t>
              </a:r>
              <a:endParaRPr lang="fr-FR" sz="900" dirty="0">
                <a:solidFill>
                  <a:srgbClr val="000000"/>
                </a:solidFill>
                <a:latin typeface="Calibri"/>
              </a:endParaRPr>
            </a:p>
          </p:txBody>
        </p:sp>
        <p:cxnSp>
          <p:nvCxnSpPr>
            <p:cNvPr id="144" name="Connecteur droit 143"/>
            <p:cNvCxnSpPr/>
            <p:nvPr/>
          </p:nvCxnSpPr>
          <p:spPr>
            <a:xfrm>
              <a:off x="5784850" y="5661249"/>
              <a:ext cx="0" cy="17757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er 144"/>
          <p:cNvGrpSpPr/>
          <p:nvPr/>
        </p:nvGrpSpPr>
        <p:grpSpPr>
          <a:xfrm>
            <a:off x="4350611" y="4986277"/>
            <a:ext cx="1209034" cy="178686"/>
            <a:chOff x="5606164" y="5660139"/>
            <a:chExt cx="1209034" cy="178686"/>
          </a:xfrm>
        </p:grpSpPr>
        <p:sp>
          <p:nvSpPr>
            <p:cNvPr id="146" name="Signalisation droite 145"/>
            <p:cNvSpPr/>
            <p:nvPr/>
          </p:nvSpPr>
          <p:spPr>
            <a:xfrm>
              <a:off x="5606164" y="5661249"/>
              <a:ext cx="853678"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Catholiques </a:t>
              </a:r>
              <a:endParaRPr lang="fr-FR" sz="900" dirty="0">
                <a:solidFill>
                  <a:srgbClr val="000000"/>
                </a:solidFill>
                <a:latin typeface="Calibri"/>
              </a:endParaRPr>
            </a:p>
          </p:txBody>
        </p:sp>
        <p:sp>
          <p:nvSpPr>
            <p:cNvPr id="147" name="Rectangle 146"/>
            <p:cNvSpPr/>
            <p:nvPr/>
          </p:nvSpPr>
          <p:spPr>
            <a:xfrm>
              <a:off x="6465799"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62%</a:t>
              </a:r>
              <a:endParaRPr lang="fr-FR" sz="900" dirty="0">
                <a:solidFill>
                  <a:srgbClr val="000000"/>
                </a:solidFill>
                <a:latin typeface="Calibri"/>
              </a:endParaRPr>
            </a:p>
          </p:txBody>
        </p:sp>
        <p:cxnSp>
          <p:nvCxnSpPr>
            <p:cNvPr id="148" name="Connecteur droit 147"/>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er 148"/>
          <p:cNvGrpSpPr/>
          <p:nvPr/>
        </p:nvGrpSpPr>
        <p:grpSpPr>
          <a:xfrm>
            <a:off x="5840069" y="4984668"/>
            <a:ext cx="1269449" cy="178686"/>
            <a:chOff x="5606164" y="5660139"/>
            <a:chExt cx="1269449" cy="178686"/>
          </a:xfrm>
        </p:grpSpPr>
        <p:sp>
          <p:nvSpPr>
            <p:cNvPr id="150" name="Signalisation droite 149"/>
            <p:cNvSpPr/>
            <p:nvPr/>
          </p:nvSpPr>
          <p:spPr>
            <a:xfrm>
              <a:off x="5606164" y="5661249"/>
              <a:ext cx="920050" cy="177576"/>
            </a:xfrm>
            <a:prstGeom prst="homePlate">
              <a:avLst/>
            </a:prstGeom>
            <a:solidFill>
              <a:schemeClr val="bg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Belgo-belge</a:t>
              </a:r>
              <a:endParaRPr lang="fr-FR" sz="900" dirty="0">
                <a:solidFill>
                  <a:srgbClr val="000000"/>
                </a:solidFill>
                <a:latin typeface="Calibri"/>
              </a:endParaRPr>
            </a:p>
          </p:txBody>
        </p:sp>
        <p:sp>
          <p:nvSpPr>
            <p:cNvPr id="151" name="Rectangle 150"/>
            <p:cNvSpPr/>
            <p:nvPr/>
          </p:nvSpPr>
          <p:spPr>
            <a:xfrm>
              <a:off x="6526214" y="5660139"/>
              <a:ext cx="349399" cy="178686"/>
            </a:xfrm>
            <a:prstGeom prst="rect">
              <a:avLst/>
            </a:prstGeom>
            <a:solidFill>
              <a:srgbClr val="FFFFFF"/>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64%</a:t>
              </a:r>
              <a:endParaRPr lang="fr-FR" sz="900" dirty="0">
                <a:solidFill>
                  <a:srgbClr val="000000"/>
                </a:solidFill>
                <a:latin typeface="Calibri"/>
              </a:endParaRPr>
            </a:p>
          </p:txBody>
        </p:sp>
        <p:cxnSp>
          <p:nvCxnSpPr>
            <p:cNvPr id="152" name="Connecteur droit 151"/>
            <p:cNvCxnSpPr/>
            <p:nvPr/>
          </p:nvCxnSpPr>
          <p:spPr>
            <a:xfrm>
              <a:off x="5784850" y="5661249"/>
              <a:ext cx="0" cy="177576"/>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 name="Triangle isocèle 65"/>
          <p:cNvSpPr/>
          <p:nvPr/>
        </p:nvSpPr>
        <p:spPr>
          <a:xfrm flipV="1">
            <a:off x="5207325" y="4743584"/>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53" name="ZoneTexte 152"/>
          <p:cNvSpPr txBox="1"/>
          <p:nvPr/>
        </p:nvSpPr>
        <p:spPr>
          <a:xfrm>
            <a:off x="260744" y="5994747"/>
            <a:ext cx="4289168" cy="230832"/>
          </a:xfrm>
          <a:prstGeom prst="rect">
            <a:avLst/>
          </a:prstGeom>
          <a:noFill/>
        </p:spPr>
        <p:txBody>
          <a:bodyPr wrap="none" rtlCol="0">
            <a:spAutoFit/>
          </a:bodyPr>
          <a:lstStyle/>
          <a:p>
            <a:pPr marL="179388" indent="-179388"/>
            <a:r>
              <a:rPr lang="fr-FR" sz="900" dirty="0" smtClean="0">
                <a:solidFill>
                  <a:prstClr val="black"/>
                </a:solidFill>
                <a:latin typeface="Calibri"/>
              </a:rPr>
              <a:t>*	"Belgo-belge" = être né belge et avoir tous ses parents et grands-parents nés belges.</a:t>
            </a:r>
            <a:endParaRPr lang="fr-FR" sz="900" dirty="0">
              <a:solidFill>
                <a:prstClr val="black"/>
              </a:solidFill>
              <a:latin typeface="Calibri"/>
            </a:endParaRPr>
          </a:p>
        </p:txBody>
      </p:sp>
      <p:cxnSp>
        <p:nvCxnSpPr>
          <p:cNvPr id="154" name="Connecteur droit 153"/>
          <p:cNvCxnSpPr/>
          <p:nvPr/>
        </p:nvCxnSpPr>
        <p:spPr>
          <a:xfrm>
            <a:off x="230182" y="5994747"/>
            <a:ext cx="4319730" cy="0"/>
          </a:xfrm>
          <a:prstGeom prst="line">
            <a:avLst/>
          </a:prstGeom>
          <a:ln w="3175"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nvGrpSpPr>
          <p:cNvPr id="87" name="Grouper 86"/>
          <p:cNvGrpSpPr/>
          <p:nvPr/>
        </p:nvGrpSpPr>
        <p:grpSpPr>
          <a:xfrm>
            <a:off x="3220379" y="2036294"/>
            <a:ext cx="1615934" cy="219264"/>
            <a:chOff x="5606163" y="5660139"/>
            <a:chExt cx="1316885" cy="178686"/>
          </a:xfrm>
        </p:grpSpPr>
        <p:sp>
          <p:nvSpPr>
            <p:cNvPr id="88" name="Signalisation droite 87"/>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89" name="Rectangle 88"/>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3366FF"/>
                  </a:solidFill>
                  <a:latin typeface="Calibri"/>
                </a:rPr>
                <a:t>49%</a:t>
              </a:r>
              <a:endParaRPr lang="fr-FR" sz="1200" b="1" dirty="0">
                <a:solidFill>
                  <a:srgbClr val="3366FF"/>
                </a:solidFill>
                <a:latin typeface="Calibri"/>
              </a:endParaRPr>
            </a:p>
          </p:txBody>
        </p:sp>
        <p:cxnSp>
          <p:nvCxnSpPr>
            <p:cNvPr id="90" name="Connecteur droit 89"/>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grpSp>
        <p:nvGrpSpPr>
          <p:cNvPr id="91" name="Grouper 90"/>
          <p:cNvGrpSpPr/>
          <p:nvPr/>
        </p:nvGrpSpPr>
        <p:grpSpPr>
          <a:xfrm>
            <a:off x="3451428" y="4405785"/>
            <a:ext cx="1615934" cy="219264"/>
            <a:chOff x="5606163" y="5660139"/>
            <a:chExt cx="1316885" cy="178686"/>
          </a:xfrm>
        </p:grpSpPr>
        <p:sp>
          <p:nvSpPr>
            <p:cNvPr id="92" name="Signalisation droite 91"/>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 	Sept. 2015</a:t>
              </a:r>
              <a:endParaRPr lang="fr-FR" sz="1200" b="1" dirty="0">
                <a:solidFill>
                  <a:srgbClr val="3366FF"/>
                </a:solidFill>
                <a:latin typeface="Calibri"/>
              </a:endParaRPr>
            </a:p>
          </p:txBody>
        </p:sp>
        <p:sp>
          <p:nvSpPr>
            <p:cNvPr id="93" name="Rectangle 92"/>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3366FF"/>
                  </a:solidFill>
                  <a:latin typeface="Calibri"/>
                </a:rPr>
                <a:t>57%</a:t>
              </a:r>
              <a:endParaRPr lang="fr-FR" sz="1200" b="1" dirty="0">
                <a:solidFill>
                  <a:srgbClr val="3366FF"/>
                </a:solidFill>
                <a:latin typeface="Calibri"/>
              </a:endParaRPr>
            </a:p>
          </p:txBody>
        </p:sp>
        <p:cxnSp>
          <p:nvCxnSpPr>
            <p:cNvPr id="94" name="Connecteur droit 93"/>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87013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128470" y="1951816"/>
            <a:ext cx="9666948" cy="4335110"/>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6" name="Tableau 35"/>
          <p:cNvGraphicFramePr>
            <a:graphicFrameLocks noGrp="1"/>
          </p:cNvGraphicFramePr>
          <p:nvPr>
            <p:extLst>
              <p:ext uri="{D42A27DB-BD31-4B8C-83A1-F6EECF244321}">
                <p14:modId xmlns:p14="http://schemas.microsoft.com/office/powerpoint/2010/main" val="2623916916"/>
              </p:ext>
            </p:extLst>
          </p:nvPr>
        </p:nvGraphicFramePr>
        <p:xfrm>
          <a:off x="246916" y="2421921"/>
          <a:ext cx="9455473" cy="3719754"/>
        </p:xfrm>
        <a:graphic>
          <a:graphicData uri="http://schemas.openxmlformats.org/drawingml/2006/table">
            <a:tbl>
              <a:tblPr bandRow="1">
                <a:tableStyleId>{6E25E649-3F16-4E02-A733-19D2CDBF48F0}</a:tableStyleId>
              </a:tblPr>
              <a:tblGrid>
                <a:gridCol w="9455473">
                  <a:extLst>
                    <a:ext uri="{9D8B030D-6E8A-4147-A177-3AD203B41FA5}">
                      <a16:colId xmlns:a16="http://schemas.microsoft.com/office/drawing/2014/main" val="20000"/>
                    </a:ext>
                  </a:extLst>
                </a:gridCol>
              </a:tblGrid>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1.</a:t>
                      </a:r>
                      <a:r>
                        <a:rPr lang="fr-FR" sz="1200" b="1" i="0" u="none" strike="noStrike" dirty="0" smtClean="0">
                          <a:solidFill>
                            <a:srgbClr val="000000"/>
                          </a:solidFill>
                          <a:effectLst/>
                          <a:latin typeface="Calibri"/>
                        </a:rPr>
                        <a:t>	Les Musulmans menacent notre identité</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	Les nouveaux immigrés musulmans veulent nous imposer leur propre façon de vivre</a:t>
                      </a:r>
                      <a:endParaRPr lang="fr-FR" sz="1100" b="0"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3.	Nos</a:t>
                      </a:r>
                      <a:r>
                        <a:rPr lang="fr-FR" sz="1200" b="1" i="0" u="none" strike="noStrike" baseline="0" dirty="0" smtClean="0">
                          <a:solidFill>
                            <a:srgbClr val="000000"/>
                          </a:solidFill>
                          <a:effectLst/>
                          <a:latin typeface="Calibri"/>
                        </a:rPr>
                        <a:t> valeurs occidentales sont vraiment menacées par celles des immigrés Musulmans</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4</a:t>
                      </a:r>
                      <a:r>
                        <a:rPr lang="fr-FR" sz="1200" b="1" i="0" u="none" strike="noStrike" dirty="0" smtClean="0">
                          <a:solidFill>
                            <a:srgbClr val="000000"/>
                          </a:solidFill>
                          <a:effectLst/>
                          <a:latin typeface="Calibri"/>
                        </a:rPr>
                        <a:t>.	Les Musulmans veulent nous dominer</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	</a:t>
                      </a:r>
                      <a:r>
                        <a:rPr lang="fr-FR" sz="1200" b="1" i="0" u="none" strike="noStrike" dirty="0" smtClean="0">
                          <a:solidFill>
                            <a:srgbClr val="000000"/>
                          </a:solidFill>
                          <a:effectLst/>
                          <a:latin typeface="+mn-lt"/>
                        </a:rPr>
                        <a:t>Les Musulmans refusent </a:t>
                      </a:r>
                      <a:r>
                        <a:rPr lang="fr-FR" sz="1200" b="1" i="0" u="none" strike="noStrike" dirty="0" smtClean="0">
                          <a:solidFill>
                            <a:srgbClr val="000000"/>
                          </a:solidFill>
                          <a:effectLst/>
                          <a:latin typeface="Calibri"/>
                        </a:rPr>
                        <a:t>de s'intégrer dans notre pays</a:t>
                      </a:r>
                      <a:endParaRPr lang="fr-FR" sz="1100" b="0"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6.	</a:t>
                      </a:r>
                      <a:r>
                        <a:rPr lang="fr-FR" sz="1200" b="1" i="0" u="none" strike="noStrike" dirty="0" smtClean="0">
                          <a:solidFill>
                            <a:srgbClr val="000000"/>
                          </a:solidFill>
                          <a:effectLst/>
                          <a:latin typeface="+mn-lt"/>
                        </a:rPr>
                        <a:t>Les Musulmans ne </a:t>
                      </a:r>
                      <a:r>
                        <a:rPr lang="fr-FR" sz="1200" b="1" i="0" u="none" strike="noStrike" dirty="0" smtClean="0">
                          <a:solidFill>
                            <a:srgbClr val="000000"/>
                          </a:solidFill>
                          <a:effectLst/>
                          <a:latin typeface="Calibri"/>
                        </a:rPr>
                        <a:t>nous respectent pas</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7.	J'ai une opinion plutôt négative ou très négative concernant les </a:t>
                      </a:r>
                      <a:r>
                        <a:rPr lang="fr-FR" sz="1200" b="1" i="0" u="none" strike="noStrike" dirty="0" smtClean="0">
                          <a:solidFill>
                            <a:srgbClr val="000000"/>
                          </a:solidFill>
                          <a:effectLst/>
                          <a:latin typeface="+mn-lt"/>
                        </a:rPr>
                        <a:t>Musulmans </a:t>
                      </a:r>
                      <a:r>
                        <a:rPr lang="fr-FR" sz="1200" b="1" i="0" u="none" strike="noStrike" dirty="0" smtClean="0">
                          <a:solidFill>
                            <a:srgbClr val="000000"/>
                          </a:solidFill>
                          <a:effectLst/>
                          <a:latin typeface="Calibri"/>
                        </a:rPr>
                        <a:t>vivant en Belgique</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8</a:t>
                      </a:r>
                      <a:r>
                        <a:rPr lang="fr-FR" sz="1200" b="1" i="0" u="none" strike="noStrike" dirty="0" smtClean="0">
                          <a:solidFill>
                            <a:srgbClr val="000000"/>
                          </a:solidFill>
                          <a:effectLst/>
                          <a:latin typeface="Calibri"/>
                        </a:rPr>
                        <a:t>.	Si ma fille épouse </a:t>
                      </a:r>
                      <a:r>
                        <a:rPr lang="fr-FR" sz="1200" b="1" i="0" u="none" strike="noStrike" dirty="0" smtClean="0">
                          <a:solidFill>
                            <a:srgbClr val="000000"/>
                          </a:solidFill>
                          <a:effectLst/>
                          <a:latin typeface="+mn-lt"/>
                        </a:rPr>
                        <a:t>un Musulman,</a:t>
                      </a:r>
                      <a:r>
                        <a:rPr lang="fr-FR" sz="1200" b="1" i="0" u="none" strike="noStrike" baseline="0" dirty="0" smtClean="0">
                          <a:solidFill>
                            <a:srgbClr val="000000"/>
                          </a:solidFill>
                          <a:effectLst/>
                          <a:latin typeface="Calibri"/>
                        </a:rPr>
                        <a:t> je condamnerai cet acte</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1224">
                <a:tc>
                  <a:txBody>
                    <a:bodyPr/>
                    <a:lstStyle/>
                    <a:p>
                      <a:pPr marL="360363" indent="-360363" algn="l" fontAlgn="ctr">
                        <a:tabLst>
                          <a:tab pos="269875" algn="r"/>
                        </a:tabLst>
                      </a:pPr>
                      <a:r>
                        <a:rPr lang="fr-FR" sz="1200" b="1" i="0" u="none" strike="noStrike" dirty="0" smtClean="0">
                          <a:solidFill>
                            <a:srgbClr val="000000"/>
                          </a:solidFill>
                          <a:effectLst/>
                          <a:latin typeface="Calibri"/>
                        </a:rPr>
                        <a:t>	9.	Si mon fils épouse </a:t>
                      </a:r>
                      <a:r>
                        <a:rPr lang="fr-FR" sz="1200" b="1" i="0" u="none" strike="noStrike" dirty="0" smtClean="0">
                          <a:solidFill>
                            <a:srgbClr val="000000"/>
                          </a:solidFill>
                          <a:effectLst/>
                          <a:latin typeface="+mn-lt"/>
                        </a:rPr>
                        <a:t>une Musulmane</a:t>
                      </a:r>
                      <a:r>
                        <a:rPr lang="fr-FR" sz="1200" b="1" i="0" u="none" strike="noStrike" baseline="0" dirty="0" smtClean="0">
                          <a:solidFill>
                            <a:srgbClr val="000000"/>
                          </a:solidFill>
                          <a:effectLst/>
                          <a:latin typeface="+mn-lt"/>
                        </a:rPr>
                        <a:t> </a:t>
                      </a:r>
                      <a:r>
                        <a:rPr lang="fr-FR" sz="1200" b="1" i="0" u="none" strike="noStrike" dirty="0" smtClean="0">
                          <a:solidFill>
                            <a:srgbClr val="000000"/>
                          </a:solidFill>
                          <a:effectLst/>
                          <a:latin typeface="+mn-lt"/>
                        </a:rPr>
                        <a:t>, </a:t>
                      </a:r>
                      <a:r>
                        <a:rPr lang="fr-FR" sz="1200" b="1" i="0" u="none" strike="noStrike" dirty="0" smtClean="0">
                          <a:solidFill>
                            <a:srgbClr val="000000"/>
                          </a:solidFill>
                          <a:effectLst/>
                          <a:latin typeface="Calibri"/>
                        </a:rPr>
                        <a:t>je condamnerai cet acte</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10</a:t>
                      </a:r>
                      <a:r>
                        <a:rPr lang="fr-FR" sz="1200" b="1" i="0" u="none" strike="noStrike" dirty="0" smtClean="0">
                          <a:solidFill>
                            <a:srgbClr val="000000"/>
                          </a:solidFill>
                          <a:effectLst/>
                          <a:latin typeface="Calibri"/>
                        </a:rPr>
                        <a:t>.	</a:t>
                      </a:r>
                      <a:r>
                        <a:rPr lang="fr-FR" sz="1200" b="1" i="0" u="none" strike="noStrike" dirty="0" smtClean="0">
                          <a:solidFill>
                            <a:srgbClr val="000000"/>
                          </a:solidFill>
                          <a:effectLst/>
                          <a:latin typeface="+mn-lt"/>
                        </a:rPr>
                        <a:t>Les Musulmans doivent </a:t>
                      </a:r>
                      <a:r>
                        <a:rPr lang="fr-FR" sz="1200" b="1" i="0" u="none" strike="noStrike" dirty="0" smtClean="0">
                          <a:solidFill>
                            <a:srgbClr val="000000"/>
                          </a:solidFill>
                          <a:effectLst/>
                          <a:latin typeface="Calibri"/>
                        </a:rPr>
                        <a:t>rentrer dans leur pays d'origine</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a:t>
                      </a:r>
                      <a:r>
                        <a:rPr lang="fr-FR" sz="1200" b="1" i="0" u="none" strike="noStrike" dirty="0" smtClean="0">
                          <a:solidFill>
                            <a:srgbClr val="000000"/>
                          </a:solidFill>
                          <a:effectLst/>
                          <a:latin typeface="Calibri"/>
                        </a:rPr>
                        <a:t>	Les Belges musulmans ne sont pas des Belges comme les autres</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38" name="Graphique 37"/>
          <p:cNvGraphicFramePr/>
          <p:nvPr>
            <p:extLst>
              <p:ext uri="{D42A27DB-BD31-4B8C-83A1-F6EECF244321}">
                <p14:modId xmlns:p14="http://schemas.microsoft.com/office/powerpoint/2010/main" val="1944676451"/>
              </p:ext>
            </p:extLst>
          </p:nvPr>
        </p:nvGraphicFramePr>
        <p:xfrm>
          <a:off x="6460529" y="2246563"/>
          <a:ext cx="3386396" cy="4067998"/>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61</a:t>
            </a:fld>
            <a:endParaRPr lang="fr-FR">
              <a:latin typeface="Calibri"/>
            </a:endParaRPr>
          </a:p>
        </p:txBody>
      </p:sp>
      <p:sp>
        <p:nvSpPr>
          <p:cNvPr id="30" name="ZoneTexte 29"/>
          <p:cNvSpPr txBox="1"/>
          <p:nvPr/>
        </p:nvSpPr>
        <p:spPr>
          <a:xfrm>
            <a:off x="128464" y="1705597"/>
            <a:ext cx="2786164" cy="246221"/>
          </a:xfrm>
          <a:prstGeom prst="rect">
            <a:avLst/>
          </a:prstGeom>
          <a:noFill/>
        </p:spPr>
        <p:txBody>
          <a:bodyPr wrap="none" rtlCol="0">
            <a:spAutoFit/>
          </a:bodyPr>
          <a:lstStyle/>
          <a:p>
            <a:r>
              <a:rPr lang="fr-FR" sz="1000" dirty="0">
                <a:solidFill>
                  <a:srgbClr val="000000"/>
                </a:solidFill>
                <a:latin typeface="Calibri"/>
              </a:rPr>
              <a:t>Base : 100% = population </a:t>
            </a:r>
            <a:r>
              <a:rPr lang="fr-FR" sz="1000" dirty="0" smtClean="0">
                <a:solidFill>
                  <a:srgbClr val="000000"/>
                </a:solidFill>
                <a:latin typeface="Calibri"/>
              </a:rPr>
              <a:t>totale hors Musulmans.</a:t>
            </a:r>
            <a:endParaRPr lang="fr-FR" sz="1000" i="1" dirty="0">
              <a:solidFill>
                <a:srgbClr val="000000"/>
              </a:solidFill>
              <a:latin typeface="Calibri"/>
            </a:endParaRPr>
          </a:p>
        </p:txBody>
      </p:sp>
      <p:sp>
        <p:nvSpPr>
          <p:cNvPr id="61" name="Rectangle à coins arrondis 60"/>
          <p:cNvSpPr/>
          <p:nvPr/>
        </p:nvSpPr>
        <p:spPr>
          <a:xfrm>
            <a:off x="3010296" y="1109455"/>
            <a:ext cx="4170719" cy="37467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ÉCHELLE DES OPINIONS À L'ÉGARD DES MUSULMANS</a:t>
            </a:r>
            <a:endParaRPr lang="fr-FR" sz="1200" b="1" i="1" dirty="0">
              <a:solidFill>
                <a:srgbClr val="EE4414"/>
              </a:solidFill>
              <a:latin typeface="Calibri"/>
            </a:endParaRPr>
          </a:p>
        </p:txBody>
      </p:sp>
      <p:cxnSp>
        <p:nvCxnSpPr>
          <p:cNvPr id="64" name="Connecteur droit 63"/>
          <p:cNvCxnSpPr>
            <a:endCxn id="38" idx="0"/>
          </p:cNvCxnSpPr>
          <p:nvPr/>
        </p:nvCxnSpPr>
        <p:spPr>
          <a:xfrm flipV="1">
            <a:off x="8126037" y="2246563"/>
            <a:ext cx="27690" cy="3895112"/>
          </a:xfrm>
          <a:prstGeom prst="line">
            <a:avLst/>
          </a:prstGeom>
          <a:ln>
            <a:solidFill>
              <a:schemeClr val="accent2">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5" name="Ellipse 64"/>
          <p:cNvSpPr/>
          <p:nvPr/>
        </p:nvSpPr>
        <p:spPr>
          <a:xfrm>
            <a:off x="7993166" y="2028484"/>
            <a:ext cx="368016" cy="368016"/>
          </a:xfrm>
          <a:prstGeom prst="ellipse">
            <a:avLst/>
          </a:prstGeom>
          <a:solidFill>
            <a:schemeClr val="accent2">
              <a:lumMod val="50000"/>
              <a:lumOff val="50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050" dirty="0" smtClean="0">
                <a:solidFill>
                  <a:srgbClr val="53732D">
                    <a:lumMod val="50000"/>
                  </a:srgbClr>
                </a:solidFill>
                <a:latin typeface="Calibri"/>
              </a:rPr>
              <a:t>50%</a:t>
            </a:r>
            <a:endParaRPr lang="fr-FR" sz="1050" dirty="0">
              <a:solidFill>
                <a:srgbClr val="53732D">
                  <a:lumMod val="50000"/>
                </a:srgbClr>
              </a:solidFill>
              <a:latin typeface="Calibri"/>
            </a:endParaRPr>
          </a:p>
        </p:txBody>
      </p:sp>
      <p:sp>
        <p:nvSpPr>
          <p:cNvPr id="42" name="ZoneTexte 41"/>
          <p:cNvSpPr txBox="1"/>
          <p:nvPr/>
        </p:nvSpPr>
        <p:spPr>
          <a:xfrm>
            <a:off x="6951803" y="2564150"/>
            <a:ext cx="1285594" cy="430887"/>
          </a:xfrm>
          <a:prstGeom prst="rect">
            <a:avLst/>
          </a:prstGeom>
          <a:solidFill>
            <a:schemeClr val="bg1"/>
          </a:solidFill>
          <a:effectLst>
            <a:innerShdw blurRad="63500" dist="50800" dir="13500000">
              <a:prstClr val="black">
                <a:alpha val="50000"/>
              </a:prstClr>
            </a:innerShdw>
          </a:effectLst>
        </p:spPr>
        <p:txBody>
          <a:bodyPr wrap="square" rtlCol="0">
            <a:spAutoFit/>
          </a:bodyPr>
          <a:lstStyle/>
          <a:p>
            <a:pPr algn="ctr"/>
            <a:r>
              <a:rPr lang="fr-FR" sz="1200" b="1" dirty="0" smtClean="0">
                <a:solidFill>
                  <a:srgbClr val="000000"/>
                </a:solidFill>
                <a:latin typeface="Calibri"/>
              </a:rPr>
              <a:t>D'accord</a:t>
            </a:r>
          </a:p>
          <a:p>
            <a:pPr algn="ctr"/>
            <a:r>
              <a:rPr lang="fr-FR" sz="1000" dirty="0" smtClean="0">
                <a:solidFill>
                  <a:srgbClr val="000000"/>
                </a:solidFill>
                <a:latin typeface="Calibri"/>
              </a:rPr>
              <a:t>– Cotes 5, 6 et 7 –</a:t>
            </a:r>
            <a:endParaRPr lang="fr-FR" sz="1000" dirty="0">
              <a:solidFill>
                <a:srgbClr val="000000"/>
              </a:solidFill>
              <a:latin typeface="Calibri"/>
            </a:endParaRPr>
          </a:p>
        </p:txBody>
      </p:sp>
      <p:sp>
        <p:nvSpPr>
          <p:cNvPr id="62" name="Rectangle 61"/>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ZoneTexte 8"/>
          <p:cNvSpPr txBox="1"/>
          <p:nvPr/>
        </p:nvSpPr>
        <p:spPr>
          <a:xfrm>
            <a:off x="246911" y="2049839"/>
            <a:ext cx="2952802" cy="276999"/>
          </a:xfrm>
          <a:prstGeom prst="rect">
            <a:avLst/>
          </a:prstGeom>
          <a:noFill/>
        </p:spPr>
        <p:txBody>
          <a:bodyPr wrap="none" rtlCol="0">
            <a:spAutoFit/>
          </a:bodyPr>
          <a:lstStyle/>
          <a:p>
            <a:r>
              <a:rPr lang="fr-FR" sz="1200" b="1" i="1" dirty="0" smtClean="0">
                <a:solidFill>
                  <a:prstClr val="black"/>
                </a:solidFill>
                <a:latin typeface="Calibri"/>
              </a:rPr>
              <a:t>Liste des éléments constitutifs de l'échelle : </a:t>
            </a:r>
            <a:endParaRPr lang="fr-FR" sz="1200" b="1" i="1" dirty="0">
              <a:solidFill>
                <a:prstClr val="black"/>
              </a:solidFill>
              <a:latin typeface="Calibri"/>
            </a:endParaRPr>
          </a:p>
        </p:txBody>
      </p:sp>
    </p:spTree>
    <p:extLst>
      <p:ext uri="{BB962C8B-B14F-4D97-AF65-F5344CB8AC3E}">
        <p14:creationId xmlns:p14="http://schemas.microsoft.com/office/powerpoint/2010/main" val="12349371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267294" y="1909219"/>
            <a:ext cx="3311038" cy="3550431"/>
          </a:xfrm>
          <a:prstGeom prst="rect">
            <a:avLst/>
          </a:prstGeom>
          <a:solidFill>
            <a:schemeClr val="accent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0" name="Rectangle 19"/>
          <p:cNvSpPr/>
          <p:nvPr/>
        </p:nvSpPr>
        <p:spPr>
          <a:xfrm>
            <a:off x="1917699" y="1909219"/>
            <a:ext cx="2787064" cy="3550431"/>
          </a:xfrm>
          <a:prstGeom prst="rect">
            <a:avLst/>
          </a:prstGeom>
          <a:solidFill>
            <a:schemeClr val="accent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Rectangle 5"/>
          <p:cNvSpPr/>
          <p:nvPr/>
        </p:nvSpPr>
        <p:spPr>
          <a:xfrm>
            <a:off x="1670529" y="5531596"/>
            <a:ext cx="7159432" cy="255697"/>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62</a:t>
            </a:fld>
            <a:endParaRPr lang="fr-FR">
              <a:latin typeface="Calibri"/>
            </a:endParaRPr>
          </a:p>
        </p:txBody>
      </p:sp>
      <p:sp>
        <p:nvSpPr>
          <p:cNvPr id="30" name="ZoneTexte 29"/>
          <p:cNvSpPr txBox="1"/>
          <p:nvPr/>
        </p:nvSpPr>
        <p:spPr>
          <a:xfrm>
            <a:off x="128464" y="1486858"/>
            <a:ext cx="2786164" cy="246221"/>
          </a:xfrm>
          <a:prstGeom prst="rect">
            <a:avLst/>
          </a:prstGeom>
          <a:noFill/>
        </p:spPr>
        <p:txBody>
          <a:bodyPr wrap="none" rtlCol="0">
            <a:spAutoFit/>
          </a:bodyPr>
          <a:lstStyle/>
          <a:p>
            <a:r>
              <a:rPr lang="fr-FR" sz="1000" dirty="0">
                <a:solidFill>
                  <a:srgbClr val="000000"/>
                </a:solidFill>
                <a:latin typeface="Calibri"/>
              </a:rPr>
              <a:t>Base : 100% = population </a:t>
            </a:r>
            <a:r>
              <a:rPr lang="fr-FR" sz="1000" dirty="0" smtClean="0">
                <a:solidFill>
                  <a:srgbClr val="000000"/>
                </a:solidFill>
                <a:latin typeface="Calibri"/>
              </a:rPr>
              <a:t>totale hors Musulmans.</a:t>
            </a:r>
            <a:endParaRPr lang="fr-FR" sz="1000" i="1" dirty="0">
              <a:solidFill>
                <a:srgbClr val="000000"/>
              </a:solidFill>
              <a:latin typeface="Calibri"/>
            </a:endParaRPr>
          </a:p>
        </p:txBody>
      </p:sp>
      <p:sp>
        <p:nvSpPr>
          <p:cNvPr id="61" name="Rectangle à coins arrondis 60"/>
          <p:cNvSpPr/>
          <p:nvPr/>
        </p:nvSpPr>
        <p:spPr>
          <a:xfrm>
            <a:off x="3010296" y="1109455"/>
            <a:ext cx="4170719" cy="37467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ÉCHELLE DES OPINIONS À L'ÉGARD DES MUSULMANS</a:t>
            </a:r>
            <a:endParaRPr lang="fr-FR" sz="1200" b="1" i="1" dirty="0">
              <a:solidFill>
                <a:srgbClr val="EE4414"/>
              </a:solidFill>
              <a:latin typeface="Calibri"/>
            </a:endParaRPr>
          </a:p>
        </p:txBody>
      </p:sp>
      <p:sp>
        <p:nvSpPr>
          <p:cNvPr id="62" name="Rectangle 61"/>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66" name="Titre 1"/>
          <p:cNvSpPr txBox="1">
            <a:spLocks/>
          </p:cNvSpPr>
          <p:nvPr/>
        </p:nvSpPr>
        <p:spPr>
          <a:xfrm>
            <a:off x="128464" y="12"/>
            <a:ext cx="9649072" cy="830997"/>
          </a:xfrm>
          <a:prstGeom prst="rect">
            <a:avLst/>
          </a:prstGeom>
        </p:spPr>
        <p:txBody>
          <a:bodyPr/>
          <a:lstStyle>
            <a:lvl1pPr algn="l" defTabSz="457200" rtl="0" eaLnBrk="1" latinLnBrk="0" hangingPunct="1">
              <a:spcBef>
                <a:spcPct val="0"/>
              </a:spcBef>
              <a:buNone/>
              <a:defRPr sz="1600" b="1" kern="1200">
                <a:solidFill>
                  <a:schemeClr val="bg1">
                    <a:lumMod val="65000"/>
                  </a:schemeClr>
                </a:solidFill>
                <a:latin typeface="+mj-lt"/>
                <a:ea typeface="+mj-ea"/>
                <a:cs typeface="+mj-cs"/>
              </a:defRPr>
            </a:lvl1pPr>
          </a:lstStyle>
          <a:p>
            <a:pPr>
              <a:tabLst>
                <a:tab pos="1527175" algn="l"/>
              </a:tabLst>
            </a:pPr>
            <a:endParaRPr lang="fr-FR" dirty="0">
              <a:solidFill>
                <a:prstClr val="white">
                  <a:lumMod val="65000"/>
                </a:prstClr>
              </a:solidFill>
              <a:latin typeface="Calibri"/>
            </a:endParaRPr>
          </a:p>
        </p:txBody>
      </p:sp>
      <p:graphicFrame>
        <p:nvGraphicFramePr>
          <p:cNvPr id="2" name="Graphique 1"/>
          <p:cNvGraphicFramePr/>
          <p:nvPr>
            <p:extLst>
              <p:ext uri="{D42A27DB-BD31-4B8C-83A1-F6EECF244321}">
                <p14:modId xmlns:p14="http://schemas.microsoft.com/office/powerpoint/2010/main" val="2731806542"/>
              </p:ext>
            </p:extLst>
          </p:nvPr>
        </p:nvGraphicFramePr>
        <p:xfrm>
          <a:off x="1485144" y="1764324"/>
          <a:ext cx="7344816" cy="4071211"/>
        </p:xfrm>
        <a:graphic>
          <a:graphicData uri="http://schemas.openxmlformats.org/drawingml/2006/chart">
            <c:chart xmlns:c="http://schemas.openxmlformats.org/drawingml/2006/chart" xmlns:r="http://schemas.openxmlformats.org/officeDocument/2006/relationships" r:id="rId2"/>
          </a:graphicData>
        </a:graphic>
      </p:graphicFrame>
      <p:sp>
        <p:nvSpPr>
          <p:cNvPr id="3" name="Signalisation droite 2"/>
          <p:cNvSpPr/>
          <p:nvPr/>
        </p:nvSpPr>
        <p:spPr>
          <a:xfrm>
            <a:off x="298305" y="5410559"/>
            <a:ext cx="1499453" cy="484632"/>
          </a:xfrm>
          <a:prstGeom prst="homePlate">
            <a:avLst>
              <a:gd name="adj" fmla="val 39448"/>
            </a:avLst>
          </a:prstGeom>
          <a:solidFill>
            <a:schemeClr val="bg1">
              <a:lumMod val="85000"/>
            </a:schemeClr>
          </a:solidFill>
          <a:ln w="3175"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b="1" dirty="0" smtClean="0">
                <a:solidFill>
                  <a:prstClr val="black"/>
                </a:solidFill>
                <a:latin typeface="Calibri"/>
              </a:rPr>
              <a:t>Nombre d’ </a:t>
            </a:r>
            <a:br>
              <a:rPr lang="fr-FR" sz="1200" b="1" dirty="0" smtClean="0">
                <a:solidFill>
                  <a:prstClr val="black"/>
                </a:solidFill>
                <a:latin typeface="Calibri"/>
              </a:rPr>
            </a:br>
            <a:r>
              <a:rPr lang="fr-FR" sz="1200" b="1" dirty="0" smtClean="0">
                <a:solidFill>
                  <a:prstClr val="black"/>
                </a:solidFill>
                <a:latin typeface="Calibri"/>
              </a:rPr>
              <a:t>opinions négatives</a:t>
            </a:r>
            <a:endParaRPr lang="fr-FR" sz="1200" b="1" dirty="0">
              <a:solidFill>
                <a:prstClr val="black"/>
              </a:solidFill>
              <a:latin typeface="Calibri"/>
            </a:endParaRPr>
          </a:p>
        </p:txBody>
      </p:sp>
      <p:sp>
        <p:nvSpPr>
          <p:cNvPr id="21" name="Rectangle 20"/>
          <p:cNvSpPr/>
          <p:nvPr/>
        </p:nvSpPr>
        <p:spPr>
          <a:xfrm>
            <a:off x="2209994" y="2064616"/>
            <a:ext cx="2106416" cy="523220"/>
          </a:xfrm>
          <a:prstGeom prst="rect">
            <a:avLst/>
          </a:prstGeom>
        </p:spPr>
        <p:txBody>
          <a:bodyPr wrap="none">
            <a:spAutoFit/>
          </a:bodyPr>
          <a:lstStyle/>
          <a:p>
            <a:pPr algn="ct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PAS OU PAS BEAUCOUP </a:t>
            </a:r>
            <a:b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b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D’OPINIONS NÉGATIVES</a:t>
            </a:r>
            <a:endParaRPr lang="fr-FR" sz="1400" b="1" spc="50" dirty="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endParaRPr>
          </a:p>
        </p:txBody>
      </p:sp>
      <p:sp>
        <p:nvSpPr>
          <p:cNvPr id="23" name="Rectangle 22"/>
          <p:cNvSpPr/>
          <p:nvPr/>
        </p:nvSpPr>
        <p:spPr>
          <a:xfrm>
            <a:off x="5870480" y="2064616"/>
            <a:ext cx="2106416" cy="523220"/>
          </a:xfrm>
          <a:prstGeom prst="rect">
            <a:avLst/>
          </a:prstGeom>
        </p:spPr>
        <p:txBody>
          <a:bodyPr wrap="none">
            <a:spAutoFit/>
          </a:bodyPr>
          <a:lstStyle/>
          <a:p>
            <a:pPr algn="ct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BEAUCOUP</a:t>
            </a:r>
            <a:b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b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D’OPINIONS NÉGATIVES</a:t>
            </a:r>
            <a:endParaRPr lang="fr-FR" sz="1400" b="1" spc="50" dirty="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endParaRPr>
          </a:p>
        </p:txBody>
      </p:sp>
      <p:sp>
        <p:nvSpPr>
          <p:cNvPr id="7" name="Double flèche horizontale 6"/>
          <p:cNvSpPr/>
          <p:nvPr/>
        </p:nvSpPr>
        <p:spPr>
          <a:xfrm>
            <a:off x="1917705" y="5905702"/>
            <a:ext cx="6660627" cy="247170"/>
          </a:xfrm>
          <a:prstGeom prst="leftRightArrow">
            <a:avLst/>
          </a:prstGeom>
          <a:gradFill>
            <a:gsLst>
              <a:gs pos="0">
                <a:schemeClr val="accent2">
                  <a:lumMod val="10000"/>
                  <a:lumOff val="90000"/>
                </a:schemeClr>
              </a:gs>
              <a:gs pos="100000">
                <a:schemeClr val="accent2">
                  <a:lumMod val="50000"/>
                  <a:lumOff val="50000"/>
                </a:schemeClr>
              </a:gs>
            </a:gsLst>
            <a:lin ang="0" scaled="0"/>
          </a:gradFill>
          <a:ln>
            <a:solidFill>
              <a:schemeClr val="accent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ZoneTexte 24"/>
          <p:cNvSpPr txBox="1"/>
          <p:nvPr/>
        </p:nvSpPr>
        <p:spPr>
          <a:xfrm>
            <a:off x="8578326" y="5896392"/>
            <a:ext cx="1516324" cy="400110"/>
          </a:xfrm>
          <a:prstGeom prst="rect">
            <a:avLst/>
          </a:prstGeom>
          <a:noFill/>
        </p:spPr>
        <p:txBody>
          <a:bodyPr wrap="square" rtlCol="0">
            <a:spAutoFit/>
          </a:bodyPr>
          <a:lstStyle/>
          <a:p>
            <a:r>
              <a:rPr lang="fr-FR" sz="1000" b="1" i="1" dirty="0" smtClean="0">
                <a:solidFill>
                  <a:srgbClr val="4B1818"/>
                </a:solidFill>
                <a:latin typeface="Calibri"/>
              </a:rPr>
              <a:t>+++ Beaucoup </a:t>
            </a:r>
          </a:p>
          <a:p>
            <a:r>
              <a:rPr lang="fr-FR" sz="1000" b="1" i="1" dirty="0" smtClean="0">
                <a:solidFill>
                  <a:srgbClr val="4B1818"/>
                </a:solidFill>
                <a:latin typeface="Calibri"/>
              </a:rPr>
              <a:t>d’opinions négatives</a:t>
            </a:r>
            <a:endParaRPr lang="fr-FR" sz="1000" b="1" i="1" dirty="0">
              <a:solidFill>
                <a:srgbClr val="4B1818"/>
              </a:solidFill>
              <a:latin typeface="Calibri"/>
            </a:endParaRPr>
          </a:p>
        </p:txBody>
      </p:sp>
      <p:sp>
        <p:nvSpPr>
          <p:cNvPr id="26" name="ZoneTexte 25"/>
          <p:cNvSpPr txBox="1"/>
          <p:nvPr/>
        </p:nvSpPr>
        <p:spPr>
          <a:xfrm>
            <a:off x="298305" y="5896392"/>
            <a:ext cx="1623044" cy="553998"/>
          </a:xfrm>
          <a:prstGeom prst="rect">
            <a:avLst/>
          </a:prstGeom>
          <a:noFill/>
        </p:spPr>
        <p:txBody>
          <a:bodyPr wrap="square" rtlCol="0">
            <a:spAutoFit/>
          </a:bodyPr>
          <a:lstStyle/>
          <a:p>
            <a:pPr algn="r"/>
            <a:r>
              <a:rPr lang="fr-FR" sz="1000" b="1" i="1" dirty="0" smtClean="0">
                <a:solidFill>
                  <a:srgbClr val="4B1818"/>
                </a:solidFill>
                <a:latin typeface="Calibri"/>
              </a:rPr>
              <a:t>– – – Aucune opinion  négative à l'égard des musulmans</a:t>
            </a:r>
            <a:endParaRPr lang="fr-FR" sz="1000" b="1" i="1" dirty="0">
              <a:solidFill>
                <a:srgbClr val="4B1818"/>
              </a:solidFill>
              <a:latin typeface="Calibri"/>
            </a:endParaRPr>
          </a:p>
        </p:txBody>
      </p:sp>
      <p:sp>
        <p:nvSpPr>
          <p:cNvPr id="27" name="Rectangle 26"/>
          <p:cNvSpPr/>
          <p:nvPr/>
        </p:nvSpPr>
        <p:spPr>
          <a:xfrm>
            <a:off x="128470" y="1764319"/>
            <a:ext cx="9666948" cy="4611053"/>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Rectangle 27"/>
          <p:cNvSpPr/>
          <p:nvPr/>
        </p:nvSpPr>
        <p:spPr>
          <a:xfrm>
            <a:off x="1443412" y="1827723"/>
            <a:ext cx="392064" cy="31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9" name="ZoneTexte 28"/>
          <p:cNvSpPr txBox="1"/>
          <p:nvPr/>
        </p:nvSpPr>
        <p:spPr>
          <a:xfrm>
            <a:off x="1059876" y="1823080"/>
            <a:ext cx="1042335" cy="246221"/>
          </a:xfrm>
          <a:prstGeom prst="rect">
            <a:avLst/>
          </a:prstGeom>
          <a:noFill/>
        </p:spPr>
        <p:txBody>
          <a:bodyPr wrap="none" rtlCol="0">
            <a:spAutoFit/>
          </a:bodyPr>
          <a:lstStyle/>
          <a:p>
            <a:r>
              <a:rPr lang="fr-FR" sz="1000" dirty="0" smtClean="0">
                <a:solidFill>
                  <a:srgbClr val="000000"/>
                </a:solidFill>
                <a:latin typeface="Calibri"/>
              </a:rPr>
              <a:t>% d'individus </a:t>
            </a:r>
            <a:r>
              <a:rPr lang="fr-FR" sz="1000" dirty="0" smtClean="0">
                <a:solidFill>
                  <a:srgbClr val="000000"/>
                </a:solidFill>
                <a:latin typeface="Zapf Dingbats" charset="2"/>
                <a:cs typeface="Zapf Dingbats" charset="2"/>
              </a:rPr>
              <a:t>s</a:t>
            </a:r>
            <a:endParaRPr lang="fr-FR" sz="1000" i="1" dirty="0">
              <a:solidFill>
                <a:srgbClr val="000000"/>
              </a:solidFill>
              <a:latin typeface="Zapf Dingbats" charset="2"/>
              <a:cs typeface="Zapf Dingbats" charset="2"/>
            </a:endParaRPr>
          </a:p>
        </p:txBody>
      </p:sp>
      <p:sp>
        <p:nvSpPr>
          <p:cNvPr id="31" name="Ellipse 30"/>
          <p:cNvSpPr/>
          <p:nvPr/>
        </p:nvSpPr>
        <p:spPr>
          <a:xfrm>
            <a:off x="6707287" y="2635750"/>
            <a:ext cx="428426" cy="428426"/>
          </a:xfrm>
          <a:prstGeom prst="ellipse">
            <a:avLst/>
          </a:prstGeom>
          <a:solidFill>
            <a:srgbClr val="4B1818"/>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200" b="1" dirty="0" smtClean="0">
                <a:solidFill>
                  <a:prstClr val="white"/>
                </a:solidFill>
                <a:latin typeface="Calibri"/>
              </a:rPr>
              <a:t>40%</a:t>
            </a:r>
            <a:endParaRPr lang="fr-FR" sz="1200" b="1" dirty="0">
              <a:solidFill>
                <a:prstClr val="white"/>
              </a:solidFill>
              <a:latin typeface="Calibri"/>
            </a:endParaRPr>
          </a:p>
        </p:txBody>
      </p:sp>
      <p:sp>
        <p:nvSpPr>
          <p:cNvPr id="32" name="Ellipse 31"/>
          <p:cNvSpPr/>
          <p:nvPr/>
        </p:nvSpPr>
        <p:spPr>
          <a:xfrm>
            <a:off x="3091126" y="2635750"/>
            <a:ext cx="428426" cy="428426"/>
          </a:xfrm>
          <a:prstGeom prst="ellipse">
            <a:avLst/>
          </a:prstGeom>
          <a:solidFill>
            <a:schemeClr val="accent2">
              <a:lumMod val="75000"/>
              <a:lumOff val="25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200" b="1" dirty="0" smtClean="0">
                <a:solidFill>
                  <a:prstClr val="white"/>
                </a:solidFill>
                <a:latin typeface="Calibri"/>
              </a:rPr>
              <a:t>56%</a:t>
            </a:r>
            <a:endParaRPr lang="fr-FR" sz="1200" b="1" dirty="0">
              <a:solidFill>
                <a:prstClr val="white"/>
              </a:solidFill>
              <a:latin typeface="Calibri"/>
            </a:endParaRPr>
          </a:p>
        </p:txBody>
      </p:sp>
      <p:sp>
        <p:nvSpPr>
          <p:cNvPr id="33" name="Ellipse 32"/>
          <p:cNvSpPr/>
          <p:nvPr/>
        </p:nvSpPr>
        <p:spPr>
          <a:xfrm>
            <a:off x="4745499" y="2635750"/>
            <a:ext cx="428426" cy="428426"/>
          </a:xfrm>
          <a:prstGeom prst="ellipse">
            <a:avLst/>
          </a:prstGeom>
          <a:solidFill>
            <a:schemeClr val="accent2">
              <a:lumMod val="90000"/>
              <a:lumOff val="10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200" b="1" dirty="0" smtClean="0">
                <a:solidFill>
                  <a:prstClr val="white"/>
                </a:solidFill>
                <a:latin typeface="Calibri"/>
              </a:rPr>
              <a:t>4%</a:t>
            </a:r>
            <a:endParaRPr lang="fr-FR" sz="1200" b="1" dirty="0">
              <a:solidFill>
                <a:prstClr val="white"/>
              </a:solidFill>
              <a:latin typeface="Calibri"/>
            </a:endParaRPr>
          </a:p>
        </p:txBody>
      </p:sp>
    </p:spTree>
    <p:extLst>
      <p:ext uri="{BB962C8B-B14F-4D97-AF65-F5344CB8AC3E}">
        <p14:creationId xmlns:p14="http://schemas.microsoft.com/office/powerpoint/2010/main" val="2251381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4025"/>
            <a:ext cx="9906000" cy="297856"/>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solidFill>
                  <a:srgbClr val="7F7F7F"/>
                </a:solidFill>
                <a:latin typeface="Calibri"/>
              </a:rPr>
              <a:t>Rapport de recherche : 10 clés pour comprendre l’état de l’opinion belge, décembre 2016.</a:t>
            </a:r>
            <a:endParaRPr lang="fr-FR" dirty="0">
              <a:solidFill>
                <a:srgbClr val="7F7F7F"/>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63</a:t>
            </a:fld>
            <a:endParaRPr lang="fr-FR">
              <a:latin typeface="Calibri"/>
            </a:endParaRPr>
          </a:p>
        </p:txBody>
      </p:sp>
      <p:sp>
        <p:nvSpPr>
          <p:cNvPr id="13" name="Rectangle à coins arrondis 12"/>
          <p:cNvSpPr/>
          <p:nvPr/>
        </p:nvSpPr>
        <p:spPr>
          <a:xfrm>
            <a:off x="200472" y="974579"/>
            <a:ext cx="9080880" cy="2479833"/>
          </a:xfrm>
          <a:prstGeom prst="roundRect">
            <a:avLst>
              <a:gd name="adj" fmla="val 17722"/>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640392" y="1349643"/>
            <a:ext cx="8201040" cy="1729704"/>
          </a:xfrm>
        </p:spPr>
        <p:txBody>
          <a:bodyPr wrap="square">
            <a:spAutoFit/>
          </a:bodyPr>
          <a:lstStyle/>
          <a:p>
            <a:pPr marL="0" indent="0">
              <a:spcBef>
                <a:spcPts val="384"/>
              </a:spcBef>
              <a:buNone/>
            </a:pPr>
            <a:r>
              <a:rPr lang="fr-FR" sz="2000" b="1" dirty="0" smtClean="0"/>
              <a:t>Un antisémitisme jamais loin lorsque les haines identitaires se déchaînent. </a:t>
            </a:r>
          </a:p>
          <a:p>
            <a:pPr marL="0" indent="0">
              <a:spcBef>
                <a:spcPts val="384"/>
              </a:spcBef>
              <a:buNone/>
            </a:pPr>
            <a:endParaRPr lang="fr-FR" sz="2000" b="1" dirty="0" smtClean="0"/>
          </a:p>
          <a:p>
            <a:pPr marL="0" indent="0">
              <a:spcBef>
                <a:spcPts val="384"/>
              </a:spcBef>
              <a:buNone/>
            </a:pPr>
            <a:r>
              <a:rPr lang="fr-FR" sz="2000" b="1" dirty="0" smtClean="0">
                <a:solidFill>
                  <a:srgbClr val="FF6600"/>
                </a:solidFill>
              </a:rPr>
              <a:t>Dans </a:t>
            </a:r>
            <a:r>
              <a:rPr lang="fr-FR" sz="2000" b="1" dirty="0">
                <a:solidFill>
                  <a:srgbClr val="FF6600"/>
                </a:solidFill>
              </a:rPr>
              <a:t>le chaudron des haines qui s’enflamment l’une l’autre, la </a:t>
            </a:r>
            <a:r>
              <a:rPr lang="fr-FR" sz="2000" b="1" dirty="0" smtClean="0">
                <a:solidFill>
                  <a:srgbClr val="FF6600"/>
                </a:solidFill>
              </a:rPr>
              <a:t>paranoïa antimusulmane </a:t>
            </a:r>
            <a:r>
              <a:rPr lang="fr-FR" sz="2000" b="1" dirty="0">
                <a:solidFill>
                  <a:srgbClr val="FF6600"/>
                </a:solidFill>
              </a:rPr>
              <a:t>est en interaction avec </a:t>
            </a:r>
            <a:r>
              <a:rPr lang="fr-FR" sz="2000" b="1" dirty="0" smtClean="0">
                <a:solidFill>
                  <a:srgbClr val="FF6600"/>
                </a:solidFill>
              </a:rPr>
              <a:t>la persistance des opinions antisémites</a:t>
            </a:r>
            <a:r>
              <a:rPr lang="fr-FR" sz="2000" b="1" dirty="0" smtClean="0"/>
              <a:t>. </a:t>
            </a:r>
          </a:p>
        </p:txBody>
      </p:sp>
    </p:spTree>
    <p:extLst>
      <p:ext uri="{BB962C8B-B14F-4D97-AF65-F5344CB8AC3E}">
        <p14:creationId xmlns:p14="http://schemas.microsoft.com/office/powerpoint/2010/main" val="11066250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128470" y="2360620"/>
            <a:ext cx="9666948" cy="3318746"/>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6" name="Tableau 35"/>
          <p:cNvGraphicFramePr>
            <a:graphicFrameLocks noGrp="1"/>
          </p:cNvGraphicFramePr>
          <p:nvPr>
            <p:extLst>
              <p:ext uri="{D42A27DB-BD31-4B8C-83A1-F6EECF244321}">
                <p14:modId xmlns:p14="http://schemas.microsoft.com/office/powerpoint/2010/main" val="1420743889"/>
              </p:ext>
            </p:extLst>
          </p:nvPr>
        </p:nvGraphicFramePr>
        <p:xfrm>
          <a:off x="246916" y="2830725"/>
          <a:ext cx="9455473" cy="2686824"/>
        </p:xfrm>
        <a:graphic>
          <a:graphicData uri="http://schemas.openxmlformats.org/drawingml/2006/table">
            <a:tbl>
              <a:tblPr bandRow="1">
                <a:tableStyleId>{6E25E649-3F16-4E02-A733-19D2CDBF48F0}</a:tableStyleId>
              </a:tblPr>
              <a:tblGrid>
                <a:gridCol w="9455473">
                  <a:extLst>
                    <a:ext uri="{9D8B030D-6E8A-4147-A177-3AD203B41FA5}">
                      <a16:colId xmlns:a16="http://schemas.microsoft.com/office/drawing/2014/main" val="20000"/>
                    </a:ext>
                  </a:extLst>
                </a:gridCol>
              </a:tblGrid>
              <a:tr h="335853">
                <a:tc>
                  <a:txBody>
                    <a:bodyPr/>
                    <a:lstStyle/>
                    <a:p>
                      <a:pPr marL="360363" indent="-360363" algn="l" fontAlgn="ctr">
                        <a:tabLst>
                          <a:tab pos="269875" algn="r"/>
                        </a:tabLst>
                      </a:pPr>
                      <a:r>
                        <a:rPr lang="fr-FR" sz="1200" b="1" i="0" u="none" strike="noStrike" dirty="0" smtClean="0">
                          <a:solidFill>
                            <a:srgbClr val="FF0000"/>
                          </a:solidFill>
                          <a:effectLst/>
                          <a:latin typeface="Calibri"/>
                        </a:rPr>
                        <a:t>	1.</a:t>
                      </a:r>
                      <a:r>
                        <a:rPr lang="fr-FR" sz="1200" b="1" i="0" u="none" strike="noStrike" dirty="0" smtClean="0">
                          <a:solidFill>
                            <a:srgbClr val="000000"/>
                          </a:solidFill>
                          <a:effectLst/>
                          <a:latin typeface="Calibri"/>
                        </a:rPr>
                        <a:t>	Les Juifs sont très soudés</a:t>
                      </a:r>
                      <a:r>
                        <a:rPr lang="fr-FR" sz="1200" b="1" i="0" u="none" strike="noStrike" baseline="0" dirty="0" smtClean="0">
                          <a:solidFill>
                            <a:srgbClr val="000000"/>
                          </a:solidFill>
                          <a:effectLst/>
                          <a:latin typeface="Calibri"/>
                        </a:rPr>
                        <a:t> entre eux</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2.</a:t>
                      </a:r>
                      <a:r>
                        <a:rPr lang="fr-FR" sz="1200" b="1" i="0" u="none" strike="noStrike" dirty="0" smtClean="0">
                          <a:solidFill>
                            <a:srgbClr val="000000"/>
                          </a:solidFill>
                          <a:effectLst/>
                          <a:latin typeface="Calibri"/>
                        </a:rPr>
                        <a:t>	Les Juifs ont un rapport particulier à l'argent</a:t>
                      </a:r>
                      <a:endParaRPr lang="fr-FR" sz="1100" b="0"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3</a:t>
                      </a:r>
                      <a:r>
                        <a:rPr lang="fr-FR" sz="1200" b="1" i="0" u="none" strike="noStrike" dirty="0" smtClean="0">
                          <a:solidFill>
                            <a:srgbClr val="000000"/>
                          </a:solidFill>
                          <a:effectLst/>
                          <a:latin typeface="Calibri"/>
                        </a:rPr>
                        <a:t>.	Les</a:t>
                      </a:r>
                      <a:r>
                        <a:rPr lang="fr-FR" sz="1200" b="1" i="0" u="none" strike="noStrike" baseline="0" dirty="0" smtClean="0">
                          <a:solidFill>
                            <a:srgbClr val="000000"/>
                          </a:solidFill>
                          <a:effectLst/>
                          <a:latin typeface="Calibri"/>
                        </a:rPr>
                        <a:t> Juifs belges sont plus attachés à Israël qu'à la Belgique</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4.	Les Juifs sont plus riches que la moyenne des Belges</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5.	</a:t>
                      </a:r>
                      <a:r>
                        <a:rPr lang="fr-FR" sz="1200" b="1" i="0" u="none" strike="noStrike" dirty="0" smtClean="0">
                          <a:solidFill>
                            <a:srgbClr val="000000"/>
                          </a:solidFill>
                          <a:effectLst/>
                          <a:latin typeface="+mn-lt"/>
                        </a:rPr>
                        <a:t>Je me méfie des Juifs,</a:t>
                      </a:r>
                      <a:r>
                        <a:rPr lang="fr-FR" sz="1200" b="1" i="0" u="none" strike="noStrike" baseline="0" dirty="0" smtClean="0">
                          <a:solidFill>
                            <a:srgbClr val="000000"/>
                          </a:solidFill>
                          <a:effectLst/>
                          <a:latin typeface="+mn-lt"/>
                        </a:rPr>
                        <a:t> ils ont trop de pouvoirs</a:t>
                      </a:r>
                      <a:endParaRPr lang="fr-FR" sz="1100" b="0"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6.	</a:t>
                      </a:r>
                      <a:r>
                        <a:rPr lang="fr-FR" sz="1200" b="1" i="0" u="none" strike="noStrike" dirty="0" smtClean="0">
                          <a:solidFill>
                            <a:srgbClr val="000000"/>
                          </a:solidFill>
                          <a:effectLst/>
                          <a:latin typeface="+mn-lt"/>
                        </a:rPr>
                        <a:t>Les juifs</a:t>
                      </a:r>
                      <a:r>
                        <a:rPr lang="fr-FR" sz="1200" b="1" i="0" u="none" strike="noStrike" baseline="0" dirty="0" smtClean="0">
                          <a:solidFill>
                            <a:srgbClr val="000000"/>
                          </a:solidFill>
                          <a:effectLst/>
                          <a:latin typeface="+mn-lt"/>
                        </a:rPr>
                        <a:t> sont trop présents dans les médias</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7.	J'ai une opinion plutôt négative ou très négative concernant les Juifs vivant en Belgique</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5853">
                <a:tc>
                  <a:txBody>
                    <a:bodyPr/>
                    <a:lstStyle/>
                    <a:p>
                      <a:pPr marL="360363" indent="-360363" algn="l" fontAlgn="ctr">
                        <a:tabLst>
                          <a:tab pos="269875" algn="r"/>
                        </a:tabLst>
                      </a:pPr>
                      <a:r>
                        <a:rPr lang="fr-FR" sz="1200" b="1" i="0" u="none" strike="noStrike" dirty="0" smtClean="0">
                          <a:solidFill>
                            <a:srgbClr val="000000"/>
                          </a:solidFill>
                          <a:effectLst/>
                          <a:latin typeface="Calibri"/>
                        </a:rPr>
                        <a:t>	</a:t>
                      </a:r>
                      <a:r>
                        <a:rPr lang="fr-FR" sz="1200" b="1" i="0" u="none" strike="noStrike" dirty="0" smtClean="0">
                          <a:solidFill>
                            <a:srgbClr val="FF0000"/>
                          </a:solidFill>
                          <a:effectLst/>
                          <a:latin typeface="Calibri"/>
                        </a:rPr>
                        <a:t>8</a:t>
                      </a:r>
                      <a:r>
                        <a:rPr lang="fr-FR" sz="1200" b="1" i="0" u="none" strike="noStrike" dirty="0" smtClean="0">
                          <a:solidFill>
                            <a:srgbClr val="000000"/>
                          </a:solidFill>
                          <a:effectLst/>
                          <a:latin typeface="Calibri"/>
                        </a:rPr>
                        <a:t>.	Les Belges</a:t>
                      </a:r>
                      <a:r>
                        <a:rPr lang="fr-FR" sz="1200" b="1" i="0" u="none" strike="noStrike" baseline="0" dirty="0" smtClean="0">
                          <a:solidFill>
                            <a:srgbClr val="000000"/>
                          </a:solidFill>
                          <a:effectLst/>
                          <a:latin typeface="Calibri"/>
                        </a:rPr>
                        <a:t> juifs ne sont  pas des Belges comme les autres </a:t>
                      </a:r>
                      <a:endParaRPr lang="fr-FR" sz="1200" b="1" i="0" u="none" strike="noStrike" dirty="0">
                        <a:solidFill>
                          <a:srgbClr val="000000"/>
                        </a:solidFill>
                        <a:effectLst/>
                        <a:latin typeface="Calibri"/>
                      </a:endParaRPr>
                    </a:p>
                  </a:txBody>
                  <a:tcPr marL="0" marR="12700" marT="12700"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graphicFrame>
        <p:nvGraphicFramePr>
          <p:cNvPr id="38" name="Graphique 37"/>
          <p:cNvGraphicFramePr/>
          <p:nvPr>
            <p:extLst>
              <p:ext uri="{D42A27DB-BD31-4B8C-83A1-F6EECF244321}">
                <p14:modId xmlns:p14="http://schemas.microsoft.com/office/powerpoint/2010/main" val="604081117"/>
              </p:ext>
            </p:extLst>
          </p:nvPr>
        </p:nvGraphicFramePr>
        <p:xfrm>
          <a:off x="6460529" y="2655374"/>
          <a:ext cx="3386396" cy="3023999"/>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64</a:t>
            </a:fld>
            <a:endParaRPr lang="fr-FR">
              <a:latin typeface="Calibri"/>
            </a:endParaRPr>
          </a:p>
        </p:txBody>
      </p:sp>
      <p:sp>
        <p:nvSpPr>
          <p:cNvPr id="30" name="ZoneTexte 29"/>
          <p:cNvSpPr txBox="1"/>
          <p:nvPr/>
        </p:nvSpPr>
        <p:spPr>
          <a:xfrm>
            <a:off x="128464" y="2114411"/>
            <a:ext cx="3221542" cy="246221"/>
          </a:xfrm>
          <a:prstGeom prst="rect">
            <a:avLst/>
          </a:prstGeom>
          <a:noFill/>
        </p:spPr>
        <p:txBody>
          <a:bodyPr wrap="none" rtlCol="0">
            <a:spAutoFit/>
          </a:bodyPr>
          <a:lstStyle/>
          <a:p>
            <a:r>
              <a:rPr lang="fr-FR" sz="1000" dirty="0">
                <a:solidFill>
                  <a:srgbClr val="000000"/>
                </a:solidFill>
                <a:latin typeface="Calibri"/>
              </a:rPr>
              <a:t>Base : 100% = population </a:t>
            </a:r>
            <a:r>
              <a:rPr lang="fr-FR" sz="1000" dirty="0" smtClean="0">
                <a:solidFill>
                  <a:srgbClr val="000000"/>
                </a:solidFill>
                <a:latin typeface="Calibri"/>
              </a:rPr>
              <a:t>totale hors confession judaïque.</a:t>
            </a:r>
            <a:endParaRPr lang="fr-FR" sz="1000" i="1" dirty="0">
              <a:solidFill>
                <a:srgbClr val="000000"/>
              </a:solidFill>
              <a:latin typeface="Calibri"/>
            </a:endParaRPr>
          </a:p>
        </p:txBody>
      </p:sp>
      <p:sp>
        <p:nvSpPr>
          <p:cNvPr id="61" name="Rectangle à coins arrondis 60"/>
          <p:cNvSpPr/>
          <p:nvPr/>
        </p:nvSpPr>
        <p:spPr>
          <a:xfrm>
            <a:off x="3798140" y="1518259"/>
            <a:ext cx="2595020" cy="37467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ÉCHELLE D'ANTISÉMITISME</a:t>
            </a:r>
            <a:endParaRPr lang="fr-FR" sz="1200" b="1" i="1" dirty="0">
              <a:solidFill>
                <a:srgbClr val="EE4414"/>
              </a:solidFill>
              <a:latin typeface="Calibri"/>
            </a:endParaRPr>
          </a:p>
        </p:txBody>
      </p:sp>
      <p:cxnSp>
        <p:nvCxnSpPr>
          <p:cNvPr id="64" name="Connecteur droit 63"/>
          <p:cNvCxnSpPr>
            <a:endCxn id="38" idx="0"/>
          </p:cNvCxnSpPr>
          <p:nvPr/>
        </p:nvCxnSpPr>
        <p:spPr>
          <a:xfrm flipV="1">
            <a:off x="8133384" y="2655367"/>
            <a:ext cx="20347" cy="2862182"/>
          </a:xfrm>
          <a:prstGeom prst="line">
            <a:avLst/>
          </a:prstGeom>
          <a:ln>
            <a:solidFill>
              <a:schemeClr val="accent2">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65" name="Ellipse 64"/>
          <p:cNvSpPr/>
          <p:nvPr/>
        </p:nvSpPr>
        <p:spPr>
          <a:xfrm>
            <a:off x="7993166" y="2437288"/>
            <a:ext cx="368016" cy="368016"/>
          </a:xfrm>
          <a:prstGeom prst="ellipse">
            <a:avLst/>
          </a:prstGeom>
          <a:solidFill>
            <a:schemeClr val="accent2">
              <a:lumMod val="50000"/>
              <a:lumOff val="50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050" dirty="0" smtClean="0">
                <a:solidFill>
                  <a:srgbClr val="53732D">
                    <a:lumMod val="50000"/>
                  </a:srgbClr>
                </a:solidFill>
                <a:latin typeface="Calibri"/>
              </a:rPr>
              <a:t>50%</a:t>
            </a:r>
            <a:endParaRPr lang="fr-FR" sz="1050" dirty="0">
              <a:solidFill>
                <a:srgbClr val="53732D">
                  <a:lumMod val="50000"/>
                </a:srgbClr>
              </a:solidFill>
              <a:latin typeface="Calibri"/>
            </a:endParaRPr>
          </a:p>
        </p:txBody>
      </p:sp>
      <p:sp>
        <p:nvSpPr>
          <p:cNvPr id="42" name="ZoneTexte 41"/>
          <p:cNvSpPr txBox="1"/>
          <p:nvPr/>
        </p:nvSpPr>
        <p:spPr>
          <a:xfrm>
            <a:off x="6730205" y="2947385"/>
            <a:ext cx="1285594" cy="430887"/>
          </a:xfrm>
          <a:prstGeom prst="rect">
            <a:avLst/>
          </a:prstGeom>
          <a:solidFill>
            <a:schemeClr val="bg1"/>
          </a:solidFill>
          <a:effectLst>
            <a:innerShdw blurRad="63500" dist="50800" dir="13500000">
              <a:prstClr val="black">
                <a:alpha val="50000"/>
              </a:prstClr>
            </a:innerShdw>
          </a:effectLst>
        </p:spPr>
        <p:txBody>
          <a:bodyPr wrap="square" rtlCol="0">
            <a:spAutoFit/>
          </a:bodyPr>
          <a:lstStyle/>
          <a:p>
            <a:pPr algn="ctr"/>
            <a:r>
              <a:rPr lang="fr-FR" sz="1200" b="1" dirty="0" smtClean="0">
                <a:solidFill>
                  <a:srgbClr val="000000"/>
                </a:solidFill>
                <a:latin typeface="Calibri"/>
              </a:rPr>
              <a:t>D'accord</a:t>
            </a:r>
          </a:p>
          <a:p>
            <a:pPr algn="ctr"/>
            <a:r>
              <a:rPr lang="fr-FR" sz="1000" dirty="0" smtClean="0">
                <a:solidFill>
                  <a:srgbClr val="000000"/>
                </a:solidFill>
                <a:latin typeface="Calibri"/>
              </a:rPr>
              <a:t>– Cotes 5, 6 et 7 –</a:t>
            </a:r>
            <a:endParaRPr lang="fr-FR" sz="1000" dirty="0">
              <a:solidFill>
                <a:srgbClr val="000000"/>
              </a:solidFill>
              <a:latin typeface="Calibri"/>
            </a:endParaRPr>
          </a:p>
        </p:txBody>
      </p:sp>
      <p:sp>
        <p:nvSpPr>
          <p:cNvPr id="62" name="Rectangle 61"/>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ZoneTexte 8"/>
          <p:cNvSpPr txBox="1"/>
          <p:nvPr/>
        </p:nvSpPr>
        <p:spPr>
          <a:xfrm>
            <a:off x="246911" y="2458643"/>
            <a:ext cx="2952802" cy="276999"/>
          </a:xfrm>
          <a:prstGeom prst="rect">
            <a:avLst/>
          </a:prstGeom>
          <a:noFill/>
        </p:spPr>
        <p:txBody>
          <a:bodyPr wrap="none" rtlCol="0">
            <a:spAutoFit/>
          </a:bodyPr>
          <a:lstStyle/>
          <a:p>
            <a:r>
              <a:rPr lang="fr-FR" sz="1200" b="1" i="1" dirty="0" smtClean="0">
                <a:solidFill>
                  <a:prstClr val="black"/>
                </a:solidFill>
                <a:latin typeface="Calibri"/>
              </a:rPr>
              <a:t>Liste des éléments constitutifs de l'échelle : </a:t>
            </a:r>
            <a:endParaRPr lang="fr-FR" sz="1200" b="1" i="1" dirty="0">
              <a:solidFill>
                <a:prstClr val="black"/>
              </a:solidFill>
              <a:latin typeface="Calibri"/>
            </a:endParaRPr>
          </a:p>
        </p:txBody>
      </p:sp>
    </p:spTree>
    <p:extLst>
      <p:ext uri="{BB962C8B-B14F-4D97-AF65-F5344CB8AC3E}">
        <p14:creationId xmlns:p14="http://schemas.microsoft.com/office/powerpoint/2010/main" val="1218719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906523" y="1679095"/>
            <a:ext cx="2850785" cy="3550431"/>
          </a:xfrm>
          <a:prstGeom prst="rect">
            <a:avLst/>
          </a:prstGeom>
          <a:solidFill>
            <a:schemeClr val="accent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0" name="Rectangle 19"/>
          <p:cNvSpPr/>
          <p:nvPr/>
        </p:nvSpPr>
        <p:spPr>
          <a:xfrm>
            <a:off x="2096682" y="1679095"/>
            <a:ext cx="2880822" cy="3550431"/>
          </a:xfrm>
          <a:prstGeom prst="rect">
            <a:avLst/>
          </a:prstGeom>
          <a:solidFill>
            <a:schemeClr val="accent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 name="Rectangle 5"/>
          <p:cNvSpPr/>
          <p:nvPr/>
        </p:nvSpPr>
        <p:spPr>
          <a:xfrm>
            <a:off x="1849512" y="5301475"/>
            <a:ext cx="7159432" cy="255697"/>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 name="Graphique 1"/>
          <p:cNvGraphicFramePr/>
          <p:nvPr>
            <p:extLst>
              <p:ext uri="{D42A27DB-BD31-4B8C-83A1-F6EECF244321}">
                <p14:modId xmlns:p14="http://schemas.microsoft.com/office/powerpoint/2010/main" val="3463974639"/>
              </p:ext>
            </p:extLst>
          </p:nvPr>
        </p:nvGraphicFramePr>
        <p:xfrm>
          <a:off x="1664127" y="1534200"/>
          <a:ext cx="7344816" cy="4071211"/>
        </p:xfrm>
        <a:graphic>
          <a:graphicData uri="http://schemas.openxmlformats.org/drawingml/2006/chart">
            <c:chart xmlns:c="http://schemas.openxmlformats.org/drawingml/2006/chart" xmlns:r="http://schemas.openxmlformats.org/officeDocument/2006/relationships" r:id="rId2"/>
          </a:graphicData>
        </a:graphic>
      </p:graphicFrame>
      <p:sp>
        <p:nvSpPr>
          <p:cNvPr id="29" name="Rectangle 28"/>
          <p:cNvSpPr/>
          <p:nvPr/>
        </p:nvSpPr>
        <p:spPr>
          <a:xfrm>
            <a:off x="1630922" y="4934965"/>
            <a:ext cx="392064" cy="366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65</a:t>
            </a:fld>
            <a:endParaRPr lang="fr-FR">
              <a:latin typeface="Calibri"/>
            </a:endParaRPr>
          </a:p>
        </p:txBody>
      </p:sp>
      <p:sp>
        <p:nvSpPr>
          <p:cNvPr id="30" name="ZoneTexte 29"/>
          <p:cNvSpPr txBox="1"/>
          <p:nvPr/>
        </p:nvSpPr>
        <p:spPr>
          <a:xfrm>
            <a:off x="56456" y="1313558"/>
            <a:ext cx="3221542" cy="246221"/>
          </a:xfrm>
          <a:prstGeom prst="rect">
            <a:avLst/>
          </a:prstGeom>
          <a:noFill/>
        </p:spPr>
        <p:txBody>
          <a:bodyPr wrap="none" rtlCol="0">
            <a:spAutoFit/>
          </a:bodyPr>
          <a:lstStyle/>
          <a:p>
            <a:r>
              <a:rPr lang="fr-FR" sz="1000" dirty="0">
                <a:solidFill>
                  <a:srgbClr val="000000"/>
                </a:solidFill>
                <a:latin typeface="Calibri"/>
              </a:rPr>
              <a:t>Base : 100% = population totale hors confession </a:t>
            </a:r>
            <a:r>
              <a:rPr lang="fr-FR" sz="1000" dirty="0" smtClean="0">
                <a:solidFill>
                  <a:srgbClr val="000000"/>
                </a:solidFill>
                <a:latin typeface="Calibri"/>
              </a:rPr>
              <a:t>judaïque</a:t>
            </a:r>
            <a:r>
              <a:rPr lang="fr-FR" sz="1000" dirty="0">
                <a:solidFill>
                  <a:srgbClr val="000000"/>
                </a:solidFill>
                <a:latin typeface="Calibri"/>
              </a:rPr>
              <a:t>.</a:t>
            </a:r>
            <a:endParaRPr lang="fr-FR" sz="1000" i="1" dirty="0">
              <a:solidFill>
                <a:srgbClr val="000000"/>
              </a:solidFill>
              <a:latin typeface="Calibri"/>
            </a:endParaRPr>
          </a:p>
        </p:txBody>
      </p:sp>
      <p:sp>
        <p:nvSpPr>
          <p:cNvPr id="62" name="Rectangle 61"/>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 name="Signalisation droite 2"/>
          <p:cNvSpPr/>
          <p:nvPr/>
        </p:nvSpPr>
        <p:spPr>
          <a:xfrm>
            <a:off x="128465" y="4999079"/>
            <a:ext cx="1865946" cy="847350"/>
          </a:xfrm>
          <a:prstGeom prst="homePlate">
            <a:avLst>
              <a:gd name="adj" fmla="val 39448"/>
            </a:avLst>
          </a:prstGeom>
          <a:solidFill>
            <a:schemeClr val="bg1">
              <a:lumMod val="85000"/>
            </a:schemeClr>
          </a:solidFill>
          <a:ln w="3175"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b="1" dirty="0" smtClean="0">
                <a:solidFill>
                  <a:prstClr val="black"/>
                </a:solidFill>
                <a:latin typeface="Calibri"/>
              </a:rPr>
              <a:t>Nombre d'affirmations antisémites considérées comme vraies</a:t>
            </a:r>
            <a:endParaRPr lang="fr-FR" sz="1200" b="1" dirty="0">
              <a:solidFill>
                <a:prstClr val="black"/>
              </a:solidFill>
              <a:latin typeface="Calibri"/>
            </a:endParaRPr>
          </a:p>
        </p:txBody>
      </p:sp>
      <p:sp>
        <p:nvSpPr>
          <p:cNvPr id="21" name="Rectangle 20"/>
          <p:cNvSpPr/>
          <p:nvPr/>
        </p:nvSpPr>
        <p:spPr>
          <a:xfrm>
            <a:off x="2402134" y="1834495"/>
            <a:ext cx="2272828" cy="523220"/>
          </a:xfrm>
          <a:prstGeom prst="rect">
            <a:avLst/>
          </a:prstGeom>
        </p:spPr>
        <p:txBody>
          <a:bodyPr wrap="none">
            <a:spAutoFit/>
          </a:bodyPr>
          <a:lstStyle/>
          <a:p>
            <a:pPr algn="ct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PAS OU PAS BEAUCOUP</a:t>
            </a:r>
            <a:b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b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D'OPINIONS ANTISÉMITES</a:t>
            </a:r>
            <a:endParaRPr lang="fr-FR" sz="1400" b="1" spc="50" dirty="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endParaRPr>
          </a:p>
        </p:txBody>
      </p:sp>
      <p:sp>
        <p:nvSpPr>
          <p:cNvPr id="23" name="Rectangle 22"/>
          <p:cNvSpPr/>
          <p:nvPr/>
        </p:nvSpPr>
        <p:spPr>
          <a:xfrm>
            <a:off x="6194664" y="1834495"/>
            <a:ext cx="2272828" cy="523220"/>
          </a:xfrm>
          <a:prstGeom prst="rect">
            <a:avLst/>
          </a:prstGeom>
        </p:spPr>
        <p:txBody>
          <a:bodyPr wrap="none">
            <a:spAutoFit/>
          </a:bodyPr>
          <a:lstStyle/>
          <a:p>
            <a:pPr algn="ctr"/>
            <a:r>
              <a:rPr lang="fr-FR" sz="1400" b="1" spc="50" dirty="0" smtClean="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BEAUCOUP</a:t>
            </a:r>
            <a:r>
              <a:rPr lang="fr-FR" sz="1400" b="1" spc="50" dirty="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
            </a:r>
            <a:br>
              <a:rPr lang="fr-FR" sz="1400" b="1" spc="50" dirty="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br>
            <a:r>
              <a:rPr lang="fr-FR" sz="1400" b="1" spc="50" dirty="0">
                <a:ln w="13500">
                  <a:solidFill>
                    <a:srgbClr val="4F81BD">
                      <a:shade val="2500"/>
                      <a:alpha val="6500"/>
                    </a:srgbClr>
                  </a:solidFill>
                  <a:prstDash val="solid"/>
                </a:ln>
                <a:solidFill>
                  <a:srgbClr val="4B1818">
                    <a:alpha val="95000"/>
                  </a:srgbClr>
                </a:solidFill>
                <a:effectLst>
                  <a:innerShdw blurRad="50900" dist="38500" dir="13500000">
                    <a:srgbClr val="000000">
                      <a:alpha val="60000"/>
                    </a:srgbClr>
                  </a:innerShdw>
                </a:effectLst>
                <a:latin typeface="Calibri"/>
              </a:rPr>
              <a:t>D'OPINIONS ANTISÉMITES</a:t>
            </a:r>
          </a:p>
        </p:txBody>
      </p:sp>
      <p:sp>
        <p:nvSpPr>
          <p:cNvPr id="7" name="Double flèche horizontale 6"/>
          <p:cNvSpPr/>
          <p:nvPr/>
        </p:nvSpPr>
        <p:spPr>
          <a:xfrm>
            <a:off x="2096688" y="5837518"/>
            <a:ext cx="6660627" cy="247170"/>
          </a:xfrm>
          <a:prstGeom prst="leftRightArrow">
            <a:avLst/>
          </a:prstGeom>
          <a:gradFill>
            <a:gsLst>
              <a:gs pos="0">
                <a:schemeClr val="accent2">
                  <a:lumMod val="10000"/>
                  <a:lumOff val="90000"/>
                </a:schemeClr>
              </a:gs>
              <a:gs pos="100000">
                <a:schemeClr val="accent2">
                  <a:lumMod val="50000"/>
                  <a:lumOff val="50000"/>
                </a:schemeClr>
              </a:gs>
            </a:gsLst>
            <a:lin ang="0" scaled="0"/>
          </a:gradFill>
          <a:ln>
            <a:solidFill>
              <a:schemeClr val="accent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ZoneTexte 24"/>
          <p:cNvSpPr txBox="1"/>
          <p:nvPr/>
        </p:nvSpPr>
        <p:spPr>
          <a:xfrm>
            <a:off x="8757309" y="5828208"/>
            <a:ext cx="1516324" cy="553998"/>
          </a:xfrm>
          <a:prstGeom prst="rect">
            <a:avLst/>
          </a:prstGeom>
          <a:noFill/>
        </p:spPr>
        <p:txBody>
          <a:bodyPr wrap="square" rtlCol="0">
            <a:spAutoFit/>
          </a:bodyPr>
          <a:lstStyle/>
          <a:p>
            <a:r>
              <a:rPr lang="fr-FR" sz="1000" b="1" i="1" dirty="0" smtClean="0">
                <a:solidFill>
                  <a:srgbClr val="4B1818"/>
                </a:solidFill>
                <a:latin typeface="Calibri"/>
              </a:rPr>
              <a:t>+++ Beaucoup </a:t>
            </a:r>
            <a:br>
              <a:rPr lang="fr-FR" sz="1000" b="1" i="1" dirty="0" smtClean="0">
                <a:solidFill>
                  <a:srgbClr val="4B1818"/>
                </a:solidFill>
                <a:latin typeface="Calibri"/>
              </a:rPr>
            </a:br>
            <a:r>
              <a:rPr lang="fr-FR" sz="1000" b="1" i="1" dirty="0" smtClean="0">
                <a:solidFill>
                  <a:srgbClr val="4B1818"/>
                </a:solidFill>
                <a:latin typeface="Calibri"/>
              </a:rPr>
              <a:t>opinions</a:t>
            </a:r>
            <a:br>
              <a:rPr lang="fr-FR" sz="1000" b="1" i="1" dirty="0" smtClean="0">
                <a:solidFill>
                  <a:srgbClr val="4B1818"/>
                </a:solidFill>
                <a:latin typeface="Calibri"/>
              </a:rPr>
            </a:br>
            <a:r>
              <a:rPr lang="fr-FR" sz="1000" b="1" i="1" dirty="0" smtClean="0">
                <a:solidFill>
                  <a:srgbClr val="4B1818"/>
                </a:solidFill>
                <a:latin typeface="Calibri"/>
              </a:rPr>
              <a:t> antisémites</a:t>
            </a:r>
            <a:endParaRPr lang="fr-FR" sz="1000" b="1" i="1" dirty="0">
              <a:solidFill>
                <a:srgbClr val="4B1818"/>
              </a:solidFill>
              <a:latin typeface="Calibri"/>
            </a:endParaRPr>
          </a:p>
        </p:txBody>
      </p:sp>
      <p:sp>
        <p:nvSpPr>
          <p:cNvPr id="26" name="ZoneTexte 25"/>
          <p:cNvSpPr txBox="1"/>
          <p:nvPr/>
        </p:nvSpPr>
        <p:spPr>
          <a:xfrm>
            <a:off x="477288" y="5828208"/>
            <a:ext cx="1623044" cy="400110"/>
          </a:xfrm>
          <a:prstGeom prst="rect">
            <a:avLst/>
          </a:prstGeom>
          <a:noFill/>
        </p:spPr>
        <p:txBody>
          <a:bodyPr wrap="square" rtlCol="0">
            <a:spAutoFit/>
          </a:bodyPr>
          <a:lstStyle/>
          <a:p>
            <a:pPr algn="r"/>
            <a:r>
              <a:rPr lang="fr-FR" sz="1000" b="1" i="1" dirty="0" smtClean="0">
                <a:solidFill>
                  <a:srgbClr val="4B1818"/>
                </a:solidFill>
                <a:latin typeface="Calibri"/>
              </a:rPr>
              <a:t>– – – Aucune opinion antisémite</a:t>
            </a:r>
            <a:endParaRPr lang="fr-FR" sz="1000" b="1" i="1" dirty="0">
              <a:solidFill>
                <a:srgbClr val="4B1818"/>
              </a:solidFill>
              <a:latin typeface="Calibri"/>
            </a:endParaRPr>
          </a:p>
        </p:txBody>
      </p:sp>
      <p:sp>
        <p:nvSpPr>
          <p:cNvPr id="27" name="Rectangle 26"/>
          <p:cNvSpPr/>
          <p:nvPr/>
        </p:nvSpPr>
        <p:spPr>
          <a:xfrm>
            <a:off x="56461" y="1559773"/>
            <a:ext cx="9793089" cy="4807081"/>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4" name="Rectangle 23"/>
          <p:cNvSpPr/>
          <p:nvPr/>
        </p:nvSpPr>
        <p:spPr>
          <a:xfrm>
            <a:off x="1630922" y="1597599"/>
            <a:ext cx="392064" cy="31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ZoneTexte 27"/>
          <p:cNvSpPr txBox="1"/>
          <p:nvPr/>
        </p:nvSpPr>
        <p:spPr>
          <a:xfrm>
            <a:off x="1247383" y="1592960"/>
            <a:ext cx="1042335" cy="246221"/>
          </a:xfrm>
          <a:prstGeom prst="rect">
            <a:avLst/>
          </a:prstGeom>
          <a:noFill/>
        </p:spPr>
        <p:txBody>
          <a:bodyPr wrap="none" rtlCol="0">
            <a:spAutoFit/>
          </a:bodyPr>
          <a:lstStyle/>
          <a:p>
            <a:r>
              <a:rPr lang="fr-FR" sz="1000" dirty="0" smtClean="0">
                <a:solidFill>
                  <a:srgbClr val="000000"/>
                </a:solidFill>
                <a:latin typeface="Calibri"/>
              </a:rPr>
              <a:t>% d'individus </a:t>
            </a:r>
            <a:r>
              <a:rPr lang="fr-FR" sz="1000" dirty="0" smtClean="0">
                <a:solidFill>
                  <a:srgbClr val="000000"/>
                </a:solidFill>
                <a:latin typeface="Zapf Dingbats" charset="2"/>
                <a:cs typeface="Zapf Dingbats" charset="2"/>
              </a:rPr>
              <a:t>s</a:t>
            </a:r>
            <a:endParaRPr lang="fr-FR" sz="1000" i="1" dirty="0">
              <a:solidFill>
                <a:srgbClr val="000000"/>
              </a:solidFill>
              <a:latin typeface="Zapf Dingbats" charset="2"/>
              <a:cs typeface="Zapf Dingbats" charset="2"/>
            </a:endParaRPr>
          </a:p>
        </p:txBody>
      </p:sp>
      <p:sp>
        <p:nvSpPr>
          <p:cNvPr id="31" name="Ellipse 30"/>
          <p:cNvSpPr/>
          <p:nvPr/>
        </p:nvSpPr>
        <p:spPr>
          <a:xfrm>
            <a:off x="7116862" y="2407083"/>
            <a:ext cx="428426" cy="428426"/>
          </a:xfrm>
          <a:prstGeom prst="ellipse">
            <a:avLst/>
          </a:prstGeom>
          <a:solidFill>
            <a:schemeClr val="accent2"/>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200" b="1" dirty="0" smtClean="0">
                <a:solidFill>
                  <a:prstClr val="white"/>
                </a:solidFill>
                <a:latin typeface="Calibri"/>
              </a:rPr>
              <a:t>26%</a:t>
            </a:r>
            <a:endParaRPr lang="fr-FR" sz="1200" b="1" dirty="0">
              <a:solidFill>
                <a:prstClr val="white"/>
              </a:solidFill>
              <a:latin typeface="Calibri"/>
            </a:endParaRPr>
          </a:p>
        </p:txBody>
      </p:sp>
      <p:sp>
        <p:nvSpPr>
          <p:cNvPr id="32" name="Ellipse 31"/>
          <p:cNvSpPr/>
          <p:nvPr/>
        </p:nvSpPr>
        <p:spPr>
          <a:xfrm>
            <a:off x="3330908" y="2407083"/>
            <a:ext cx="428426" cy="428426"/>
          </a:xfrm>
          <a:prstGeom prst="ellipse">
            <a:avLst/>
          </a:prstGeom>
          <a:solidFill>
            <a:schemeClr val="accent2">
              <a:lumMod val="75000"/>
              <a:lumOff val="25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200" b="1" dirty="0" smtClean="0">
                <a:solidFill>
                  <a:prstClr val="white"/>
                </a:solidFill>
                <a:latin typeface="Calibri"/>
              </a:rPr>
              <a:t>63%</a:t>
            </a:r>
            <a:endParaRPr lang="fr-FR" sz="1200" b="1" dirty="0">
              <a:solidFill>
                <a:prstClr val="white"/>
              </a:solidFill>
              <a:latin typeface="Calibri"/>
            </a:endParaRPr>
          </a:p>
        </p:txBody>
      </p:sp>
      <p:sp>
        <p:nvSpPr>
          <p:cNvPr id="33" name="Ellipse 32"/>
          <p:cNvSpPr/>
          <p:nvPr/>
        </p:nvSpPr>
        <p:spPr>
          <a:xfrm>
            <a:off x="5225311" y="2407083"/>
            <a:ext cx="428426" cy="428426"/>
          </a:xfrm>
          <a:prstGeom prst="ellipse">
            <a:avLst/>
          </a:prstGeom>
          <a:solidFill>
            <a:schemeClr val="accent2">
              <a:lumMod val="90000"/>
              <a:lumOff val="10000"/>
            </a:schemeClr>
          </a:solidFill>
          <a:effectLst>
            <a:outerShdw blurRad="206375" dist="50800" dir="5400000" sx="76000" sy="76000" algn="tl"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fr-FR" sz="1200" b="1" dirty="0" smtClean="0">
                <a:solidFill>
                  <a:prstClr val="white"/>
                </a:solidFill>
                <a:latin typeface="Calibri"/>
              </a:rPr>
              <a:t>11%</a:t>
            </a:r>
            <a:endParaRPr lang="fr-FR" sz="1200" b="1" dirty="0">
              <a:solidFill>
                <a:prstClr val="white"/>
              </a:solidFill>
              <a:latin typeface="Calibri"/>
            </a:endParaRPr>
          </a:p>
        </p:txBody>
      </p:sp>
      <p:grpSp>
        <p:nvGrpSpPr>
          <p:cNvPr id="34" name="Grouper 33"/>
          <p:cNvGrpSpPr/>
          <p:nvPr/>
        </p:nvGrpSpPr>
        <p:grpSpPr>
          <a:xfrm>
            <a:off x="6701407" y="2900796"/>
            <a:ext cx="1254837" cy="178686"/>
            <a:chOff x="5606164" y="5660139"/>
            <a:chExt cx="1254837" cy="178686"/>
          </a:xfrm>
        </p:grpSpPr>
        <p:sp>
          <p:nvSpPr>
            <p:cNvPr id="35" name="Signalisation droite 34"/>
            <p:cNvSpPr/>
            <p:nvPr/>
          </p:nvSpPr>
          <p:spPr>
            <a:xfrm>
              <a:off x="5606164" y="5661249"/>
              <a:ext cx="905438" cy="177576"/>
            </a:xfrm>
            <a:prstGeom prst="homePlate">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36" name="Rectangle 35"/>
            <p:cNvSpPr/>
            <p:nvPr/>
          </p:nvSpPr>
          <p:spPr>
            <a:xfrm>
              <a:off x="6511602" y="5660139"/>
              <a:ext cx="349399" cy="178686"/>
            </a:xfrm>
            <a:prstGeom prst="rect">
              <a:avLst/>
            </a:prstGeom>
            <a:solidFill>
              <a:srgbClr val="FFFFFF"/>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24%</a:t>
              </a:r>
              <a:endParaRPr lang="fr-FR" sz="900" dirty="0">
                <a:solidFill>
                  <a:srgbClr val="000000"/>
                </a:solidFill>
                <a:latin typeface="Calibri"/>
              </a:endParaRPr>
            </a:p>
          </p:txBody>
        </p:sp>
        <p:cxnSp>
          <p:nvCxnSpPr>
            <p:cNvPr id="37" name="Connecteur droit 36"/>
            <p:cNvCxnSpPr/>
            <p:nvPr/>
          </p:nvCxnSpPr>
          <p:spPr>
            <a:xfrm>
              <a:off x="5784850" y="5661249"/>
              <a:ext cx="0" cy="177576"/>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er 41"/>
          <p:cNvGrpSpPr/>
          <p:nvPr/>
        </p:nvGrpSpPr>
        <p:grpSpPr>
          <a:xfrm>
            <a:off x="1574250" y="2387512"/>
            <a:ext cx="1723362" cy="440218"/>
            <a:chOff x="5606164" y="5529928"/>
            <a:chExt cx="1723362" cy="440218"/>
          </a:xfrm>
        </p:grpSpPr>
        <p:sp>
          <p:nvSpPr>
            <p:cNvPr id="43" name="Signalisation droite 42"/>
            <p:cNvSpPr/>
            <p:nvPr/>
          </p:nvSpPr>
          <p:spPr>
            <a:xfrm>
              <a:off x="5606164" y="5529928"/>
              <a:ext cx="1348918" cy="440218"/>
            </a:xfrm>
            <a:prstGeom prst="homePlate">
              <a:avLst>
                <a:gd name="adj" fmla="val 37881"/>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a:t>
              </a:r>
              <a:r>
                <a:rPr lang="fr-FR" sz="900" b="1" dirty="0" smtClean="0">
                  <a:solidFill>
                    <a:srgbClr val="000000"/>
                  </a:solidFill>
                  <a:latin typeface="Calibri"/>
                </a:rPr>
                <a:t>Rappel</a:t>
              </a:r>
              <a:r>
                <a:rPr lang="fr-FR" sz="900" dirty="0" smtClean="0">
                  <a:solidFill>
                    <a:srgbClr val="000000"/>
                  </a:solidFill>
                  <a:latin typeface="Calibri"/>
                </a:rPr>
                <a:t> : à l'égard des </a:t>
              </a:r>
              <a:br>
                <a:rPr lang="fr-FR" sz="900" dirty="0" smtClean="0">
                  <a:solidFill>
                    <a:srgbClr val="000000"/>
                  </a:solidFill>
                  <a:latin typeface="Calibri"/>
                </a:rPr>
              </a:br>
              <a:r>
                <a:rPr lang="fr-FR" sz="900" dirty="0" smtClean="0">
                  <a:solidFill>
                    <a:srgbClr val="000000"/>
                  </a:solidFill>
                  <a:latin typeface="Calibri"/>
                </a:rPr>
                <a:t>musulmans</a:t>
              </a:r>
              <a:endParaRPr lang="fr-FR" sz="900" dirty="0">
                <a:solidFill>
                  <a:srgbClr val="000000"/>
                </a:solidFill>
                <a:latin typeface="Calibri"/>
              </a:endParaRPr>
            </a:p>
          </p:txBody>
        </p:sp>
        <p:sp>
          <p:nvSpPr>
            <p:cNvPr id="44" name="Rectangle 43"/>
            <p:cNvSpPr/>
            <p:nvPr/>
          </p:nvSpPr>
          <p:spPr>
            <a:xfrm>
              <a:off x="6980127" y="5660139"/>
              <a:ext cx="349399" cy="178686"/>
            </a:xfrm>
            <a:prstGeom prst="rect">
              <a:avLst/>
            </a:prstGeom>
            <a:solidFill>
              <a:srgbClr val="FFFFFF"/>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56%</a:t>
              </a:r>
              <a:endParaRPr lang="fr-FR" sz="900" dirty="0">
                <a:solidFill>
                  <a:srgbClr val="000000"/>
                </a:solidFill>
                <a:latin typeface="Calibri"/>
              </a:endParaRPr>
            </a:p>
          </p:txBody>
        </p:sp>
        <p:cxnSp>
          <p:nvCxnSpPr>
            <p:cNvPr id="45" name="Connecteur droit 44"/>
            <p:cNvCxnSpPr/>
            <p:nvPr/>
          </p:nvCxnSpPr>
          <p:spPr>
            <a:xfrm>
              <a:off x="5784850" y="5529928"/>
              <a:ext cx="0" cy="440218"/>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er 47"/>
          <p:cNvGrpSpPr/>
          <p:nvPr/>
        </p:nvGrpSpPr>
        <p:grpSpPr>
          <a:xfrm>
            <a:off x="7689304" y="2387512"/>
            <a:ext cx="1723362" cy="440218"/>
            <a:chOff x="5606164" y="5529928"/>
            <a:chExt cx="1723362" cy="440218"/>
          </a:xfrm>
        </p:grpSpPr>
        <p:sp>
          <p:nvSpPr>
            <p:cNvPr id="49" name="Signalisation droite 48"/>
            <p:cNvSpPr/>
            <p:nvPr/>
          </p:nvSpPr>
          <p:spPr>
            <a:xfrm>
              <a:off x="5606164" y="5529928"/>
              <a:ext cx="1348918" cy="440218"/>
            </a:xfrm>
            <a:prstGeom prst="homePlate">
              <a:avLst>
                <a:gd name="adj" fmla="val 37881"/>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a:t>
              </a:r>
              <a:r>
                <a:rPr lang="fr-FR" sz="900" b="1" dirty="0" smtClean="0">
                  <a:solidFill>
                    <a:srgbClr val="000000"/>
                  </a:solidFill>
                  <a:latin typeface="Calibri"/>
                </a:rPr>
                <a:t>Rappel</a:t>
              </a:r>
              <a:r>
                <a:rPr lang="fr-FR" sz="900" dirty="0" smtClean="0">
                  <a:solidFill>
                    <a:srgbClr val="000000"/>
                  </a:solidFill>
                  <a:latin typeface="Calibri"/>
                </a:rPr>
                <a:t> :  à l'égard des </a:t>
              </a:r>
              <a:br>
                <a:rPr lang="fr-FR" sz="900" dirty="0" smtClean="0">
                  <a:solidFill>
                    <a:srgbClr val="000000"/>
                  </a:solidFill>
                  <a:latin typeface="Calibri"/>
                </a:rPr>
              </a:br>
              <a:r>
                <a:rPr lang="fr-FR" sz="900" dirty="0" smtClean="0">
                  <a:solidFill>
                    <a:srgbClr val="000000"/>
                  </a:solidFill>
                  <a:latin typeface="Calibri"/>
                </a:rPr>
                <a:t>musulmans</a:t>
              </a:r>
              <a:endParaRPr lang="fr-FR" sz="900" dirty="0">
                <a:solidFill>
                  <a:srgbClr val="000000"/>
                </a:solidFill>
                <a:latin typeface="Calibri"/>
              </a:endParaRPr>
            </a:p>
          </p:txBody>
        </p:sp>
        <p:sp>
          <p:nvSpPr>
            <p:cNvPr id="50" name="Rectangle 49"/>
            <p:cNvSpPr/>
            <p:nvPr/>
          </p:nvSpPr>
          <p:spPr>
            <a:xfrm>
              <a:off x="6980127" y="5660139"/>
              <a:ext cx="349399" cy="178686"/>
            </a:xfrm>
            <a:prstGeom prst="rect">
              <a:avLst/>
            </a:prstGeom>
            <a:solidFill>
              <a:srgbClr val="FFFFFF"/>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40%</a:t>
              </a:r>
              <a:endParaRPr lang="fr-FR" sz="900" dirty="0">
                <a:solidFill>
                  <a:srgbClr val="000000"/>
                </a:solidFill>
                <a:latin typeface="Calibri"/>
              </a:endParaRPr>
            </a:p>
          </p:txBody>
        </p:sp>
        <p:cxnSp>
          <p:nvCxnSpPr>
            <p:cNvPr id="51" name="Connecteur droit 50"/>
            <p:cNvCxnSpPr/>
            <p:nvPr/>
          </p:nvCxnSpPr>
          <p:spPr>
            <a:xfrm>
              <a:off x="5784850" y="5529928"/>
              <a:ext cx="0" cy="440218"/>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sp>
        <p:nvSpPr>
          <p:cNvPr id="52" name="Rectangle à coins arrondis 51"/>
          <p:cNvSpPr/>
          <p:nvPr/>
        </p:nvSpPr>
        <p:spPr>
          <a:xfrm>
            <a:off x="3671210" y="357209"/>
            <a:ext cx="2577934" cy="37467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a:solidFill>
                  <a:prstClr val="black"/>
                </a:solidFill>
                <a:latin typeface="Calibri"/>
              </a:rPr>
              <a:t>ÉCHELLE D'ANTISÉMITISME</a:t>
            </a:r>
            <a:endParaRPr lang="fr-FR" sz="1200" b="1" i="1" dirty="0">
              <a:solidFill>
                <a:srgbClr val="EE4414"/>
              </a:solidFill>
              <a:latin typeface="Calibri"/>
            </a:endParaRPr>
          </a:p>
        </p:txBody>
      </p:sp>
    </p:spTree>
    <p:extLst>
      <p:ext uri="{BB962C8B-B14F-4D97-AF65-F5344CB8AC3E}">
        <p14:creationId xmlns:p14="http://schemas.microsoft.com/office/powerpoint/2010/main" val="6850826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6997" y="5583432"/>
            <a:ext cx="8340950" cy="273072"/>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a:xfrm>
            <a:off x="0" y="6674886"/>
            <a:ext cx="9906000" cy="195814"/>
          </a:xfrm>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66</a:t>
            </a:fld>
            <a:endParaRPr lang="fr-FR">
              <a:latin typeface="Calibri"/>
            </a:endParaRPr>
          </a:p>
        </p:txBody>
      </p:sp>
      <p:sp>
        <p:nvSpPr>
          <p:cNvPr id="30" name="ZoneTexte 29"/>
          <p:cNvSpPr txBox="1"/>
          <p:nvPr/>
        </p:nvSpPr>
        <p:spPr>
          <a:xfrm>
            <a:off x="74332" y="1394901"/>
            <a:ext cx="2786164" cy="246221"/>
          </a:xfrm>
          <a:prstGeom prst="rect">
            <a:avLst/>
          </a:prstGeom>
          <a:noFill/>
        </p:spPr>
        <p:txBody>
          <a:bodyPr wrap="none" rtlCol="0">
            <a:spAutoFit/>
          </a:bodyPr>
          <a:lstStyle/>
          <a:p>
            <a:r>
              <a:rPr lang="fr-FR" sz="1000" dirty="0">
                <a:solidFill>
                  <a:srgbClr val="000000"/>
                </a:solidFill>
                <a:latin typeface="Calibri"/>
              </a:rPr>
              <a:t>Base : 100% = population </a:t>
            </a:r>
            <a:r>
              <a:rPr lang="fr-FR" sz="1000" dirty="0" smtClean="0">
                <a:solidFill>
                  <a:srgbClr val="000000"/>
                </a:solidFill>
                <a:latin typeface="Calibri"/>
              </a:rPr>
              <a:t>totale hors Musulmans.</a:t>
            </a:r>
            <a:endParaRPr lang="fr-FR" sz="1000" i="1" dirty="0">
              <a:solidFill>
                <a:srgbClr val="000000"/>
              </a:solidFill>
              <a:latin typeface="Calibri"/>
            </a:endParaRPr>
          </a:p>
        </p:txBody>
      </p:sp>
      <p:sp>
        <p:nvSpPr>
          <p:cNvPr id="62" name="Rectangle 61"/>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 name="Graphique 1"/>
          <p:cNvGraphicFramePr/>
          <p:nvPr>
            <p:extLst>
              <p:ext uri="{D42A27DB-BD31-4B8C-83A1-F6EECF244321}">
                <p14:modId xmlns:p14="http://schemas.microsoft.com/office/powerpoint/2010/main" val="920681565"/>
              </p:ext>
            </p:extLst>
          </p:nvPr>
        </p:nvGraphicFramePr>
        <p:xfrm>
          <a:off x="1834594" y="1749061"/>
          <a:ext cx="7344816" cy="3926328"/>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6"/>
          <p:cNvSpPr/>
          <p:nvPr/>
        </p:nvSpPr>
        <p:spPr>
          <a:xfrm>
            <a:off x="74338" y="1672362"/>
            <a:ext cx="9775212" cy="4717326"/>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8" name="ZoneTexte 7"/>
          <p:cNvSpPr txBox="1"/>
          <p:nvPr/>
        </p:nvSpPr>
        <p:spPr>
          <a:xfrm>
            <a:off x="1981769" y="5394850"/>
            <a:ext cx="697627" cy="461665"/>
          </a:xfrm>
          <a:prstGeom prst="rect">
            <a:avLst/>
          </a:prstGeom>
          <a:noFill/>
        </p:spPr>
        <p:txBody>
          <a:bodyPr wrap="none" rtlCol="0">
            <a:spAutoFit/>
          </a:bodyPr>
          <a:lstStyle/>
          <a:p>
            <a:pPr algn="ctr"/>
            <a:r>
              <a:rPr lang="fr-FR" sz="1200" b="1" dirty="0" smtClean="0">
                <a:solidFill>
                  <a:prstClr val="black"/>
                </a:solidFill>
                <a:latin typeface="Zapf Dingbats" charset="2"/>
                <a:cs typeface="Zapf Dingbats" charset="2"/>
              </a:rPr>
              <a:t>s</a:t>
            </a:r>
          </a:p>
          <a:p>
            <a:pPr algn="ctr"/>
            <a:r>
              <a:rPr lang="fr-FR" sz="1200" b="1" dirty="0" smtClean="0">
                <a:solidFill>
                  <a:prstClr val="black"/>
                </a:solidFill>
                <a:latin typeface="Calibri"/>
              </a:rPr>
              <a:t>De 0 à 1</a:t>
            </a:r>
            <a:endParaRPr lang="fr-FR" sz="1200" b="1" dirty="0">
              <a:solidFill>
                <a:prstClr val="black"/>
              </a:solidFill>
              <a:latin typeface="Calibri"/>
            </a:endParaRPr>
          </a:p>
        </p:txBody>
      </p:sp>
      <p:sp>
        <p:nvSpPr>
          <p:cNvPr id="24" name="ZoneTexte 23"/>
          <p:cNvSpPr txBox="1"/>
          <p:nvPr/>
        </p:nvSpPr>
        <p:spPr>
          <a:xfrm>
            <a:off x="4620398" y="5394850"/>
            <a:ext cx="697627" cy="461665"/>
          </a:xfrm>
          <a:prstGeom prst="rect">
            <a:avLst/>
          </a:prstGeom>
          <a:noFill/>
        </p:spPr>
        <p:txBody>
          <a:bodyPr wrap="none" rtlCol="0">
            <a:spAutoFit/>
          </a:bodyPr>
          <a:lstStyle/>
          <a:p>
            <a:pPr algn="ctr"/>
            <a:r>
              <a:rPr lang="fr-FR" sz="1200" b="1" dirty="0" smtClean="0">
                <a:solidFill>
                  <a:prstClr val="black"/>
                </a:solidFill>
                <a:latin typeface="Zapf Dingbats" charset="2"/>
                <a:cs typeface="Zapf Dingbats" charset="2"/>
              </a:rPr>
              <a:t>s</a:t>
            </a:r>
          </a:p>
          <a:p>
            <a:pPr algn="ctr"/>
            <a:r>
              <a:rPr lang="fr-FR" sz="1200" b="1" dirty="0" smtClean="0">
                <a:solidFill>
                  <a:prstClr val="black"/>
                </a:solidFill>
                <a:latin typeface="Calibri"/>
              </a:rPr>
              <a:t>De 4 à 5</a:t>
            </a:r>
            <a:endParaRPr lang="fr-FR" sz="1200" b="1" dirty="0">
              <a:solidFill>
                <a:prstClr val="black"/>
              </a:solidFill>
              <a:latin typeface="Calibri"/>
            </a:endParaRPr>
          </a:p>
        </p:txBody>
      </p:sp>
      <p:sp>
        <p:nvSpPr>
          <p:cNvPr id="28" name="ZoneTexte 27"/>
          <p:cNvSpPr txBox="1"/>
          <p:nvPr/>
        </p:nvSpPr>
        <p:spPr>
          <a:xfrm>
            <a:off x="7323453" y="5394850"/>
            <a:ext cx="695473" cy="461665"/>
          </a:xfrm>
          <a:prstGeom prst="rect">
            <a:avLst/>
          </a:prstGeom>
          <a:noFill/>
        </p:spPr>
        <p:txBody>
          <a:bodyPr wrap="none" rtlCol="0">
            <a:spAutoFit/>
          </a:bodyPr>
          <a:lstStyle/>
          <a:p>
            <a:pPr algn="ctr"/>
            <a:r>
              <a:rPr lang="fr-FR" sz="1200" b="1" dirty="0" smtClean="0">
                <a:solidFill>
                  <a:prstClr val="black"/>
                </a:solidFill>
                <a:latin typeface="Zapf Dingbats" charset="2"/>
                <a:cs typeface="Zapf Dingbats" charset="2"/>
              </a:rPr>
              <a:t>s</a:t>
            </a:r>
          </a:p>
          <a:p>
            <a:pPr algn="ctr"/>
            <a:r>
              <a:rPr lang="fr-FR" sz="1200" b="1" dirty="0" smtClean="0">
                <a:solidFill>
                  <a:prstClr val="black"/>
                </a:solidFill>
                <a:latin typeface="Calibri"/>
              </a:rPr>
              <a:t>De 8 à 9</a:t>
            </a:r>
            <a:endParaRPr lang="fr-FR" sz="1200" b="1" dirty="0">
              <a:solidFill>
                <a:prstClr val="black"/>
              </a:solidFill>
              <a:latin typeface="Calibri"/>
            </a:endParaRPr>
          </a:p>
        </p:txBody>
      </p:sp>
      <p:sp>
        <p:nvSpPr>
          <p:cNvPr id="31" name="Rectangle 30"/>
          <p:cNvSpPr/>
          <p:nvPr/>
        </p:nvSpPr>
        <p:spPr>
          <a:xfrm>
            <a:off x="4391544" y="2075877"/>
            <a:ext cx="2505672" cy="492443"/>
          </a:xfrm>
          <a:prstGeom prst="rect">
            <a:avLst/>
          </a:prstGeom>
          <a:solidFill>
            <a:schemeClr val="accent2">
              <a:lumMod val="10000"/>
              <a:lumOff val="90000"/>
            </a:schemeClr>
          </a:solidFill>
          <a:effectLst>
            <a:innerShdw blurRad="63500" dist="50800" dir="13500000">
              <a:prstClr val="black">
                <a:alpha val="50000"/>
              </a:prstClr>
            </a:innerShdw>
          </a:effectLst>
        </p:spPr>
        <p:txBody>
          <a:bodyPr wrap="square">
            <a:spAutoFit/>
          </a:bodyPr>
          <a:lstStyle/>
          <a:p>
            <a:pPr algn="ctr"/>
            <a:r>
              <a:rPr lang="fr-FR" sz="1200" b="1" spc="50" dirty="0" smtClean="0">
                <a:ln w="13500">
                  <a:solidFill>
                    <a:srgbClr val="4F81BD">
                      <a:shade val="2500"/>
                      <a:alpha val="6500"/>
                    </a:srgbClr>
                  </a:solidFill>
                  <a:prstDash val="solid"/>
                </a:ln>
                <a:solidFill>
                  <a:srgbClr val="800000">
                    <a:alpha val="95000"/>
                  </a:srgbClr>
                </a:solidFill>
                <a:effectLst>
                  <a:innerShdw blurRad="50900" dist="38500" dir="13500000">
                    <a:srgbClr val="000000">
                      <a:alpha val="60000"/>
                    </a:srgbClr>
                  </a:innerShdw>
                </a:effectLst>
                <a:latin typeface="Calibri"/>
              </a:rPr>
              <a:t> VARIATION SELON </a:t>
            </a:r>
            <a:br>
              <a:rPr lang="fr-FR" sz="1200" b="1" spc="50" dirty="0" smtClean="0">
                <a:ln w="13500">
                  <a:solidFill>
                    <a:srgbClr val="4F81BD">
                      <a:shade val="2500"/>
                      <a:alpha val="6500"/>
                    </a:srgbClr>
                  </a:solidFill>
                  <a:prstDash val="solid"/>
                </a:ln>
                <a:solidFill>
                  <a:srgbClr val="800000">
                    <a:alpha val="95000"/>
                  </a:srgbClr>
                </a:solidFill>
                <a:effectLst>
                  <a:innerShdw blurRad="50900" dist="38500" dir="13500000">
                    <a:srgbClr val="000000">
                      <a:alpha val="60000"/>
                    </a:srgbClr>
                  </a:innerShdw>
                </a:effectLst>
                <a:latin typeface="Calibri"/>
              </a:rPr>
            </a:br>
            <a:r>
              <a:rPr lang="fr-FR" sz="1400" b="1" spc="50" dirty="0" smtClean="0">
                <a:ln w="13500">
                  <a:solidFill>
                    <a:srgbClr val="4F81BD">
                      <a:shade val="2500"/>
                      <a:alpha val="6500"/>
                    </a:srgbClr>
                  </a:solidFill>
                  <a:prstDash val="solid"/>
                </a:ln>
                <a:solidFill>
                  <a:srgbClr val="800000">
                    <a:alpha val="95000"/>
                  </a:srgbClr>
                </a:solidFill>
                <a:effectLst>
                  <a:innerShdw blurRad="50900" dist="38500" dir="13500000">
                    <a:srgbClr val="000000">
                      <a:alpha val="60000"/>
                    </a:srgbClr>
                  </a:innerShdw>
                </a:effectLst>
                <a:latin typeface="Calibri"/>
              </a:rPr>
              <a:t>L’ÉCHELLE D'ANTISÉMITISME</a:t>
            </a:r>
            <a:endParaRPr lang="fr-FR" sz="1200" b="1" spc="50" dirty="0">
              <a:ln w="13500">
                <a:solidFill>
                  <a:srgbClr val="4F81BD">
                    <a:shade val="2500"/>
                    <a:alpha val="6500"/>
                  </a:srgbClr>
                </a:solidFill>
                <a:prstDash val="solid"/>
              </a:ln>
              <a:solidFill>
                <a:srgbClr val="800000">
                  <a:alpha val="95000"/>
                </a:srgbClr>
              </a:solidFill>
              <a:effectLst>
                <a:innerShdw blurRad="50900" dist="38500" dir="13500000">
                  <a:srgbClr val="000000">
                    <a:alpha val="60000"/>
                  </a:srgbClr>
                </a:innerShdw>
              </a:effectLst>
              <a:latin typeface="Calibri"/>
            </a:endParaRPr>
          </a:p>
        </p:txBody>
      </p:sp>
      <p:sp>
        <p:nvSpPr>
          <p:cNvPr id="18" name="Rectangle 17"/>
          <p:cNvSpPr/>
          <p:nvPr/>
        </p:nvSpPr>
        <p:spPr>
          <a:xfrm>
            <a:off x="1841003" y="1749062"/>
            <a:ext cx="392064" cy="318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9" name="ZoneTexte 18"/>
          <p:cNvSpPr txBox="1"/>
          <p:nvPr/>
        </p:nvSpPr>
        <p:spPr>
          <a:xfrm>
            <a:off x="1457464" y="1795559"/>
            <a:ext cx="1042335" cy="246221"/>
          </a:xfrm>
          <a:prstGeom prst="rect">
            <a:avLst/>
          </a:prstGeom>
          <a:noFill/>
        </p:spPr>
        <p:txBody>
          <a:bodyPr wrap="none" rtlCol="0">
            <a:spAutoFit/>
          </a:bodyPr>
          <a:lstStyle/>
          <a:p>
            <a:r>
              <a:rPr lang="fr-FR" sz="1000" dirty="0" smtClean="0">
                <a:solidFill>
                  <a:srgbClr val="000000"/>
                </a:solidFill>
                <a:latin typeface="Calibri"/>
              </a:rPr>
              <a:t>% d'individus </a:t>
            </a:r>
            <a:r>
              <a:rPr lang="fr-FR" sz="1000" dirty="0" smtClean="0">
                <a:solidFill>
                  <a:srgbClr val="000000"/>
                </a:solidFill>
                <a:latin typeface="Zapf Dingbats" charset="2"/>
                <a:cs typeface="Zapf Dingbats" charset="2"/>
              </a:rPr>
              <a:t>s</a:t>
            </a:r>
            <a:endParaRPr lang="fr-FR" sz="1000" i="1" dirty="0">
              <a:solidFill>
                <a:srgbClr val="000000"/>
              </a:solidFill>
              <a:latin typeface="Zapf Dingbats" charset="2"/>
              <a:cs typeface="Zapf Dingbats" charset="2"/>
            </a:endParaRPr>
          </a:p>
        </p:txBody>
      </p:sp>
      <p:sp>
        <p:nvSpPr>
          <p:cNvPr id="20" name="Signalisation droite 19"/>
          <p:cNvSpPr/>
          <p:nvPr/>
        </p:nvSpPr>
        <p:spPr>
          <a:xfrm>
            <a:off x="213078" y="5420407"/>
            <a:ext cx="1768688" cy="611902"/>
          </a:xfrm>
          <a:prstGeom prst="homePlate">
            <a:avLst>
              <a:gd name="adj" fmla="val 40829"/>
            </a:avLst>
          </a:prstGeom>
          <a:solidFill>
            <a:schemeClr val="bg1">
              <a:lumMod val="85000"/>
            </a:schemeClr>
          </a:solidFill>
          <a:ln w="3175" cmpd="sng">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200" dirty="0" smtClean="0">
                <a:solidFill>
                  <a:prstClr val="black"/>
                </a:solidFill>
                <a:latin typeface="Calibri"/>
              </a:rPr>
              <a:t>Nombre d’opinions négatives par rapport aux musulmans</a:t>
            </a:r>
            <a:endParaRPr lang="fr-FR" sz="1200" b="1" dirty="0">
              <a:solidFill>
                <a:prstClr val="black"/>
              </a:solidFill>
              <a:latin typeface="Calibri"/>
            </a:endParaRPr>
          </a:p>
        </p:txBody>
      </p:sp>
      <p:sp>
        <p:nvSpPr>
          <p:cNvPr id="22" name="ZoneTexte 21"/>
          <p:cNvSpPr txBox="1"/>
          <p:nvPr/>
        </p:nvSpPr>
        <p:spPr>
          <a:xfrm>
            <a:off x="3312404" y="5394850"/>
            <a:ext cx="697627" cy="461665"/>
          </a:xfrm>
          <a:prstGeom prst="rect">
            <a:avLst/>
          </a:prstGeom>
          <a:noFill/>
        </p:spPr>
        <p:txBody>
          <a:bodyPr wrap="none" rtlCol="0">
            <a:spAutoFit/>
          </a:bodyPr>
          <a:lstStyle/>
          <a:p>
            <a:pPr algn="ctr"/>
            <a:r>
              <a:rPr lang="fr-FR" sz="1200" b="1" dirty="0" smtClean="0">
                <a:solidFill>
                  <a:prstClr val="black"/>
                </a:solidFill>
                <a:latin typeface="Zapf Dingbats" charset="2"/>
                <a:cs typeface="Zapf Dingbats" charset="2"/>
              </a:rPr>
              <a:t>s</a:t>
            </a:r>
          </a:p>
          <a:p>
            <a:pPr algn="ctr"/>
            <a:r>
              <a:rPr lang="fr-FR" sz="1200" b="1" dirty="0" smtClean="0">
                <a:solidFill>
                  <a:prstClr val="black"/>
                </a:solidFill>
                <a:latin typeface="Calibri"/>
              </a:rPr>
              <a:t>De 2 à 3</a:t>
            </a:r>
            <a:endParaRPr lang="fr-FR" sz="1200" b="1" dirty="0">
              <a:solidFill>
                <a:prstClr val="black"/>
              </a:solidFill>
              <a:latin typeface="Calibri"/>
            </a:endParaRPr>
          </a:p>
        </p:txBody>
      </p:sp>
      <p:sp>
        <p:nvSpPr>
          <p:cNvPr id="23" name="ZoneTexte 22"/>
          <p:cNvSpPr txBox="1"/>
          <p:nvPr/>
        </p:nvSpPr>
        <p:spPr>
          <a:xfrm>
            <a:off x="5960162" y="5394850"/>
            <a:ext cx="695473" cy="461665"/>
          </a:xfrm>
          <a:prstGeom prst="rect">
            <a:avLst/>
          </a:prstGeom>
          <a:noFill/>
        </p:spPr>
        <p:txBody>
          <a:bodyPr wrap="none" rtlCol="0">
            <a:spAutoFit/>
          </a:bodyPr>
          <a:lstStyle/>
          <a:p>
            <a:pPr algn="ctr"/>
            <a:r>
              <a:rPr lang="fr-FR" sz="1200" b="1" dirty="0" smtClean="0">
                <a:solidFill>
                  <a:prstClr val="black"/>
                </a:solidFill>
                <a:latin typeface="Zapf Dingbats" charset="2"/>
                <a:cs typeface="Zapf Dingbats" charset="2"/>
              </a:rPr>
              <a:t>s</a:t>
            </a:r>
          </a:p>
          <a:p>
            <a:pPr algn="ctr"/>
            <a:r>
              <a:rPr lang="fr-FR" sz="1200" b="1" dirty="0" smtClean="0">
                <a:solidFill>
                  <a:prstClr val="black"/>
                </a:solidFill>
                <a:latin typeface="Calibri"/>
              </a:rPr>
              <a:t>De 6 à 7</a:t>
            </a:r>
            <a:endParaRPr lang="fr-FR" sz="1200" b="1" dirty="0">
              <a:solidFill>
                <a:prstClr val="black"/>
              </a:solidFill>
              <a:latin typeface="Calibri"/>
            </a:endParaRPr>
          </a:p>
        </p:txBody>
      </p:sp>
      <p:sp>
        <p:nvSpPr>
          <p:cNvPr id="25" name="ZoneTexte 24"/>
          <p:cNvSpPr txBox="1"/>
          <p:nvPr/>
        </p:nvSpPr>
        <p:spPr>
          <a:xfrm>
            <a:off x="8588922" y="5394850"/>
            <a:ext cx="851515" cy="461665"/>
          </a:xfrm>
          <a:prstGeom prst="rect">
            <a:avLst/>
          </a:prstGeom>
          <a:noFill/>
        </p:spPr>
        <p:txBody>
          <a:bodyPr wrap="none" rtlCol="0">
            <a:spAutoFit/>
          </a:bodyPr>
          <a:lstStyle/>
          <a:p>
            <a:pPr algn="ctr"/>
            <a:r>
              <a:rPr lang="fr-FR" sz="1200" b="1" dirty="0" smtClean="0">
                <a:solidFill>
                  <a:prstClr val="black"/>
                </a:solidFill>
                <a:latin typeface="Zapf Dingbats" charset="2"/>
                <a:cs typeface="Zapf Dingbats" charset="2"/>
              </a:rPr>
              <a:t>s</a:t>
            </a:r>
          </a:p>
          <a:p>
            <a:pPr algn="ctr"/>
            <a:r>
              <a:rPr lang="fr-FR" sz="1200" b="1" dirty="0" smtClean="0">
                <a:solidFill>
                  <a:prstClr val="black"/>
                </a:solidFill>
                <a:latin typeface="Calibri"/>
              </a:rPr>
              <a:t>De 10 à 11</a:t>
            </a:r>
            <a:endParaRPr lang="fr-FR" sz="1200" b="1" dirty="0">
              <a:solidFill>
                <a:prstClr val="black"/>
              </a:solidFill>
              <a:latin typeface="Calibri"/>
            </a:endParaRPr>
          </a:p>
        </p:txBody>
      </p:sp>
      <p:sp>
        <p:nvSpPr>
          <p:cNvPr id="26" name="Double flèche horizontale 25"/>
          <p:cNvSpPr/>
          <p:nvPr/>
        </p:nvSpPr>
        <p:spPr>
          <a:xfrm>
            <a:off x="2233068" y="5883864"/>
            <a:ext cx="6660627" cy="247170"/>
          </a:xfrm>
          <a:prstGeom prst="leftRightArrow">
            <a:avLst/>
          </a:prstGeom>
          <a:gradFill>
            <a:gsLst>
              <a:gs pos="0">
                <a:schemeClr val="accent2">
                  <a:lumMod val="10000"/>
                  <a:lumOff val="90000"/>
                </a:schemeClr>
              </a:gs>
              <a:gs pos="100000">
                <a:schemeClr val="accent2">
                  <a:lumMod val="50000"/>
                  <a:lumOff val="50000"/>
                </a:schemeClr>
              </a:gs>
            </a:gsLst>
            <a:lin ang="0" scaled="0"/>
          </a:gradFill>
          <a:ln>
            <a:solidFill>
              <a:schemeClr val="accent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9" name="ZoneTexte 28"/>
          <p:cNvSpPr txBox="1"/>
          <p:nvPr/>
        </p:nvSpPr>
        <p:spPr>
          <a:xfrm>
            <a:off x="8893688" y="5874566"/>
            <a:ext cx="1516324" cy="246221"/>
          </a:xfrm>
          <a:prstGeom prst="rect">
            <a:avLst/>
          </a:prstGeom>
          <a:noFill/>
        </p:spPr>
        <p:txBody>
          <a:bodyPr wrap="square" rtlCol="0">
            <a:spAutoFit/>
          </a:bodyPr>
          <a:lstStyle/>
          <a:p>
            <a:r>
              <a:rPr lang="fr-FR" sz="1000" b="1" i="1" dirty="0" smtClean="0">
                <a:solidFill>
                  <a:srgbClr val="4B1818"/>
                </a:solidFill>
                <a:latin typeface="Calibri"/>
              </a:rPr>
              <a:t>+++</a:t>
            </a:r>
            <a:endParaRPr lang="fr-FR" sz="1000" b="1" i="1" dirty="0">
              <a:solidFill>
                <a:srgbClr val="4B1818"/>
              </a:solidFill>
              <a:latin typeface="Calibri"/>
            </a:endParaRPr>
          </a:p>
        </p:txBody>
      </p:sp>
      <p:sp>
        <p:nvSpPr>
          <p:cNvPr id="32" name="ZoneTexte 31"/>
          <p:cNvSpPr txBox="1"/>
          <p:nvPr/>
        </p:nvSpPr>
        <p:spPr>
          <a:xfrm>
            <a:off x="613667" y="5874566"/>
            <a:ext cx="1623044" cy="246221"/>
          </a:xfrm>
          <a:prstGeom prst="rect">
            <a:avLst/>
          </a:prstGeom>
          <a:noFill/>
        </p:spPr>
        <p:txBody>
          <a:bodyPr wrap="square" rtlCol="0">
            <a:spAutoFit/>
          </a:bodyPr>
          <a:lstStyle/>
          <a:p>
            <a:pPr algn="r"/>
            <a:r>
              <a:rPr lang="fr-FR" sz="1000" b="1" i="1" dirty="0" smtClean="0">
                <a:solidFill>
                  <a:srgbClr val="4B1818"/>
                </a:solidFill>
                <a:latin typeface="Calibri"/>
              </a:rPr>
              <a:t>– – – </a:t>
            </a:r>
            <a:endParaRPr lang="fr-FR" sz="1000" b="1" i="1" dirty="0">
              <a:solidFill>
                <a:srgbClr val="4B1818"/>
              </a:solidFill>
              <a:latin typeface="Calibri"/>
            </a:endParaRPr>
          </a:p>
        </p:txBody>
      </p:sp>
      <p:sp>
        <p:nvSpPr>
          <p:cNvPr id="33" name="Rectangle à coins arrondis 32"/>
          <p:cNvSpPr/>
          <p:nvPr/>
        </p:nvSpPr>
        <p:spPr>
          <a:xfrm>
            <a:off x="2874823" y="138779"/>
            <a:ext cx="4170719" cy="374672"/>
          </a:xfrm>
          <a:prstGeom prst="roundRect">
            <a:avLst>
              <a:gd name="adj" fmla="val 18918"/>
            </a:avLst>
          </a:prstGeom>
          <a:solidFill>
            <a:schemeClr val="bg1">
              <a:lumMod val="95000"/>
            </a:schemeClr>
          </a:solidFill>
          <a:ln>
            <a:solidFill>
              <a:srgbClr val="A6A6A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solidFill>
                  <a:prstClr val="black"/>
                </a:solidFill>
                <a:latin typeface="Calibri"/>
              </a:rPr>
              <a:t>ÉCHELLE DES OPINIONS </a:t>
            </a:r>
            <a:endParaRPr lang="fr-FR" sz="1200" b="1" i="1" dirty="0">
              <a:solidFill>
                <a:srgbClr val="EE4414"/>
              </a:solidFill>
              <a:latin typeface="Calibri"/>
            </a:endParaRPr>
          </a:p>
        </p:txBody>
      </p:sp>
      <p:sp>
        <p:nvSpPr>
          <p:cNvPr id="34" name="Espace réservé du contenu 2"/>
          <p:cNvSpPr>
            <a:spLocks noGrp="1"/>
          </p:cNvSpPr>
          <p:nvPr>
            <p:ph idx="1"/>
          </p:nvPr>
        </p:nvSpPr>
        <p:spPr>
          <a:xfrm>
            <a:off x="1150932" y="638559"/>
            <a:ext cx="8132768" cy="781752"/>
          </a:xfrm>
          <a:solidFill>
            <a:schemeClr val="bg1">
              <a:lumMod val="85000"/>
            </a:schemeClr>
          </a:solidFill>
        </p:spPr>
        <p:txBody>
          <a:bodyPr/>
          <a:lstStyle/>
          <a:p>
            <a:r>
              <a:rPr lang="fr-FR" b="1" dirty="0" smtClean="0">
                <a:solidFill>
                  <a:srgbClr val="3366FF"/>
                </a:solidFill>
              </a:rPr>
              <a:t>Quelles sont les MOTIVATIONS de ces perceptions </a:t>
            </a:r>
            <a:r>
              <a:rPr lang="fr-FR" b="1" dirty="0" smtClean="0"/>
              <a:t>? Clairement, plus on exprime des opinions anti musulmans, plus on exprime aussi des opinions antisémites</a:t>
            </a:r>
            <a:r>
              <a:rPr lang="fr-FR" sz="1100" b="1" dirty="0" smtClean="0"/>
              <a:t>. </a:t>
            </a:r>
            <a:r>
              <a:rPr lang="fr-FR" b="1" dirty="0" smtClean="0"/>
              <a:t> </a:t>
            </a:r>
          </a:p>
          <a:p>
            <a:r>
              <a:rPr lang="fr-FR" b="1" dirty="0" smtClean="0"/>
              <a:t>Il s’agit donc d’une attitude de rejet de principe de l’altérité. C’est </a:t>
            </a:r>
            <a:r>
              <a:rPr lang="fr-FR" b="1" dirty="0" smtClean="0">
                <a:solidFill>
                  <a:srgbClr val="3366FF"/>
                </a:solidFill>
              </a:rPr>
              <a:t>une LECTURE EMOTIONNELLE</a:t>
            </a:r>
            <a:r>
              <a:rPr lang="fr-FR" b="1" dirty="0" smtClean="0"/>
              <a:t>.</a:t>
            </a:r>
            <a:endParaRPr lang="fr-FR" b="1" dirty="0"/>
          </a:p>
        </p:txBody>
      </p:sp>
      <p:sp>
        <p:nvSpPr>
          <p:cNvPr id="35" name="ZoneTexte 34"/>
          <p:cNvSpPr txBox="1"/>
          <p:nvPr/>
        </p:nvSpPr>
        <p:spPr>
          <a:xfrm>
            <a:off x="1525708" y="6131046"/>
            <a:ext cx="4803944" cy="246221"/>
          </a:xfrm>
          <a:prstGeom prst="rect">
            <a:avLst/>
          </a:prstGeom>
          <a:noFill/>
          <a:effectLst/>
        </p:spPr>
        <p:txBody>
          <a:bodyPr wrap="none" rtlCol="0">
            <a:spAutoFit/>
          </a:bodyPr>
          <a:lstStyle/>
          <a:p>
            <a:r>
              <a:rPr lang="fr-FR" sz="1000" dirty="0" smtClean="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Calibri"/>
              </a:rPr>
              <a:t>* </a:t>
            </a:r>
            <a:r>
              <a:rPr lang="fr-FR" sz="1000"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Calibri"/>
              </a:rPr>
              <a:t>Il s'agit de la proportion d'individus qui  cumulent plus de </a:t>
            </a:r>
            <a:r>
              <a:rPr lang="fr-FR" sz="1000" dirty="0" smtClean="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Calibri"/>
              </a:rPr>
              <a:t>4 opinions antisémites  </a:t>
            </a:r>
            <a:r>
              <a:rPr lang="fr-FR" sz="1000" dirty="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Calibri"/>
              </a:rPr>
              <a:t>sur </a:t>
            </a:r>
            <a:r>
              <a:rPr lang="fr-FR" sz="1000" dirty="0" smtClean="0">
                <a:ln w="13500">
                  <a:solidFill>
                    <a:srgbClr val="4F81BD">
                      <a:shade val="2500"/>
                      <a:alpha val="6500"/>
                    </a:srgbClr>
                  </a:solidFill>
                  <a:prstDash val="solid"/>
                </a:ln>
                <a:solidFill>
                  <a:srgbClr val="000000"/>
                </a:solidFill>
                <a:effectLst>
                  <a:innerShdw blurRad="50900" dist="38500" dir="13500000">
                    <a:srgbClr val="000000">
                      <a:alpha val="60000"/>
                    </a:srgbClr>
                  </a:innerShdw>
                </a:effectLst>
                <a:latin typeface="Calibri"/>
              </a:rPr>
              <a:t>8.</a:t>
            </a:r>
          </a:p>
        </p:txBody>
      </p:sp>
      <p:sp>
        <p:nvSpPr>
          <p:cNvPr id="36" name="ZoneTexte 35"/>
          <p:cNvSpPr txBox="1"/>
          <p:nvPr/>
        </p:nvSpPr>
        <p:spPr>
          <a:xfrm>
            <a:off x="2273652" y="4983075"/>
            <a:ext cx="261310" cy="276999"/>
          </a:xfrm>
          <a:prstGeom prst="rect">
            <a:avLst/>
          </a:prstGeom>
          <a:noFill/>
        </p:spPr>
        <p:txBody>
          <a:bodyPr wrap="none" rtlCol="0">
            <a:spAutoFit/>
          </a:bodyPr>
          <a:lstStyle/>
          <a:p>
            <a:r>
              <a:rPr lang="fr-FR" sz="1200" dirty="0" smtClean="0">
                <a:solidFill>
                  <a:prstClr val="black"/>
                </a:solidFill>
                <a:latin typeface="Calibri"/>
              </a:rPr>
              <a:t>*</a:t>
            </a:r>
            <a:endParaRPr lang="fr-FR" sz="1200" dirty="0">
              <a:solidFill>
                <a:prstClr val="black"/>
              </a:solidFill>
              <a:latin typeface="Calibri"/>
            </a:endParaRPr>
          </a:p>
        </p:txBody>
      </p:sp>
    </p:spTree>
    <p:extLst>
      <p:ext uri="{BB962C8B-B14F-4D97-AF65-F5344CB8AC3E}">
        <p14:creationId xmlns:p14="http://schemas.microsoft.com/office/powerpoint/2010/main" val="3219099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866" y="310209"/>
            <a:ext cx="9497190" cy="3829823"/>
          </a:xfrm>
          <a:prstGeom prst="roundRect">
            <a:avLst>
              <a:gd name="adj" fmla="val 7980"/>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2" name="Espace réservé du contenu 1"/>
          <p:cNvSpPr>
            <a:spLocks noGrp="1"/>
          </p:cNvSpPr>
          <p:nvPr>
            <p:ph idx="1"/>
          </p:nvPr>
        </p:nvSpPr>
        <p:spPr>
          <a:xfrm>
            <a:off x="595170" y="677545"/>
            <a:ext cx="8640960" cy="3794886"/>
          </a:xfrm>
        </p:spPr>
        <p:txBody>
          <a:bodyPr wrap="square">
            <a:spAutoFit/>
          </a:bodyPr>
          <a:lstStyle/>
          <a:p>
            <a:pPr marL="0" indent="0">
              <a:lnSpc>
                <a:spcPct val="120000"/>
              </a:lnSpc>
              <a:buNone/>
            </a:pPr>
            <a:r>
              <a:rPr lang="fr-FR" sz="1800" b="1" dirty="0" smtClean="0"/>
              <a:t>Domine une conception essentialiste de l’identité  versus l’identité comme construction sociale :</a:t>
            </a:r>
          </a:p>
          <a:p>
            <a:pPr marL="0" indent="0">
              <a:lnSpc>
                <a:spcPct val="120000"/>
              </a:lnSpc>
              <a:buNone/>
            </a:pPr>
            <a:endParaRPr lang="fr-FR" sz="1800" b="1" dirty="0">
              <a:solidFill>
                <a:srgbClr val="FF6600"/>
              </a:solidFill>
            </a:endParaRPr>
          </a:p>
          <a:p>
            <a:pPr marL="0" indent="0">
              <a:lnSpc>
                <a:spcPct val="120000"/>
              </a:lnSpc>
              <a:buNone/>
            </a:pPr>
            <a:r>
              <a:rPr lang="fr-FR" sz="1800" b="1" dirty="0" smtClean="0">
                <a:solidFill>
                  <a:srgbClr val="FF6600"/>
                </a:solidFill>
              </a:rPr>
              <a:t>C’est-à-dire une distinction entre </a:t>
            </a:r>
            <a:r>
              <a:rPr lang="fr-FR" sz="1800" b="1" dirty="0" smtClean="0">
                <a:solidFill>
                  <a:srgbClr val="3366FF"/>
                </a:solidFill>
              </a:rPr>
              <a:t>« Belges de souche » et « Belges de papier » qui signifie :</a:t>
            </a:r>
          </a:p>
          <a:p>
            <a:pPr marL="906463" indent="-285750">
              <a:lnSpc>
                <a:spcPct val="120000"/>
              </a:lnSpc>
              <a:buFont typeface="Arial"/>
              <a:buChar char="•"/>
            </a:pPr>
            <a:r>
              <a:rPr lang="fr-FR" sz="1800" b="1" dirty="0" smtClean="0">
                <a:solidFill>
                  <a:srgbClr val="FF6600"/>
                </a:solidFill>
              </a:rPr>
              <a:t>Confusion entre l’origine et la nationalité,</a:t>
            </a:r>
          </a:p>
          <a:p>
            <a:pPr marL="906463" indent="-285750">
              <a:lnSpc>
                <a:spcPct val="120000"/>
              </a:lnSpc>
              <a:buFont typeface="Arial"/>
              <a:buChar char="•"/>
            </a:pPr>
            <a:r>
              <a:rPr lang="fr-FR" sz="1800" b="1" dirty="0" smtClean="0">
                <a:solidFill>
                  <a:srgbClr val="FF6600"/>
                </a:solidFill>
              </a:rPr>
              <a:t>L’appartenance à une nation est naturalisée,</a:t>
            </a:r>
          </a:p>
          <a:p>
            <a:pPr marL="906463" indent="-285750">
              <a:lnSpc>
                <a:spcPct val="120000"/>
              </a:lnSpc>
              <a:buFont typeface="Arial"/>
              <a:buChar char="•"/>
            </a:pPr>
            <a:r>
              <a:rPr lang="fr-FR" sz="1800" b="1" dirty="0" smtClean="0">
                <a:solidFill>
                  <a:srgbClr val="FF6600"/>
                </a:solidFill>
              </a:rPr>
              <a:t>Conception ethnique de la nation « pure ».</a:t>
            </a:r>
          </a:p>
          <a:p>
            <a:pPr marL="620713" indent="0">
              <a:lnSpc>
                <a:spcPct val="120000"/>
              </a:lnSpc>
              <a:buNone/>
            </a:pPr>
            <a:endParaRPr lang="fr-FR" sz="1800" b="1" dirty="0" smtClean="0">
              <a:solidFill>
                <a:srgbClr val="FF6600"/>
              </a:solidFill>
            </a:endParaRPr>
          </a:p>
          <a:p>
            <a:pPr marL="265112" indent="0">
              <a:lnSpc>
                <a:spcPct val="120000"/>
              </a:lnSpc>
              <a:buNone/>
            </a:pPr>
            <a:endParaRPr lang="fr-FR" sz="1800" b="1" dirty="0" smtClean="0">
              <a:solidFill>
                <a:srgbClr val="3366FF"/>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67</a:t>
            </a:fld>
            <a:endParaRPr lang="fr-FR">
              <a:latin typeface="Calibri"/>
            </a:endParaRPr>
          </a:p>
        </p:txBody>
      </p:sp>
    </p:spTree>
    <p:extLst>
      <p:ext uri="{BB962C8B-B14F-4D97-AF65-F5344CB8AC3E}">
        <p14:creationId xmlns:p14="http://schemas.microsoft.com/office/powerpoint/2010/main" val="10203485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48079"/>
            <a:ext cx="9538644" cy="281672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07758450"/>
              </p:ext>
            </p:extLst>
          </p:nvPr>
        </p:nvGraphicFramePr>
        <p:xfrm>
          <a:off x="3515609" y="1818268"/>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68</a:t>
            </a:fld>
            <a:endParaRPr lang="fr-FR">
              <a:latin typeface="Calibri"/>
            </a:endParaRPr>
          </a:p>
        </p:txBody>
      </p:sp>
      <p:sp>
        <p:nvSpPr>
          <p:cNvPr id="6" name="ZoneTexte 5"/>
          <p:cNvSpPr txBox="1"/>
          <p:nvPr/>
        </p:nvSpPr>
        <p:spPr>
          <a:xfrm>
            <a:off x="265903" y="2103369"/>
            <a:ext cx="3432973"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Même après plusieurs générations, les descendants d’un immigré ne seront jamais vraiment belges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024185" y="145521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933429" y="1455219"/>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694217" y="145521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695153"/>
            <a:ext cx="1939766" cy="246221"/>
          </a:xfrm>
          <a:prstGeom prst="rect">
            <a:avLst/>
          </a:prstGeom>
          <a:noFill/>
        </p:spPr>
        <p:txBody>
          <a:bodyPr wrap="none" rtlCol="0">
            <a:spAutoFit/>
          </a:bodyPr>
          <a:lstStyle/>
          <a:p>
            <a:r>
              <a:rPr lang="fr-FR" sz="1000" dirty="0">
                <a:solidFill>
                  <a:srgbClr val="000000"/>
                </a:solidFill>
                <a:latin typeface="Calibri"/>
              </a:rPr>
              <a:t>Base : 100% = les « Belgo-belge ». </a:t>
            </a:r>
            <a:endParaRPr lang="fr-FR" sz="1000" i="1" dirty="0">
              <a:solidFill>
                <a:srgbClr val="000000"/>
              </a:solidFill>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8" name="Rectangle 17"/>
          <p:cNvSpPr/>
          <p:nvPr/>
        </p:nvSpPr>
        <p:spPr>
          <a:xfrm>
            <a:off x="2826497" y="3016130"/>
            <a:ext cx="4611221" cy="1465536"/>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9" name="Triangle isocèle 18"/>
          <p:cNvSpPr/>
          <p:nvPr/>
        </p:nvSpPr>
        <p:spPr>
          <a:xfrm flipV="1">
            <a:off x="4989887" y="282694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0" name="Rectangle 19"/>
          <p:cNvSpPr/>
          <p:nvPr/>
        </p:nvSpPr>
        <p:spPr>
          <a:xfrm>
            <a:off x="5246623" y="3137577"/>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2" name="Graphique 21"/>
          <p:cNvGraphicFramePr/>
          <p:nvPr>
            <p:extLst>
              <p:ext uri="{D42A27DB-BD31-4B8C-83A1-F6EECF244321}">
                <p14:modId xmlns:p14="http://schemas.microsoft.com/office/powerpoint/2010/main" val="2791954418"/>
              </p:ext>
            </p:extLst>
          </p:nvPr>
        </p:nvGraphicFramePr>
        <p:xfrm>
          <a:off x="4843356" y="3305598"/>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23" name="ZoneTexte 22"/>
          <p:cNvSpPr txBox="1"/>
          <p:nvPr/>
        </p:nvSpPr>
        <p:spPr>
          <a:xfrm>
            <a:off x="5247510" y="3150195"/>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31" name="Rectangle 30"/>
          <p:cNvSpPr/>
          <p:nvPr/>
        </p:nvSpPr>
        <p:spPr>
          <a:xfrm>
            <a:off x="2941853" y="3136015"/>
            <a:ext cx="2098879" cy="121020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2" name="Graphique 31"/>
          <p:cNvGraphicFramePr/>
          <p:nvPr>
            <p:extLst>
              <p:ext uri="{D42A27DB-BD31-4B8C-83A1-F6EECF244321}">
                <p14:modId xmlns:p14="http://schemas.microsoft.com/office/powerpoint/2010/main" val="3254845544"/>
              </p:ext>
            </p:extLst>
          </p:nvPr>
        </p:nvGraphicFramePr>
        <p:xfrm>
          <a:off x="2538586" y="3264954"/>
          <a:ext cx="2594360" cy="1151995"/>
        </p:xfrm>
        <a:graphic>
          <a:graphicData uri="http://schemas.openxmlformats.org/drawingml/2006/chart">
            <c:chart xmlns:c="http://schemas.openxmlformats.org/drawingml/2006/chart" xmlns:r="http://schemas.openxmlformats.org/officeDocument/2006/relationships" r:id="rId4"/>
          </a:graphicData>
        </a:graphic>
      </p:graphicFrame>
      <p:sp>
        <p:nvSpPr>
          <p:cNvPr id="33" name="ZoneTexte 32"/>
          <p:cNvSpPr txBox="1"/>
          <p:nvPr/>
        </p:nvSpPr>
        <p:spPr>
          <a:xfrm>
            <a:off x="2942734" y="3148634"/>
            <a:ext cx="397270" cy="230832"/>
          </a:xfrm>
          <a:prstGeom prst="rect">
            <a:avLst/>
          </a:prstGeom>
          <a:noFill/>
        </p:spPr>
        <p:txBody>
          <a:bodyPr wrap="none" rtlCol="0">
            <a:spAutoFit/>
          </a:bodyPr>
          <a:lstStyle/>
          <a:p>
            <a:r>
              <a:rPr lang="fr-FR" sz="900" b="1" dirty="0" smtClean="0">
                <a:solidFill>
                  <a:prstClr val="black"/>
                </a:solidFill>
                <a:latin typeface="Calibri"/>
              </a:rPr>
              <a:t>ÂGE</a:t>
            </a:r>
            <a:endParaRPr lang="fr-FR" sz="900" b="1" dirty="0">
              <a:solidFill>
                <a:prstClr val="black"/>
              </a:solidFill>
              <a:latin typeface="Calibri"/>
            </a:endParaRPr>
          </a:p>
        </p:txBody>
      </p:sp>
    </p:spTree>
    <p:extLst>
      <p:ext uri="{BB962C8B-B14F-4D97-AF65-F5344CB8AC3E}">
        <p14:creationId xmlns:p14="http://schemas.microsoft.com/office/powerpoint/2010/main" val="2037534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66178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392946623"/>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a:t>
            </a:fld>
            <a:endParaRPr lang="fr-FR">
              <a:latin typeface="Calibri"/>
            </a:endParaRPr>
          </a:p>
        </p:txBody>
      </p:sp>
      <p:sp>
        <p:nvSpPr>
          <p:cNvPr id="6" name="ZoneTexte 5"/>
          <p:cNvSpPr txBox="1"/>
          <p:nvPr/>
        </p:nvSpPr>
        <p:spPr>
          <a:xfrm>
            <a:off x="265901" y="2303315"/>
            <a:ext cx="3440911"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J’estime que l’offre politique actuelle ne répond pas à mes attentes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344396"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463954"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957967"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433622"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2646916" y="2999194"/>
            <a:ext cx="5722938" cy="1331801"/>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3" name="Rectangle 22"/>
          <p:cNvSpPr/>
          <p:nvPr/>
        </p:nvSpPr>
        <p:spPr>
          <a:xfrm>
            <a:off x="4875896" y="3082982"/>
            <a:ext cx="3417190" cy="117657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4" name="Graphique 23"/>
          <p:cNvGraphicFramePr/>
          <p:nvPr>
            <p:extLst>
              <p:ext uri="{D42A27DB-BD31-4B8C-83A1-F6EECF244321}">
                <p14:modId xmlns:p14="http://schemas.microsoft.com/office/powerpoint/2010/main" val="2935831995"/>
              </p:ext>
            </p:extLst>
          </p:nvPr>
        </p:nvGraphicFramePr>
        <p:xfrm>
          <a:off x="3879882" y="3251004"/>
          <a:ext cx="4413204" cy="1079992"/>
        </p:xfrm>
        <a:graphic>
          <a:graphicData uri="http://schemas.openxmlformats.org/drawingml/2006/chart">
            <c:chart xmlns:c="http://schemas.openxmlformats.org/drawingml/2006/chart" xmlns:r="http://schemas.openxmlformats.org/officeDocument/2006/relationships" r:id="rId3"/>
          </a:graphicData>
        </a:graphic>
      </p:graphicFrame>
      <p:sp>
        <p:nvSpPr>
          <p:cNvPr id="25" name="ZoneTexte 24"/>
          <p:cNvSpPr txBox="1"/>
          <p:nvPr/>
        </p:nvSpPr>
        <p:spPr>
          <a:xfrm>
            <a:off x="4875896" y="3095607"/>
            <a:ext cx="1210588" cy="230832"/>
          </a:xfrm>
          <a:prstGeom prst="rect">
            <a:avLst/>
          </a:prstGeom>
          <a:noFill/>
        </p:spPr>
        <p:txBody>
          <a:bodyPr wrap="none" rtlCol="0">
            <a:spAutoFit/>
          </a:bodyPr>
          <a:lstStyle/>
          <a:p>
            <a:r>
              <a:rPr lang="fr-FR" sz="900" b="1" dirty="0" smtClean="0">
                <a:solidFill>
                  <a:prstClr val="black"/>
                </a:solidFill>
                <a:latin typeface="Calibri"/>
              </a:rPr>
              <a:t>REVENUS SUBJECTIFS</a:t>
            </a:r>
            <a:endParaRPr lang="fr-FR" sz="900" b="1" dirty="0">
              <a:solidFill>
                <a:prstClr val="black"/>
              </a:solidFill>
              <a:latin typeface="Calibri"/>
            </a:endParaRPr>
          </a:p>
        </p:txBody>
      </p:sp>
      <p:sp>
        <p:nvSpPr>
          <p:cNvPr id="26" name="Rectangle 25"/>
          <p:cNvSpPr/>
          <p:nvPr/>
        </p:nvSpPr>
        <p:spPr>
          <a:xfrm>
            <a:off x="2720812" y="3078405"/>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7" name="Graphique 26"/>
          <p:cNvGraphicFramePr/>
          <p:nvPr>
            <p:extLst>
              <p:ext uri="{D42A27DB-BD31-4B8C-83A1-F6EECF244321}">
                <p14:modId xmlns:p14="http://schemas.microsoft.com/office/powerpoint/2010/main" val="466813287"/>
              </p:ext>
            </p:extLst>
          </p:nvPr>
        </p:nvGraphicFramePr>
        <p:xfrm>
          <a:off x="2317551" y="3246429"/>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28" name="ZoneTexte 27"/>
          <p:cNvSpPr txBox="1"/>
          <p:nvPr/>
        </p:nvSpPr>
        <p:spPr>
          <a:xfrm>
            <a:off x="2721699" y="3091030"/>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Tree>
    <p:extLst>
      <p:ext uri="{BB962C8B-B14F-4D97-AF65-F5344CB8AC3E}">
        <p14:creationId xmlns:p14="http://schemas.microsoft.com/office/powerpoint/2010/main" val="28425266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48080"/>
            <a:ext cx="9538644" cy="228796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373801704"/>
              </p:ext>
            </p:extLst>
          </p:nvPr>
        </p:nvGraphicFramePr>
        <p:xfrm>
          <a:off x="3515608" y="1818260"/>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69</a:t>
            </a:fld>
            <a:endParaRPr lang="fr-FR">
              <a:latin typeface="Calibri"/>
            </a:endParaRPr>
          </a:p>
        </p:txBody>
      </p:sp>
      <p:sp>
        <p:nvSpPr>
          <p:cNvPr id="6" name="ZoneTexte 5"/>
          <p:cNvSpPr txBox="1"/>
          <p:nvPr/>
        </p:nvSpPr>
        <p:spPr>
          <a:xfrm>
            <a:off x="265901" y="2103369"/>
            <a:ext cx="3492796"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On nous regarde toujours comme des étrangers alors que beaucoup d’entre nous sont nés ici et ont la nationalité belge</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8705496" y="1455216"/>
            <a:ext cx="1114655"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901761" y="1455216"/>
            <a:ext cx="791823"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286672" y="1455216"/>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695149"/>
            <a:ext cx="2123235" cy="246221"/>
          </a:xfrm>
          <a:prstGeom prst="rect">
            <a:avLst/>
          </a:prstGeom>
          <a:noFill/>
        </p:spPr>
        <p:txBody>
          <a:bodyPr wrap="none" rtlCol="0">
            <a:spAutoFit/>
          </a:bodyPr>
          <a:lstStyle/>
          <a:p>
            <a:r>
              <a:rPr lang="fr-FR" sz="1000" dirty="0">
                <a:solidFill>
                  <a:srgbClr val="000000"/>
                </a:solidFill>
                <a:latin typeface="Calibri"/>
              </a:rPr>
              <a:t>Base : 100% = </a:t>
            </a:r>
            <a:r>
              <a:rPr lang="fr-FR" sz="1000" dirty="0" smtClean="0">
                <a:solidFill>
                  <a:srgbClr val="000000"/>
                </a:solidFill>
                <a:latin typeface="Calibri"/>
              </a:rPr>
              <a:t>issus de l’immigration.</a:t>
            </a:r>
            <a:endParaRPr lang="fr-FR" sz="1000" i="1" dirty="0">
              <a:solidFill>
                <a:srgbClr val="000000"/>
              </a:solidFill>
              <a:latin typeface="Calibri"/>
            </a:endParaRPr>
          </a:p>
        </p:txBody>
      </p:sp>
      <p:sp>
        <p:nvSpPr>
          <p:cNvPr id="26" name="Rectangle 25"/>
          <p:cNvSpPr/>
          <p:nvPr/>
        </p:nvSpPr>
        <p:spPr>
          <a:xfrm>
            <a:off x="16933" y="34351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cxnSp>
        <p:nvCxnSpPr>
          <p:cNvPr id="27" name="Connecteur droit 26"/>
          <p:cNvCxnSpPr/>
          <p:nvPr/>
        </p:nvCxnSpPr>
        <p:spPr>
          <a:xfrm>
            <a:off x="128464" y="838085"/>
            <a:ext cx="964907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29" name="Triangle isocèle 28"/>
          <p:cNvSpPr/>
          <p:nvPr/>
        </p:nvSpPr>
        <p:spPr>
          <a:xfrm flipV="1">
            <a:off x="5777528" y="282694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1" name="Rectangle 70"/>
          <p:cNvSpPr/>
          <p:nvPr/>
        </p:nvSpPr>
        <p:spPr>
          <a:xfrm>
            <a:off x="4866885" y="3077909"/>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72" name="Graphique 71"/>
          <p:cNvGraphicFramePr/>
          <p:nvPr>
            <p:extLst>
              <p:ext uri="{D42A27DB-BD31-4B8C-83A1-F6EECF244321}">
                <p14:modId xmlns:p14="http://schemas.microsoft.com/office/powerpoint/2010/main" val="1976077710"/>
              </p:ext>
            </p:extLst>
          </p:nvPr>
        </p:nvGraphicFramePr>
        <p:xfrm>
          <a:off x="4463624" y="3245933"/>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73" name="ZoneTexte 72"/>
          <p:cNvSpPr txBox="1"/>
          <p:nvPr/>
        </p:nvSpPr>
        <p:spPr>
          <a:xfrm>
            <a:off x="4867772" y="3090534"/>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28" name="Titre 1"/>
          <p:cNvSpPr>
            <a:spLocks noGrp="1"/>
          </p:cNvSpPr>
          <p:nvPr>
            <p:ph type="title"/>
          </p:nvPr>
        </p:nvSpPr>
        <p:spPr>
          <a:xfrm>
            <a:off x="128464" y="492443"/>
            <a:ext cx="9649072" cy="338554"/>
          </a:xfrm>
        </p:spPr>
        <p:txBody>
          <a:bodyPr/>
          <a:lstStyle/>
          <a:p>
            <a:pPr>
              <a:tabLst>
                <a:tab pos="1527175" algn="l"/>
              </a:tabLst>
            </a:pPr>
            <a:r>
              <a:rPr lang="fr-FR" spc="-10" dirty="0" smtClean="0">
                <a:solidFill>
                  <a:srgbClr val="FF6600"/>
                </a:solidFill>
              </a:rPr>
              <a:t>EN MIROIR, COMMENT LES BELGES ISSUS DE L’IMMIGRATION RESSENTENT CES PERCEPTIONS ?</a:t>
            </a:r>
            <a:endParaRPr lang="fr-FR" dirty="0">
              <a:solidFill>
                <a:srgbClr val="FF6600"/>
              </a:solidFill>
            </a:endParaRPr>
          </a:p>
        </p:txBody>
      </p:sp>
      <p:grpSp>
        <p:nvGrpSpPr>
          <p:cNvPr id="22" name="Grouper 21"/>
          <p:cNvGrpSpPr/>
          <p:nvPr/>
        </p:nvGrpSpPr>
        <p:grpSpPr>
          <a:xfrm>
            <a:off x="4059805" y="2478680"/>
            <a:ext cx="1615934" cy="219264"/>
            <a:chOff x="5606163" y="5660139"/>
            <a:chExt cx="1316885" cy="178686"/>
          </a:xfrm>
        </p:grpSpPr>
        <p:sp>
          <p:nvSpPr>
            <p:cNvPr id="23" name="Signalisation droite 22"/>
            <p:cNvSpPr/>
            <p:nvPr/>
          </p:nvSpPr>
          <p:spPr>
            <a:xfrm>
              <a:off x="5606163" y="5661249"/>
              <a:ext cx="967484" cy="177576"/>
            </a:xfrm>
            <a:prstGeom prst="homePlate">
              <a:avLst/>
            </a:prstGeom>
            <a:solidFill>
              <a:schemeClr val="bg1"/>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358775" indent="-358775">
                <a:tabLst>
                  <a:tab pos="179388" algn="ctr"/>
                  <a:tab pos="358775" algn="l"/>
                </a:tabLst>
              </a:pPr>
              <a:r>
                <a:rPr lang="fr-FR" sz="1200" b="1" dirty="0" smtClean="0">
                  <a:solidFill>
                    <a:srgbClr val="3366FF"/>
                  </a:solidFill>
                  <a:latin typeface="Calibri"/>
                </a:rPr>
                <a:t>	</a:t>
              </a:r>
              <a:r>
                <a:rPr lang="fr-FR" sz="1200" b="1" dirty="0">
                  <a:solidFill>
                    <a:srgbClr val="3366FF"/>
                  </a:solidFill>
                  <a:latin typeface="Calibri"/>
                </a:rPr>
                <a:t>–</a:t>
              </a:r>
              <a:r>
                <a:rPr lang="fr-FR" sz="1200" b="1" dirty="0" smtClean="0">
                  <a:solidFill>
                    <a:srgbClr val="3366FF"/>
                  </a:solidFill>
                  <a:latin typeface="Calibri"/>
                </a:rPr>
                <a:t> 	Sept. 2015</a:t>
              </a:r>
              <a:endParaRPr lang="fr-FR" sz="1200" b="1" dirty="0">
                <a:solidFill>
                  <a:srgbClr val="3366FF"/>
                </a:solidFill>
                <a:latin typeface="Calibri"/>
              </a:endParaRPr>
            </a:p>
          </p:txBody>
        </p:sp>
        <p:sp>
          <p:nvSpPr>
            <p:cNvPr id="24" name="Rectangle 23"/>
            <p:cNvSpPr/>
            <p:nvPr/>
          </p:nvSpPr>
          <p:spPr>
            <a:xfrm>
              <a:off x="6573649" y="5660139"/>
              <a:ext cx="349399" cy="178686"/>
            </a:xfrm>
            <a:prstGeom prst="rect">
              <a:avLst/>
            </a:prstGeom>
            <a:solidFill>
              <a:srgbClr val="FFFFFF"/>
            </a:solidFill>
            <a:ln w="31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3366FF"/>
                  </a:solidFill>
                  <a:latin typeface="Calibri"/>
                </a:rPr>
                <a:t>69%</a:t>
              </a:r>
              <a:endParaRPr lang="fr-FR" sz="1200" b="1" dirty="0">
                <a:solidFill>
                  <a:srgbClr val="3366FF"/>
                </a:solidFill>
                <a:latin typeface="Calibri"/>
              </a:endParaRPr>
            </a:p>
          </p:txBody>
        </p:sp>
        <p:cxnSp>
          <p:nvCxnSpPr>
            <p:cNvPr id="25" name="Connecteur droit 24"/>
            <p:cNvCxnSpPr/>
            <p:nvPr/>
          </p:nvCxnSpPr>
          <p:spPr>
            <a:xfrm>
              <a:off x="5832286" y="5661249"/>
              <a:ext cx="0" cy="177576"/>
            </a:xfrm>
            <a:prstGeom prst="line">
              <a:avLst/>
            </a:prstGeom>
            <a:ln w="3175" cmpd="sng">
              <a:solidFill>
                <a:srgbClr val="3366FF"/>
              </a:solidFill>
            </a:ln>
            <a:effectLst/>
          </p:spPr>
          <p:style>
            <a:lnRef idx="2">
              <a:schemeClr val="accent1"/>
            </a:lnRef>
            <a:fillRef idx="0">
              <a:schemeClr val="accent1"/>
            </a:fillRef>
            <a:effectRef idx="1">
              <a:schemeClr val="accent1"/>
            </a:effectRef>
            <a:fontRef idx="minor">
              <a:schemeClr val="tx1"/>
            </a:fontRef>
          </p:style>
        </p:cxnSp>
      </p:grpSp>
      <p:sp>
        <p:nvSpPr>
          <p:cNvPr id="30" name="Ellipse 29"/>
          <p:cNvSpPr/>
          <p:nvPr/>
        </p:nvSpPr>
        <p:spPr>
          <a:xfrm>
            <a:off x="5119044" y="2176658"/>
            <a:ext cx="1113389" cy="813587"/>
          </a:xfrm>
          <a:prstGeom prst="ellipse">
            <a:avLst/>
          </a:prstGeom>
          <a:noFill/>
          <a:ln w="28575"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n>
                <a:solidFill>
                  <a:prstClr val="black"/>
                </a:solidFill>
                <a:prstDash val="dash"/>
              </a:ln>
              <a:solidFill>
                <a:prstClr val="white"/>
              </a:solidFill>
              <a:latin typeface="Calibri"/>
            </a:endParaRPr>
          </a:p>
        </p:txBody>
      </p:sp>
    </p:spTree>
    <p:extLst>
      <p:ext uri="{BB962C8B-B14F-4D97-AF65-F5344CB8AC3E}">
        <p14:creationId xmlns:p14="http://schemas.microsoft.com/office/powerpoint/2010/main" val="3630246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61866" y="677545"/>
            <a:ext cx="9497190" cy="1526479"/>
          </a:xfrm>
          <a:prstGeom prst="roundRect">
            <a:avLst>
              <a:gd name="adj" fmla="val 7980"/>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595170" y="677545"/>
            <a:ext cx="8640960" cy="1191095"/>
          </a:xfrm>
        </p:spPr>
        <p:txBody>
          <a:bodyPr wrap="square">
            <a:spAutoFit/>
          </a:bodyPr>
          <a:lstStyle/>
          <a:p>
            <a:pPr marL="620713" indent="0">
              <a:lnSpc>
                <a:spcPct val="120000"/>
              </a:lnSpc>
              <a:buNone/>
            </a:pPr>
            <a:endParaRPr lang="fr-FR" sz="1800" b="1" dirty="0" smtClean="0">
              <a:solidFill>
                <a:srgbClr val="FF6600"/>
              </a:solidFill>
            </a:endParaRPr>
          </a:p>
          <a:p>
            <a:pPr marL="550862" indent="-285750">
              <a:lnSpc>
                <a:spcPct val="120000"/>
              </a:lnSpc>
              <a:buFont typeface="Wingdings" charset="2"/>
              <a:buChar char="§"/>
            </a:pPr>
            <a:r>
              <a:rPr lang="fr-FR" sz="1800" b="1" dirty="0" smtClean="0">
                <a:solidFill>
                  <a:srgbClr val="FF6600"/>
                </a:solidFill>
              </a:rPr>
              <a:t>Qu’en est-il en réalité de cette « pureté de souche » ?</a:t>
            </a:r>
          </a:p>
          <a:p>
            <a:pPr marL="620713" indent="0">
              <a:lnSpc>
                <a:spcPct val="120000"/>
              </a:lnSpc>
              <a:buNone/>
            </a:pPr>
            <a:endParaRPr lang="fr-FR" sz="1800" b="1" dirty="0" smtClean="0">
              <a:solidFill>
                <a:srgbClr val="3366FF"/>
              </a:solidFill>
            </a:endParaRPr>
          </a:p>
        </p:txBody>
      </p:sp>
      <p:sp>
        <p:nvSpPr>
          <p:cNvPr id="4" name="Espace réservé du pied de page 3"/>
          <p:cNvSpPr>
            <a:spLocks noGrp="1"/>
          </p:cNvSpPr>
          <p:nvPr>
            <p:ph type="ftr" sz="quarter" idx="11"/>
          </p:nvPr>
        </p:nvSpPr>
        <p:spPr/>
        <p:txBody>
          <a:bodyPr/>
          <a:lstStyle/>
          <a:p>
            <a:r>
              <a:rPr lang="fr-FR" dirty="0"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70</a:t>
            </a:fld>
            <a:endParaRPr lang="fr-FR">
              <a:latin typeface="Calibri"/>
            </a:endParaRPr>
          </a:p>
        </p:txBody>
      </p:sp>
    </p:spTree>
    <p:extLst>
      <p:ext uri="{BB962C8B-B14F-4D97-AF65-F5344CB8AC3E}">
        <p14:creationId xmlns:p14="http://schemas.microsoft.com/office/powerpoint/2010/main" val="3252777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2"/>
          <p:cNvSpPr>
            <a:spLocks noGrp="1"/>
          </p:cNvSpPr>
          <p:nvPr>
            <p:ph idx="1"/>
          </p:nvPr>
        </p:nvSpPr>
        <p:spPr>
          <a:xfrm>
            <a:off x="416502" y="1285720"/>
            <a:ext cx="9001000" cy="523220"/>
          </a:xfrm>
          <a:noFill/>
        </p:spPr>
        <p:txBody>
          <a:bodyPr/>
          <a:lstStyle/>
          <a:p>
            <a:pPr>
              <a:spcBef>
                <a:spcPts val="150"/>
              </a:spcBef>
              <a:buSzPct val="100000"/>
              <a:buFont typeface="Wingdings 3" charset="2"/>
              <a:buChar char=""/>
            </a:pPr>
            <a:r>
              <a:rPr lang="fr-FR" b="1" dirty="0"/>
              <a:t>L’un de vos </a:t>
            </a:r>
            <a:r>
              <a:rPr lang="fr-FR" b="1" dirty="0" smtClean="0"/>
              <a:t>deux </a:t>
            </a:r>
            <a:r>
              <a:rPr lang="fr-FR" b="1" dirty="0"/>
              <a:t>parents ou de vos </a:t>
            </a:r>
            <a:r>
              <a:rPr lang="fr-FR" b="1" dirty="0" smtClean="0"/>
              <a:t>quatre </a:t>
            </a:r>
            <a:r>
              <a:rPr lang="fr-FR" b="1" dirty="0"/>
              <a:t>grands-parents est-il / sont-ils nés avec une autre nationalité que belge ou ont-ils actuellement une autre nationalité que belge </a:t>
            </a:r>
            <a:r>
              <a:rPr lang="fr-BE" b="1" dirty="0"/>
              <a:t> </a:t>
            </a:r>
            <a:r>
              <a:rPr lang="fr-BE" b="1" dirty="0" smtClean="0"/>
              <a:t>?</a:t>
            </a:r>
            <a:endParaRPr lang="fr-FR" b="1" dirty="0"/>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71</a:t>
            </a:fld>
            <a:endParaRPr lang="fr-FR">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5" name="ZoneTexte 24"/>
          <p:cNvSpPr txBox="1"/>
          <p:nvPr/>
        </p:nvSpPr>
        <p:spPr>
          <a:xfrm>
            <a:off x="1280598" y="1969559"/>
            <a:ext cx="3042708" cy="246221"/>
          </a:xfrm>
          <a:prstGeom prst="rect">
            <a:avLst/>
          </a:prstGeom>
          <a:noFill/>
        </p:spPr>
        <p:txBody>
          <a:bodyPr wrap="none" rtlCol="0">
            <a:spAutoFit/>
          </a:bodyPr>
          <a:lstStyle/>
          <a:p>
            <a:r>
              <a:rPr lang="fr-FR" sz="1000" b="1" dirty="0">
                <a:solidFill>
                  <a:srgbClr val="FF0000"/>
                </a:solidFill>
                <a:latin typeface="Calibri"/>
              </a:rPr>
              <a:t>Base : 100% = </a:t>
            </a:r>
            <a:r>
              <a:rPr lang="fr-FR" sz="1000" b="1" dirty="0" smtClean="0">
                <a:solidFill>
                  <a:srgbClr val="FF0000"/>
                </a:solidFill>
                <a:latin typeface="Calibri"/>
              </a:rPr>
              <a:t>être actuellement de nationalité belge.</a:t>
            </a:r>
            <a:endParaRPr lang="fr-FR" sz="1000" b="1" i="1" dirty="0">
              <a:solidFill>
                <a:srgbClr val="FF0000"/>
              </a:solidFill>
              <a:latin typeface="Calibri"/>
            </a:endParaRPr>
          </a:p>
        </p:txBody>
      </p:sp>
      <p:sp>
        <p:nvSpPr>
          <p:cNvPr id="29" name="Rectangle 28"/>
          <p:cNvSpPr/>
          <p:nvPr/>
        </p:nvSpPr>
        <p:spPr>
          <a:xfrm>
            <a:off x="1280592" y="2215774"/>
            <a:ext cx="7344816" cy="3805514"/>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4" name="Graphique 33"/>
          <p:cNvGraphicFramePr/>
          <p:nvPr>
            <p:extLst>
              <p:ext uri="{D42A27DB-BD31-4B8C-83A1-F6EECF244321}">
                <p14:modId xmlns:p14="http://schemas.microsoft.com/office/powerpoint/2010/main" val="298445706"/>
              </p:ext>
            </p:extLst>
          </p:nvPr>
        </p:nvGraphicFramePr>
        <p:xfrm>
          <a:off x="2217988" y="2367142"/>
          <a:ext cx="5463673" cy="3642448"/>
        </p:xfrm>
        <a:graphic>
          <a:graphicData uri="http://schemas.openxmlformats.org/drawingml/2006/chart">
            <c:chart xmlns:c="http://schemas.openxmlformats.org/drawingml/2006/chart" xmlns:r="http://schemas.openxmlformats.org/officeDocument/2006/relationships" r:id="rId2"/>
          </a:graphicData>
        </a:graphic>
      </p:graphicFrame>
      <p:sp>
        <p:nvSpPr>
          <p:cNvPr id="35" name="ZoneTexte 34"/>
          <p:cNvSpPr txBox="1"/>
          <p:nvPr/>
        </p:nvSpPr>
        <p:spPr>
          <a:xfrm>
            <a:off x="5952137" y="3601122"/>
            <a:ext cx="2385276" cy="861774"/>
          </a:xfrm>
          <a:prstGeom prst="rect">
            <a:avLst/>
          </a:prstGeom>
          <a:solidFill>
            <a:schemeClr val="bg1"/>
          </a:solidFill>
          <a:ln w="3175" cmpd="sng">
            <a:solidFill>
              <a:schemeClr val="tx1">
                <a:lumMod val="50000"/>
                <a:lumOff val="50000"/>
              </a:schemeClr>
            </a:solidFill>
          </a:ln>
        </p:spPr>
        <p:txBody>
          <a:bodyPr wrap="none" rtlCol="0">
            <a:spAutoFit/>
          </a:bodyPr>
          <a:lstStyle/>
          <a:p>
            <a:pPr algn="ctr"/>
            <a:r>
              <a:rPr lang="fr-FR" sz="1400" dirty="0">
                <a:solidFill>
                  <a:prstClr val="black"/>
                </a:solidFill>
                <a:latin typeface="Calibri"/>
              </a:rPr>
              <a:t>Oui </a:t>
            </a:r>
            <a:endParaRPr lang="fr-FR" sz="1400" dirty="0" smtClean="0">
              <a:solidFill>
                <a:prstClr val="black"/>
              </a:solidFill>
              <a:latin typeface="Calibri"/>
            </a:endParaRPr>
          </a:p>
          <a:p>
            <a:pPr algn="ctr"/>
            <a:r>
              <a:rPr lang="fr-FR" sz="1100" i="1" dirty="0" smtClean="0">
                <a:solidFill>
                  <a:prstClr val="black"/>
                </a:solidFill>
                <a:latin typeface="Calibri"/>
              </a:rPr>
              <a:t>– l’un </a:t>
            </a:r>
            <a:r>
              <a:rPr lang="fr-FR" sz="1100" i="1" dirty="0">
                <a:solidFill>
                  <a:prstClr val="black"/>
                </a:solidFill>
                <a:latin typeface="Calibri"/>
              </a:rPr>
              <a:t>d’eux ou plusieurs sont nés </a:t>
            </a:r>
            <a:r>
              <a:rPr lang="fr-FR" sz="1100" i="1" dirty="0" smtClean="0">
                <a:solidFill>
                  <a:prstClr val="black"/>
                </a:solidFill>
                <a:latin typeface="Calibri"/>
              </a:rPr>
              <a:t/>
            </a:r>
            <a:br>
              <a:rPr lang="fr-FR" sz="1100" i="1" dirty="0" smtClean="0">
                <a:solidFill>
                  <a:prstClr val="black"/>
                </a:solidFill>
                <a:latin typeface="Calibri"/>
              </a:rPr>
            </a:br>
            <a:r>
              <a:rPr lang="fr-FR" sz="1100" i="1" dirty="0" smtClean="0">
                <a:solidFill>
                  <a:prstClr val="black"/>
                </a:solidFill>
                <a:latin typeface="Calibri"/>
              </a:rPr>
              <a:t>avec </a:t>
            </a:r>
            <a:r>
              <a:rPr lang="fr-FR" sz="1100" i="1" dirty="0">
                <a:solidFill>
                  <a:prstClr val="black"/>
                </a:solidFill>
                <a:latin typeface="Calibri"/>
              </a:rPr>
              <a:t>une autre nationalité que belge </a:t>
            </a:r>
            <a:r>
              <a:rPr lang="fr-FR" sz="1100" i="1" dirty="0" smtClean="0">
                <a:solidFill>
                  <a:prstClr val="black"/>
                </a:solidFill>
                <a:latin typeface="Calibri"/>
              </a:rPr>
              <a:t>–</a:t>
            </a:r>
            <a:r>
              <a:rPr lang="fr-BE" sz="1100" dirty="0" smtClean="0">
                <a:solidFill>
                  <a:prstClr val="black"/>
                </a:solidFill>
                <a:latin typeface="Calibri"/>
              </a:rPr>
              <a:t> </a:t>
            </a:r>
          </a:p>
          <a:p>
            <a:pPr algn="ctr"/>
            <a:r>
              <a:rPr lang="fr-BE" sz="1400" dirty="0" smtClean="0">
                <a:solidFill>
                  <a:prstClr val="black"/>
                </a:solidFill>
                <a:latin typeface="Calibri"/>
              </a:rPr>
              <a:t>29%</a:t>
            </a:r>
            <a:endParaRPr lang="fr-FR" sz="1300" dirty="0">
              <a:solidFill>
                <a:prstClr val="black"/>
              </a:solidFill>
              <a:latin typeface="Calibri"/>
            </a:endParaRPr>
          </a:p>
        </p:txBody>
      </p:sp>
      <p:grpSp>
        <p:nvGrpSpPr>
          <p:cNvPr id="45" name="Grouper 44"/>
          <p:cNvGrpSpPr/>
          <p:nvPr/>
        </p:nvGrpSpPr>
        <p:grpSpPr>
          <a:xfrm>
            <a:off x="7180385" y="4685412"/>
            <a:ext cx="1159587" cy="178686"/>
            <a:chOff x="5606164" y="5660139"/>
            <a:chExt cx="1159587" cy="178686"/>
          </a:xfrm>
        </p:grpSpPr>
        <p:sp>
          <p:nvSpPr>
            <p:cNvPr id="46" name="Signalisation droite 45"/>
            <p:cNvSpPr/>
            <p:nvPr/>
          </p:nvSpPr>
          <p:spPr>
            <a:xfrm>
              <a:off x="5606164" y="5661249"/>
              <a:ext cx="810188" cy="177576"/>
            </a:xfrm>
            <a:prstGeom prst="homePlate">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Wallonie</a:t>
              </a:r>
              <a:endParaRPr lang="fr-FR" sz="900" dirty="0">
                <a:solidFill>
                  <a:srgbClr val="000000"/>
                </a:solidFill>
                <a:latin typeface="Calibri"/>
              </a:endParaRPr>
            </a:p>
          </p:txBody>
        </p:sp>
        <p:sp>
          <p:nvSpPr>
            <p:cNvPr id="47" name="Rectangle 46"/>
            <p:cNvSpPr/>
            <p:nvPr/>
          </p:nvSpPr>
          <p:spPr>
            <a:xfrm>
              <a:off x="6416352" y="5660139"/>
              <a:ext cx="349399" cy="178686"/>
            </a:xfrm>
            <a:prstGeom prst="rect">
              <a:avLst/>
            </a:prstGeom>
            <a:solidFill>
              <a:srgbClr val="FFFFFF"/>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37%</a:t>
              </a:r>
              <a:endParaRPr lang="fr-FR" sz="900" dirty="0">
                <a:solidFill>
                  <a:srgbClr val="000000"/>
                </a:solidFill>
                <a:latin typeface="Calibri"/>
              </a:endParaRPr>
            </a:p>
          </p:txBody>
        </p:sp>
        <p:cxnSp>
          <p:nvCxnSpPr>
            <p:cNvPr id="48" name="Connecteur droit 47"/>
            <p:cNvCxnSpPr/>
            <p:nvPr/>
          </p:nvCxnSpPr>
          <p:spPr>
            <a:xfrm>
              <a:off x="5784850" y="5661249"/>
              <a:ext cx="0" cy="177576"/>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er 48"/>
          <p:cNvGrpSpPr/>
          <p:nvPr/>
        </p:nvGrpSpPr>
        <p:grpSpPr>
          <a:xfrm>
            <a:off x="7180385" y="4864098"/>
            <a:ext cx="1159587" cy="178686"/>
            <a:chOff x="5606164" y="5660139"/>
            <a:chExt cx="1159587" cy="178686"/>
          </a:xfrm>
        </p:grpSpPr>
        <p:sp>
          <p:nvSpPr>
            <p:cNvPr id="50" name="Signalisation droite 49"/>
            <p:cNvSpPr/>
            <p:nvPr/>
          </p:nvSpPr>
          <p:spPr>
            <a:xfrm>
              <a:off x="5606164" y="5661249"/>
              <a:ext cx="810188" cy="177576"/>
            </a:xfrm>
            <a:prstGeom prst="homePlate">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Flandre</a:t>
              </a:r>
              <a:endParaRPr lang="fr-FR" sz="900" dirty="0">
                <a:solidFill>
                  <a:srgbClr val="000000"/>
                </a:solidFill>
                <a:latin typeface="Calibri"/>
              </a:endParaRPr>
            </a:p>
          </p:txBody>
        </p:sp>
        <p:sp>
          <p:nvSpPr>
            <p:cNvPr id="51" name="Rectangle 50"/>
            <p:cNvSpPr/>
            <p:nvPr/>
          </p:nvSpPr>
          <p:spPr>
            <a:xfrm>
              <a:off x="6416352" y="5660139"/>
              <a:ext cx="349399" cy="178686"/>
            </a:xfrm>
            <a:prstGeom prst="rect">
              <a:avLst/>
            </a:prstGeom>
            <a:solidFill>
              <a:srgbClr val="FFFFFF"/>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19%</a:t>
              </a:r>
              <a:endParaRPr lang="fr-FR" sz="900" dirty="0">
                <a:solidFill>
                  <a:srgbClr val="000000"/>
                </a:solidFill>
                <a:latin typeface="Calibri"/>
              </a:endParaRPr>
            </a:p>
          </p:txBody>
        </p:sp>
        <p:cxnSp>
          <p:nvCxnSpPr>
            <p:cNvPr id="52" name="Connecteur droit 51"/>
            <p:cNvCxnSpPr/>
            <p:nvPr/>
          </p:nvCxnSpPr>
          <p:spPr>
            <a:xfrm>
              <a:off x="5784850" y="5661249"/>
              <a:ext cx="0" cy="177576"/>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er 52"/>
          <p:cNvGrpSpPr/>
          <p:nvPr/>
        </p:nvGrpSpPr>
        <p:grpSpPr>
          <a:xfrm>
            <a:off x="7180385" y="4507836"/>
            <a:ext cx="1159587" cy="178686"/>
            <a:chOff x="5606164" y="5660139"/>
            <a:chExt cx="1159587" cy="178686"/>
          </a:xfrm>
        </p:grpSpPr>
        <p:sp>
          <p:nvSpPr>
            <p:cNvPr id="54" name="Signalisation droite 53"/>
            <p:cNvSpPr/>
            <p:nvPr/>
          </p:nvSpPr>
          <p:spPr>
            <a:xfrm>
              <a:off x="5606164" y="5661249"/>
              <a:ext cx="810188" cy="177576"/>
            </a:xfrm>
            <a:prstGeom prst="homePlate">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Bruxelles</a:t>
              </a:r>
              <a:endParaRPr lang="fr-FR" sz="900" dirty="0">
                <a:solidFill>
                  <a:srgbClr val="000000"/>
                </a:solidFill>
                <a:latin typeface="Calibri"/>
              </a:endParaRPr>
            </a:p>
          </p:txBody>
        </p:sp>
        <p:sp>
          <p:nvSpPr>
            <p:cNvPr id="55" name="Rectangle 54"/>
            <p:cNvSpPr/>
            <p:nvPr/>
          </p:nvSpPr>
          <p:spPr>
            <a:xfrm>
              <a:off x="6416352" y="5660139"/>
              <a:ext cx="349399" cy="178686"/>
            </a:xfrm>
            <a:prstGeom prst="rect">
              <a:avLst/>
            </a:prstGeom>
            <a:solidFill>
              <a:srgbClr val="FFFFFF"/>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60%</a:t>
              </a:r>
              <a:endParaRPr lang="fr-FR" sz="900" dirty="0">
                <a:solidFill>
                  <a:srgbClr val="000000"/>
                </a:solidFill>
                <a:latin typeface="Calibri"/>
              </a:endParaRPr>
            </a:p>
          </p:txBody>
        </p:sp>
        <p:cxnSp>
          <p:nvCxnSpPr>
            <p:cNvPr id="56" name="Connecteur droit 55"/>
            <p:cNvCxnSpPr/>
            <p:nvPr/>
          </p:nvCxnSpPr>
          <p:spPr>
            <a:xfrm>
              <a:off x="5784850" y="5661249"/>
              <a:ext cx="0" cy="177576"/>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sp>
        <p:nvSpPr>
          <p:cNvPr id="57" name="ZoneTexte 56"/>
          <p:cNvSpPr txBox="1"/>
          <p:nvPr/>
        </p:nvSpPr>
        <p:spPr>
          <a:xfrm>
            <a:off x="2203991" y="3770402"/>
            <a:ext cx="1551714" cy="692497"/>
          </a:xfrm>
          <a:prstGeom prst="rect">
            <a:avLst/>
          </a:prstGeom>
          <a:solidFill>
            <a:schemeClr val="bg1"/>
          </a:solidFill>
          <a:ln w="3175" cmpd="sng">
            <a:solidFill>
              <a:schemeClr val="tx1">
                <a:lumMod val="50000"/>
                <a:lumOff val="50000"/>
              </a:schemeClr>
            </a:solidFill>
          </a:ln>
        </p:spPr>
        <p:txBody>
          <a:bodyPr wrap="none" rtlCol="0">
            <a:spAutoFit/>
          </a:bodyPr>
          <a:lstStyle/>
          <a:p>
            <a:pPr algn="ctr"/>
            <a:r>
              <a:rPr lang="fr-FR" sz="1400" dirty="0" smtClean="0">
                <a:solidFill>
                  <a:prstClr val="black"/>
                </a:solidFill>
                <a:latin typeface="Calibri"/>
              </a:rPr>
              <a:t>Non</a:t>
            </a:r>
          </a:p>
          <a:p>
            <a:pPr algn="ctr"/>
            <a:r>
              <a:rPr lang="fr-FR" sz="1100" i="1" dirty="0">
                <a:solidFill>
                  <a:prstClr val="black"/>
                </a:solidFill>
                <a:latin typeface="Calibri"/>
              </a:rPr>
              <a:t>– tous sont nés belges –</a:t>
            </a:r>
            <a:r>
              <a:rPr lang="fr-BE" sz="1100" dirty="0" smtClean="0">
                <a:solidFill>
                  <a:prstClr val="black"/>
                </a:solidFill>
                <a:latin typeface="Calibri"/>
              </a:rPr>
              <a:t> </a:t>
            </a:r>
          </a:p>
          <a:p>
            <a:pPr algn="ctr"/>
            <a:r>
              <a:rPr lang="fr-BE" sz="1400" dirty="0" smtClean="0">
                <a:solidFill>
                  <a:prstClr val="black"/>
                </a:solidFill>
                <a:latin typeface="Calibri"/>
              </a:rPr>
              <a:t>71%</a:t>
            </a:r>
            <a:endParaRPr lang="fr-FR" sz="1300" dirty="0">
              <a:solidFill>
                <a:prstClr val="black"/>
              </a:solidFill>
              <a:latin typeface="Calibri"/>
            </a:endParaRPr>
          </a:p>
        </p:txBody>
      </p:sp>
    </p:spTree>
    <p:extLst>
      <p:ext uri="{BB962C8B-B14F-4D97-AF65-F5344CB8AC3E}">
        <p14:creationId xmlns:p14="http://schemas.microsoft.com/office/powerpoint/2010/main" val="17472124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34025"/>
            <a:ext cx="9906000" cy="297856"/>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fr-FR" smtClean="0">
                <a:solidFill>
                  <a:srgbClr val="7F7F7F"/>
                </a:solidFill>
                <a:latin typeface="Calibri"/>
              </a:rPr>
              <a:t>Rapport de recherche : 10 clés pour comprendre l’état de l’opinion belge, décembre 2016.</a:t>
            </a:r>
            <a:endParaRPr lang="fr-FR" dirty="0">
              <a:solidFill>
                <a:srgbClr val="7F7F7F"/>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72</a:t>
            </a:fld>
            <a:endParaRPr lang="fr-FR">
              <a:latin typeface="Calibri"/>
            </a:endParaRPr>
          </a:p>
        </p:txBody>
      </p:sp>
      <p:sp>
        <p:nvSpPr>
          <p:cNvPr id="13" name="Rectangle à coins arrondis 12"/>
          <p:cNvSpPr/>
          <p:nvPr/>
        </p:nvSpPr>
        <p:spPr>
          <a:xfrm>
            <a:off x="276724" y="925875"/>
            <a:ext cx="9209158" cy="1187018"/>
          </a:xfrm>
          <a:prstGeom prst="roundRect">
            <a:avLst>
              <a:gd name="adj" fmla="val 7345"/>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 name="Rectangle 2"/>
          <p:cNvSpPr/>
          <p:nvPr/>
        </p:nvSpPr>
        <p:spPr>
          <a:xfrm>
            <a:off x="762564" y="1275656"/>
            <a:ext cx="3537372" cy="369332"/>
          </a:xfrm>
          <a:prstGeom prst="rect">
            <a:avLst/>
          </a:prstGeom>
        </p:spPr>
        <p:txBody>
          <a:bodyPr wrap="none">
            <a:spAutoFit/>
          </a:bodyPr>
          <a:lstStyle/>
          <a:p>
            <a:pPr>
              <a:spcBef>
                <a:spcPts val="600"/>
              </a:spcBef>
              <a:buClr>
                <a:srgbClr val="800000"/>
              </a:buClr>
              <a:buSzPct val="100000"/>
            </a:pPr>
            <a:r>
              <a:rPr lang="fr-FR" b="1" dirty="0" smtClean="0">
                <a:solidFill>
                  <a:srgbClr val="FF0000"/>
                </a:solidFill>
                <a:latin typeface="Calibri"/>
              </a:rPr>
              <a:t>Une logique de désir de fermeture.</a:t>
            </a:r>
            <a:endParaRPr lang="fr-BE" sz="2000" dirty="0">
              <a:solidFill>
                <a:srgbClr val="FF0000"/>
              </a:solidFill>
              <a:latin typeface="Calibri"/>
            </a:endParaRPr>
          </a:p>
        </p:txBody>
      </p:sp>
    </p:spTree>
    <p:extLst>
      <p:ext uri="{BB962C8B-B14F-4D97-AF65-F5344CB8AC3E}">
        <p14:creationId xmlns:p14="http://schemas.microsoft.com/office/powerpoint/2010/main" val="26240500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48079"/>
            <a:ext cx="9538644" cy="281672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88773842"/>
              </p:ext>
            </p:extLst>
          </p:nvPr>
        </p:nvGraphicFramePr>
        <p:xfrm>
          <a:off x="3515609" y="1818268"/>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73</a:t>
            </a:fld>
            <a:endParaRPr lang="fr-FR">
              <a:latin typeface="Calibri"/>
            </a:endParaRPr>
          </a:p>
        </p:txBody>
      </p:sp>
      <p:sp>
        <p:nvSpPr>
          <p:cNvPr id="6" name="ZoneTexte 5"/>
          <p:cNvSpPr txBox="1"/>
          <p:nvPr/>
        </p:nvSpPr>
        <p:spPr>
          <a:xfrm>
            <a:off x="265903" y="2103369"/>
            <a:ext cx="3432973" cy="738664"/>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 suis vraiment favorable au rétablissement des frontières entre les pays européens</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801008" y="145521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651456" y="1455219"/>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694217" y="145521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695153"/>
            <a:ext cx="3085600" cy="246221"/>
          </a:xfrm>
          <a:prstGeom prst="rect">
            <a:avLst/>
          </a:prstGeom>
          <a:noFill/>
        </p:spPr>
        <p:txBody>
          <a:bodyPr wrap="none" rtlCol="0">
            <a:spAutoFit/>
          </a:bodyPr>
          <a:lstStyle/>
          <a:p>
            <a:r>
              <a:rPr lang="fr-FR" sz="1000" dirty="0">
                <a:solidFill>
                  <a:srgbClr val="000000"/>
                </a:solidFill>
                <a:latin typeface="Calibri"/>
              </a:rPr>
              <a:t>Base : 100% = </a:t>
            </a:r>
            <a:r>
              <a:rPr lang="fr-FR" sz="1000" dirty="0" smtClean="0">
                <a:solidFill>
                  <a:srgbClr val="000000"/>
                </a:solidFill>
                <a:latin typeface="Calibri"/>
              </a:rPr>
              <a:t>les Belges, issus ou non de l'immigration.</a:t>
            </a:r>
            <a:endParaRPr lang="fr-FR" sz="1000" i="1" dirty="0">
              <a:solidFill>
                <a:srgbClr val="000000"/>
              </a:solidFill>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8" name="Rectangle 17"/>
          <p:cNvSpPr/>
          <p:nvPr/>
        </p:nvSpPr>
        <p:spPr>
          <a:xfrm>
            <a:off x="2826497" y="3016130"/>
            <a:ext cx="4611221" cy="1465536"/>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9" name="Triangle isocèle 18"/>
          <p:cNvSpPr/>
          <p:nvPr/>
        </p:nvSpPr>
        <p:spPr>
          <a:xfrm flipV="1">
            <a:off x="4989887" y="282694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0" name="Rectangle 19"/>
          <p:cNvSpPr/>
          <p:nvPr/>
        </p:nvSpPr>
        <p:spPr>
          <a:xfrm>
            <a:off x="2953900" y="3414803"/>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2" name="Graphique 21"/>
          <p:cNvGraphicFramePr/>
          <p:nvPr>
            <p:extLst>
              <p:ext uri="{D42A27DB-BD31-4B8C-83A1-F6EECF244321}">
                <p14:modId xmlns:p14="http://schemas.microsoft.com/office/powerpoint/2010/main" val="1640453775"/>
              </p:ext>
            </p:extLst>
          </p:nvPr>
        </p:nvGraphicFramePr>
        <p:xfrm>
          <a:off x="2550632" y="3582824"/>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23" name="ZoneTexte 22"/>
          <p:cNvSpPr txBox="1"/>
          <p:nvPr/>
        </p:nvSpPr>
        <p:spPr>
          <a:xfrm>
            <a:off x="2954788" y="3427422"/>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24" name="Rectangle 23"/>
          <p:cNvSpPr/>
          <p:nvPr/>
        </p:nvSpPr>
        <p:spPr>
          <a:xfrm>
            <a:off x="5160108" y="3419578"/>
            <a:ext cx="2112396"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5" name="Graphique 24"/>
          <p:cNvGraphicFramePr/>
          <p:nvPr>
            <p:extLst>
              <p:ext uri="{D42A27DB-BD31-4B8C-83A1-F6EECF244321}">
                <p14:modId xmlns:p14="http://schemas.microsoft.com/office/powerpoint/2010/main" val="1806148668"/>
              </p:ext>
            </p:extLst>
          </p:nvPr>
        </p:nvGraphicFramePr>
        <p:xfrm>
          <a:off x="4488701" y="3547625"/>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29" name="ZoneTexte 28"/>
          <p:cNvSpPr txBox="1"/>
          <p:nvPr/>
        </p:nvSpPr>
        <p:spPr>
          <a:xfrm>
            <a:off x="5160113" y="3432203"/>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30" name="Grouper 29"/>
          <p:cNvGrpSpPr/>
          <p:nvPr/>
        </p:nvGrpSpPr>
        <p:grpSpPr>
          <a:xfrm>
            <a:off x="2946856" y="3142105"/>
            <a:ext cx="1255677" cy="178686"/>
            <a:chOff x="5606164" y="5660139"/>
            <a:chExt cx="1255676" cy="178686"/>
          </a:xfrm>
        </p:grpSpPr>
        <p:sp>
          <p:nvSpPr>
            <p:cNvPr id="34" name="Signalisation droite 33"/>
            <p:cNvSpPr/>
            <p:nvPr/>
          </p:nvSpPr>
          <p:spPr>
            <a:xfrm>
              <a:off x="5606164" y="5661249"/>
              <a:ext cx="900956" cy="177576"/>
            </a:xfrm>
            <a:prstGeom prst="homePlate">
              <a:avLst/>
            </a:prstGeom>
            <a:solidFill>
              <a:schemeClr val="bg1"/>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16 à 25 ans</a:t>
              </a:r>
              <a:endParaRPr lang="fr-FR" sz="900" dirty="0">
                <a:solidFill>
                  <a:srgbClr val="000000"/>
                </a:solidFill>
                <a:latin typeface="Calibri"/>
              </a:endParaRPr>
            </a:p>
          </p:txBody>
        </p:sp>
        <p:sp>
          <p:nvSpPr>
            <p:cNvPr id="35" name="Rectangle 34"/>
            <p:cNvSpPr/>
            <p:nvPr/>
          </p:nvSpPr>
          <p:spPr>
            <a:xfrm>
              <a:off x="6512441" y="5660139"/>
              <a:ext cx="349399" cy="178686"/>
            </a:xfrm>
            <a:prstGeom prst="rect">
              <a:avLst/>
            </a:prstGeom>
            <a:solidFill>
              <a:srgbClr val="FFFFFF"/>
            </a:solidFill>
            <a:ln w="31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37%</a:t>
              </a:r>
              <a:endParaRPr lang="fr-FR" sz="900" dirty="0">
                <a:solidFill>
                  <a:srgbClr val="000000"/>
                </a:solidFill>
                <a:latin typeface="Calibri"/>
              </a:endParaRPr>
            </a:p>
          </p:txBody>
        </p:sp>
        <p:cxnSp>
          <p:nvCxnSpPr>
            <p:cNvPr id="36" name="Connecteur droit 35"/>
            <p:cNvCxnSpPr/>
            <p:nvPr/>
          </p:nvCxnSpPr>
          <p:spPr>
            <a:xfrm>
              <a:off x="5784850" y="5661249"/>
              <a:ext cx="0" cy="177576"/>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45412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48078"/>
            <a:ext cx="9538644" cy="301128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859544494"/>
              </p:ext>
            </p:extLst>
          </p:nvPr>
        </p:nvGraphicFramePr>
        <p:xfrm>
          <a:off x="3515609" y="1818268"/>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74</a:t>
            </a:fld>
            <a:endParaRPr lang="fr-FR">
              <a:latin typeface="Calibri"/>
            </a:endParaRPr>
          </a:p>
        </p:txBody>
      </p:sp>
      <p:sp>
        <p:nvSpPr>
          <p:cNvPr id="6" name="ZoneTexte 5"/>
          <p:cNvSpPr txBox="1"/>
          <p:nvPr/>
        </p:nvSpPr>
        <p:spPr>
          <a:xfrm>
            <a:off x="265903" y="2103381"/>
            <a:ext cx="3432973" cy="954107"/>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Le gouvernement hongrois a raison d’avoir construit récemment un mur pour empêcher les migrants réfugiés d’entrer en Hongrie</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594600" y="145521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355300" y="1455219"/>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447429" y="1455219"/>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84" y="1695153"/>
            <a:ext cx="3085600" cy="246221"/>
          </a:xfrm>
          <a:prstGeom prst="rect">
            <a:avLst/>
          </a:prstGeom>
          <a:noFill/>
        </p:spPr>
        <p:txBody>
          <a:bodyPr wrap="none" rtlCol="0">
            <a:spAutoFit/>
          </a:bodyPr>
          <a:lstStyle/>
          <a:p>
            <a:r>
              <a:rPr lang="fr-FR" sz="1000" dirty="0">
                <a:solidFill>
                  <a:srgbClr val="000000"/>
                </a:solidFill>
                <a:latin typeface="Calibri"/>
              </a:rPr>
              <a:t>Base : 100% = les Belges, issus ou non de l'immigration.</a:t>
            </a:r>
            <a:endParaRPr lang="fr-FR" sz="1000" i="1" dirty="0">
              <a:solidFill>
                <a:srgbClr val="000000"/>
              </a:solidFill>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8" name="Rectangle 17"/>
          <p:cNvSpPr/>
          <p:nvPr/>
        </p:nvSpPr>
        <p:spPr>
          <a:xfrm>
            <a:off x="2656231" y="2983770"/>
            <a:ext cx="4527677" cy="1699110"/>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9" name="Triangle isocèle 18"/>
          <p:cNvSpPr/>
          <p:nvPr/>
        </p:nvSpPr>
        <p:spPr>
          <a:xfrm flipV="1">
            <a:off x="4815898" y="2826948"/>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2" name="Rectangle 41"/>
          <p:cNvSpPr/>
          <p:nvPr/>
        </p:nvSpPr>
        <p:spPr>
          <a:xfrm>
            <a:off x="2764852" y="3646659"/>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3" name="Graphique 42"/>
          <p:cNvGraphicFramePr/>
          <p:nvPr>
            <p:extLst>
              <p:ext uri="{D42A27DB-BD31-4B8C-83A1-F6EECF244321}">
                <p14:modId xmlns:p14="http://schemas.microsoft.com/office/powerpoint/2010/main" val="4279036664"/>
              </p:ext>
            </p:extLst>
          </p:nvPr>
        </p:nvGraphicFramePr>
        <p:xfrm>
          <a:off x="2361584" y="3814689"/>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44" name="ZoneTexte 43"/>
          <p:cNvSpPr txBox="1"/>
          <p:nvPr/>
        </p:nvSpPr>
        <p:spPr>
          <a:xfrm>
            <a:off x="2765741" y="3659278"/>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
        <p:nvSpPr>
          <p:cNvPr id="45" name="Rectangle 44"/>
          <p:cNvSpPr/>
          <p:nvPr/>
        </p:nvSpPr>
        <p:spPr>
          <a:xfrm>
            <a:off x="4957105" y="3649912"/>
            <a:ext cx="2112396" cy="920040"/>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46" name="Graphique 45"/>
          <p:cNvGraphicFramePr/>
          <p:nvPr>
            <p:extLst>
              <p:ext uri="{D42A27DB-BD31-4B8C-83A1-F6EECF244321}">
                <p14:modId xmlns:p14="http://schemas.microsoft.com/office/powerpoint/2010/main" val="3864994245"/>
              </p:ext>
            </p:extLst>
          </p:nvPr>
        </p:nvGraphicFramePr>
        <p:xfrm>
          <a:off x="4285698" y="3777956"/>
          <a:ext cx="2905916" cy="791999"/>
        </p:xfrm>
        <a:graphic>
          <a:graphicData uri="http://schemas.openxmlformats.org/drawingml/2006/chart">
            <c:chart xmlns:c="http://schemas.openxmlformats.org/drawingml/2006/chart" xmlns:r="http://schemas.openxmlformats.org/officeDocument/2006/relationships" r:id="rId4"/>
          </a:graphicData>
        </a:graphic>
      </p:graphicFrame>
      <p:sp>
        <p:nvSpPr>
          <p:cNvPr id="47" name="ZoneTexte 46"/>
          <p:cNvSpPr txBox="1"/>
          <p:nvPr/>
        </p:nvSpPr>
        <p:spPr>
          <a:xfrm>
            <a:off x="4957105" y="3662537"/>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grpSp>
        <p:nvGrpSpPr>
          <p:cNvPr id="48" name="Grouper 47"/>
          <p:cNvGrpSpPr/>
          <p:nvPr/>
        </p:nvGrpSpPr>
        <p:grpSpPr>
          <a:xfrm>
            <a:off x="4955948" y="3262334"/>
            <a:ext cx="1209034" cy="178686"/>
            <a:chOff x="5606164" y="5660139"/>
            <a:chExt cx="1209034" cy="178686"/>
          </a:xfrm>
        </p:grpSpPr>
        <p:sp>
          <p:nvSpPr>
            <p:cNvPr id="49" name="Signalisation droite 48"/>
            <p:cNvSpPr/>
            <p:nvPr/>
          </p:nvSpPr>
          <p:spPr>
            <a:xfrm>
              <a:off x="5606164" y="5661249"/>
              <a:ext cx="853678" cy="177576"/>
            </a:xfrm>
            <a:prstGeom prst="homePlate">
              <a:avLst/>
            </a:prstGeom>
            <a:solidFill>
              <a:schemeClr val="bg1"/>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Musulmans</a:t>
              </a:r>
              <a:endParaRPr lang="fr-FR" sz="900" dirty="0">
                <a:solidFill>
                  <a:srgbClr val="000000"/>
                </a:solidFill>
                <a:latin typeface="Calibri"/>
              </a:endParaRPr>
            </a:p>
          </p:txBody>
        </p:sp>
        <p:sp>
          <p:nvSpPr>
            <p:cNvPr id="50" name="Rectangle 49"/>
            <p:cNvSpPr/>
            <p:nvPr/>
          </p:nvSpPr>
          <p:spPr>
            <a:xfrm>
              <a:off x="6465799" y="5660139"/>
              <a:ext cx="349399" cy="178686"/>
            </a:xfrm>
            <a:prstGeom prst="rect">
              <a:avLst/>
            </a:prstGeom>
            <a:solidFill>
              <a:srgbClr val="FFFFFF"/>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14%</a:t>
              </a:r>
              <a:endParaRPr lang="fr-FR" sz="900" dirty="0">
                <a:solidFill>
                  <a:srgbClr val="000000"/>
                </a:solidFill>
                <a:latin typeface="Calibri"/>
              </a:endParaRPr>
            </a:p>
          </p:txBody>
        </p:sp>
        <p:cxnSp>
          <p:nvCxnSpPr>
            <p:cNvPr id="51" name="Connecteur droit 50"/>
            <p:cNvCxnSpPr/>
            <p:nvPr/>
          </p:nvCxnSpPr>
          <p:spPr>
            <a:xfrm>
              <a:off x="5784850" y="5661249"/>
              <a:ext cx="0" cy="177576"/>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er 51"/>
          <p:cNvGrpSpPr/>
          <p:nvPr/>
        </p:nvGrpSpPr>
        <p:grpSpPr>
          <a:xfrm>
            <a:off x="2758259" y="3082538"/>
            <a:ext cx="1812126" cy="178686"/>
            <a:chOff x="5606163" y="5660139"/>
            <a:chExt cx="1812126" cy="178686"/>
          </a:xfrm>
        </p:grpSpPr>
        <p:sp>
          <p:nvSpPr>
            <p:cNvPr id="53" name="Signalisation droite 52"/>
            <p:cNvSpPr/>
            <p:nvPr/>
          </p:nvSpPr>
          <p:spPr>
            <a:xfrm>
              <a:off x="5606163" y="5661249"/>
              <a:ext cx="1450801" cy="177576"/>
            </a:xfrm>
            <a:prstGeom prst="homePlate">
              <a:avLst/>
            </a:prstGeom>
            <a:solidFill>
              <a:schemeClr val="bg1"/>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Etrangers non européen</a:t>
              </a:r>
              <a:endParaRPr lang="fr-FR" sz="900" dirty="0">
                <a:solidFill>
                  <a:srgbClr val="000000"/>
                </a:solidFill>
                <a:latin typeface="Calibri"/>
              </a:endParaRPr>
            </a:p>
          </p:txBody>
        </p:sp>
        <p:sp>
          <p:nvSpPr>
            <p:cNvPr id="54" name="Rectangle 53"/>
            <p:cNvSpPr/>
            <p:nvPr/>
          </p:nvSpPr>
          <p:spPr>
            <a:xfrm>
              <a:off x="7068890" y="5660139"/>
              <a:ext cx="349399" cy="178686"/>
            </a:xfrm>
            <a:prstGeom prst="rect">
              <a:avLst/>
            </a:prstGeom>
            <a:solidFill>
              <a:srgbClr val="FFFFFF"/>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13%</a:t>
              </a:r>
              <a:endParaRPr lang="fr-FR" sz="900" dirty="0">
                <a:solidFill>
                  <a:srgbClr val="000000"/>
                </a:solidFill>
                <a:latin typeface="Calibri"/>
              </a:endParaRPr>
            </a:p>
          </p:txBody>
        </p:sp>
        <p:cxnSp>
          <p:nvCxnSpPr>
            <p:cNvPr id="55" name="Connecteur droit 54"/>
            <p:cNvCxnSpPr/>
            <p:nvPr/>
          </p:nvCxnSpPr>
          <p:spPr>
            <a:xfrm>
              <a:off x="5784850" y="5661249"/>
              <a:ext cx="0" cy="177576"/>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er 55"/>
          <p:cNvGrpSpPr/>
          <p:nvPr/>
        </p:nvGrpSpPr>
        <p:grpSpPr>
          <a:xfrm>
            <a:off x="4955948" y="3084147"/>
            <a:ext cx="1209034" cy="178686"/>
            <a:chOff x="5606164" y="5660139"/>
            <a:chExt cx="1209034" cy="178686"/>
          </a:xfrm>
        </p:grpSpPr>
        <p:sp>
          <p:nvSpPr>
            <p:cNvPr id="57" name="Signalisation droite 56"/>
            <p:cNvSpPr/>
            <p:nvPr/>
          </p:nvSpPr>
          <p:spPr>
            <a:xfrm>
              <a:off x="5606164" y="5661249"/>
              <a:ext cx="853678" cy="177576"/>
            </a:xfrm>
            <a:prstGeom prst="homePlate">
              <a:avLst/>
            </a:prstGeom>
            <a:solidFill>
              <a:schemeClr val="bg1"/>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	Catholiques </a:t>
              </a:r>
              <a:endParaRPr lang="fr-FR" sz="900" dirty="0">
                <a:solidFill>
                  <a:srgbClr val="000000"/>
                </a:solidFill>
                <a:latin typeface="Calibri"/>
              </a:endParaRPr>
            </a:p>
          </p:txBody>
        </p:sp>
        <p:sp>
          <p:nvSpPr>
            <p:cNvPr id="58" name="Rectangle 57"/>
            <p:cNvSpPr/>
            <p:nvPr/>
          </p:nvSpPr>
          <p:spPr>
            <a:xfrm>
              <a:off x="6465799" y="5660139"/>
              <a:ext cx="349399" cy="178686"/>
            </a:xfrm>
            <a:prstGeom prst="rect">
              <a:avLst/>
            </a:prstGeom>
            <a:solidFill>
              <a:srgbClr val="FFFFFF"/>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53%</a:t>
              </a:r>
              <a:endParaRPr lang="fr-FR" sz="900" dirty="0">
                <a:solidFill>
                  <a:srgbClr val="000000"/>
                </a:solidFill>
                <a:latin typeface="Calibri"/>
              </a:endParaRPr>
            </a:p>
          </p:txBody>
        </p:sp>
        <p:cxnSp>
          <p:nvCxnSpPr>
            <p:cNvPr id="59" name="Connecteur droit 58"/>
            <p:cNvCxnSpPr/>
            <p:nvPr/>
          </p:nvCxnSpPr>
          <p:spPr>
            <a:xfrm>
              <a:off x="5784850" y="5661249"/>
              <a:ext cx="0" cy="177576"/>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er 33"/>
          <p:cNvGrpSpPr/>
          <p:nvPr/>
        </p:nvGrpSpPr>
        <p:grpSpPr>
          <a:xfrm>
            <a:off x="2758266" y="3278398"/>
            <a:ext cx="2133633" cy="285840"/>
            <a:chOff x="5606164" y="5607117"/>
            <a:chExt cx="2133633" cy="285840"/>
          </a:xfrm>
        </p:grpSpPr>
        <p:sp>
          <p:nvSpPr>
            <p:cNvPr id="35" name="Signalisation droite 34"/>
            <p:cNvSpPr/>
            <p:nvPr/>
          </p:nvSpPr>
          <p:spPr>
            <a:xfrm>
              <a:off x="5606164" y="5607117"/>
              <a:ext cx="1784234" cy="285840"/>
            </a:xfrm>
            <a:prstGeom prst="homePlate">
              <a:avLst/>
            </a:prstGeom>
            <a:solidFill>
              <a:schemeClr val="bg1"/>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latin typeface="Calibri"/>
                </a:rPr>
                <a:t>	</a:t>
              </a:r>
              <a:r>
                <a:rPr lang="fr-FR" sz="900" dirty="0">
                  <a:solidFill>
                    <a:srgbClr val="000000"/>
                  </a:solidFill>
                  <a:latin typeface="Calibri"/>
                </a:rPr>
                <a:t>–</a:t>
              </a:r>
              <a:r>
                <a:rPr lang="fr-FR" sz="900" dirty="0" smtClean="0">
                  <a:solidFill>
                    <a:srgbClr val="000000"/>
                  </a:solidFill>
                  <a:latin typeface="Calibri"/>
                </a:rPr>
                <a:t>	Belges issus de l'immigration </a:t>
              </a:r>
              <a:br>
                <a:rPr lang="fr-FR" sz="900" dirty="0" smtClean="0">
                  <a:solidFill>
                    <a:srgbClr val="000000"/>
                  </a:solidFill>
                  <a:latin typeface="Calibri"/>
                </a:rPr>
              </a:br>
              <a:r>
                <a:rPr lang="fr-FR" sz="900" dirty="0" smtClean="0">
                  <a:solidFill>
                    <a:srgbClr val="000000"/>
                  </a:solidFill>
                  <a:latin typeface="Calibri"/>
                </a:rPr>
                <a:t>non européenne</a:t>
              </a:r>
              <a:endParaRPr lang="fr-FR" sz="900" dirty="0">
                <a:solidFill>
                  <a:srgbClr val="000000"/>
                </a:solidFill>
                <a:latin typeface="Calibri"/>
              </a:endParaRPr>
            </a:p>
          </p:txBody>
        </p:sp>
        <p:sp>
          <p:nvSpPr>
            <p:cNvPr id="36" name="Rectangle 35"/>
            <p:cNvSpPr/>
            <p:nvPr/>
          </p:nvSpPr>
          <p:spPr>
            <a:xfrm>
              <a:off x="7390398" y="5660139"/>
              <a:ext cx="349399" cy="178686"/>
            </a:xfrm>
            <a:prstGeom prst="rect">
              <a:avLst/>
            </a:prstGeom>
            <a:solidFill>
              <a:srgbClr val="FFFFFF"/>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latin typeface="Calibri"/>
                </a:rPr>
                <a:t>26%</a:t>
              </a:r>
              <a:endParaRPr lang="fr-FR" sz="900" dirty="0">
                <a:solidFill>
                  <a:srgbClr val="000000"/>
                </a:solidFill>
                <a:latin typeface="Calibri"/>
              </a:endParaRPr>
            </a:p>
          </p:txBody>
        </p:sp>
        <p:cxnSp>
          <p:nvCxnSpPr>
            <p:cNvPr id="37" name="Connecteur droit 36"/>
            <p:cNvCxnSpPr/>
            <p:nvPr/>
          </p:nvCxnSpPr>
          <p:spPr>
            <a:xfrm>
              <a:off x="5784850" y="5607117"/>
              <a:ext cx="0" cy="28584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185491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200472" y="51178"/>
            <a:ext cx="9505056" cy="6373435"/>
          </a:xfrm>
          <a:prstGeom prst="roundRect">
            <a:avLst>
              <a:gd name="adj" fmla="val 4299"/>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416496" y="190907"/>
            <a:ext cx="8998312" cy="6093977"/>
          </a:xfrm>
        </p:spPr>
        <p:txBody>
          <a:bodyPr wrap="square">
            <a:spAutoFit/>
          </a:bodyPr>
          <a:lstStyle/>
          <a:p>
            <a:pPr marL="0" indent="0">
              <a:buNone/>
            </a:pPr>
            <a:r>
              <a:rPr lang="fr-FR" b="1" dirty="0" smtClean="0">
                <a:solidFill>
                  <a:srgbClr val="3366FF"/>
                </a:solidFill>
              </a:rPr>
              <a:t>Grands </a:t>
            </a:r>
            <a:r>
              <a:rPr lang="fr-FR" b="1" dirty="0">
                <a:solidFill>
                  <a:srgbClr val="3366FF"/>
                </a:solidFill>
              </a:rPr>
              <a:t>changements depuis ±</a:t>
            </a:r>
            <a:r>
              <a:rPr lang="fr-FR" b="1" dirty="0" smtClean="0">
                <a:solidFill>
                  <a:srgbClr val="3366FF"/>
                </a:solidFill>
              </a:rPr>
              <a:t> </a:t>
            </a:r>
            <a:r>
              <a:rPr lang="fr-FR" b="1" dirty="0">
                <a:solidFill>
                  <a:srgbClr val="3366FF"/>
                </a:solidFill>
              </a:rPr>
              <a:t>20 ans :</a:t>
            </a:r>
          </a:p>
          <a:p>
            <a:pPr marL="0" indent="0">
              <a:buNone/>
            </a:pPr>
            <a:endParaRPr lang="fr-FR" sz="1800" b="1" dirty="0">
              <a:solidFill>
                <a:srgbClr val="3366FF"/>
              </a:solidFill>
            </a:endParaRPr>
          </a:p>
          <a:p>
            <a:pPr marL="608012" indent="-342900">
              <a:buAutoNum type="arabicPeriod" startAt="3"/>
            </a:pPr>
            <a:r>
              <a:rPr lang="fr-FR" sz="1800" b="1" dirty="0" smtClean="0">
                <a:solidFill>
                  <a:srgbClr val="3366FF"/>
                </a:solidFill>
              </a:rPr>
              <a:t>Un </a:t>
            </a:r>
            <a:r>
              <a:rPr lang="fr-FR" sz="1800" b="1" dirty="0">
                <a:solidFill>
                  <a:srgbClr val="3366FF"/>
                </a:solidFill>
              </a:rPr>
              <a:t>nouveau </a:t>
            </a:r>
            <a:r>
              <a:rPr lang="fr-FR" sz="1800" b="1" dirty="0" smtClean="0">
                <a:solidFill>
                  <a:srgbClr val="3366FF"/>
                </a:solidFill>
              </a:rPr>
              <a:t>marché politico-sociétal </a:t>
            </a:r>
            <a:r>
              <a:rPr lang="fr-FR" sz="1800" b="1" dirty="0">
                <a:solidFill>
                  <a:srgbClr val="3366FF"/>
                </a:solidFill>
              </a:rPr>
              <a:t>occupe la </a:t>
            </a:r>
            <a:r>
              <a:rPr lang="fr-FR" sz="1800" b="1" dirty="0" smtClean="0">
                <a:solidFill>
                  <a:srgbClr val="3366FF"/>
                </a:solidFill>
              </a:rPr>
              <a:t>scène </a:t>
            </a:r>
            <a:r>
              <a:rPr lang="fr-FR" sz="1800" b="1" dirty="0">
                <a:solidFill>
                  <a:srgbClr val="3366FF"/>
                </a:solidFill>
              </a:rPr>
              <a:t>: </a:t>
            </a:r>
            <a:endParaRPr lang="fr-FR" sz="1800" b="1" dirty="0" smtClean="0">
              <a:solidFill>
                <a:srgbClr val="3366FF"/>
              </a:solidFill>
            </a:endParaRPr>
          </a:p>
          <a:p>
            <a:pPr marL="265112" indent="0">
              <a:buNone/>
            </a:pPr>
            <a:endParaRPr lang="fr-FR" sz="1000" b="1" dirty="0">
              <a:solidFill>
                <a:srgbClr val="3366FF"/>
              </a:solidFill>
            </a:endParaRPr>
          </a:p>
          <a:p>
            <a:pPr marL="733425" lvl="1" indent="-285750"/>
            <a:r>
              <a:rPr lang="fr-FR" b="1" dirty="0" smtClean="0">
                <a:solidFill>
                  <a:srgbClr val="3366FF"/>
                </a:solidFill>
              </a:rPr>
              <a:t>une nouvelle demande spécifique  </a:t>
            </a:r>
            <a:r>
              <a:rPr lang="fr-FR" b="1" dirty="0">
                <a:solidFill>
                  <a:srgbClr val="FF6600"/>
                </a:solidFill>
              </a:rPr>
              <a:t>: exprimée par les </a:t>
            </a:r>
            <a:r>
              <a:rPr lang="fr-FR" b="1" dirty="0">
                <a:solidFill>
                  <a:srgbClr val="0000FF"/>
                </a:solidFill>
              </a:rPr>
              <a:t>«</a:t>
            </a:r>
            <a:r>
              <a:rPr lang="fr-FR" b="1" dirty="0">
                <a:solidFill>
                  <a:srgbClr val="FF6600"/>
                </a:solidFill>
              </a:rPr>
              <a:t> </a:t>
            </a:r>
            <a:r>
              <a:rPr lang="fr-FR" b="1" dirty="0">
                <a:solidFill>
                  <a:srgbClr val="3366FF"/>
                </a:solidFill>
              </a:rPr>
              <a:t>abandonnés </a:t>
            </a:r>
            <a:r>
              <a:rPr lang="fr-FR" b="1" dirty="0" smtClean="0">
                <a:solidFill>
                  <a:srgbClr val="3366FF"/>
                </a:solidFill>
              </a:rPr>
              <a:t>» ( 26%)  </a:t>
            </a:r>
            <a:r>
              <a:rPr lang="fr-FR" b="1" dirty="0">
                <a:solidFill>
                  <a:srgbClr val="FF6600"/>
                </a:solidFill>
              </a:rPr>
              <a:t>motivés par </a:t>
            </a:r>
            <a:r>
              <a:rPr lang="fr-FR" b="1" dirty="0" smtClean="0">
                <a:solidFill>
                  <a:srgbClr val="FF6600"/>
                </a:solidFill>
              </a:rPr>
              <a:t>une peur du </a:t>
            </a:r>
            <a:r>
              <a:rPr lang="fr-FR" b="1" dirty="0">
                <a:solidFill>
                  <a:srgbClr val="FF6600"/>
                </a:solidFill>
              </a:rPr>
              <a:t>déclassement, </a:t>
            </a:r>
            <a:r>
              <a:rPr lang="fr-FR" b="1" dirty="0" smtClean="0">
                <a:solidFill>
                  <a:srgbClr val="FF6600"/>
                </a:solidFill>
              </a:rPr>
              <a:t>une  </a:t>
            </a:r>
            <a:r>
              <a:rPr lang="fr-FR" b="1" dirty="0">
                <a:solidFill>
                  <a:srgbClr val="FF6600"/>
                </a:solidFill>
              </a:rPr>
              <a:t>insécurité identitaire forte, un sentiment d’être dépossédés </a:t>
            </a:r>
            <a:r>
              <a:rPr lang="fr-FR" b="1" dirty="0" smtClean="0">
                <a:solidFill>
                  <a:srgbClr val="FF6600"/>
                </a:solidFill>
              </a:rPr>
              <a:t> de tout dont de leur propre </a:t>
            </a:r>
            <a:r>
              <a:rPr lang="fr-FR" b="1" dirty="0">
                <a:solidFill>
                  <a:srgbClr val="FF6600"/>
                </a:solidFill>
              </a:rPr>
              <a:t>avenir</a:t>
            </a:r>
            <a:r>
              <a:rPr lang="fr-FR" b="1" dirty="0" smtClean="0">
                <a:solidFill>
                  <a:srgbClr val="FF6600"/>
                </a:solidFill>
              </a:rPr>
              <a:t>, d’être des victimes de tous : des immigrés, des musulmans, de la globalisation, de l’Etat, du marché de l’emploi, des élites, des « autres » en général.</a:t>
            </a:r>
            <a:br>
              <a:rPr lang="fr-FR" b="1" dirty="0" smtClean="0">
                <a:solidFill>
                  <a:srgbClr val="FF6600"/>
                </a:solidFill>
              </a:rPr>
            </a:br>
            <a:r>
              <a:rPr lang="fr-FR" b="1" dirty="0" smtClean="0">
                <a:solidFill>
                  <a:srgbClr val="FF6600"/>
                </a:solidFill>
              </a:rPr>
              <a:t>Nostalgie d’un passé, souhait d’un retour à la communauté qui protège.  Ils souhaitent un pouvoir fort. </a:t>
            </a:r>
            <a:r>
              <a:rPr lang="fr-FR" b="1" dirty="0" smtClean="0">
                <a:solidFill>
                  <a:srgbClr val="3366FF"/>
                </a:solidFill>
              </a:rPr>
              <a:t>Ils sont en colère.</a:t>
            </a:r>
            <a:r>
              <a:rPr lang="fr-FR" b="1" dirty="0" smtClean="0">
                <a:solidFill>
                  <a:srgbClr val="FF6600"/>
                </a:solidFill>
              </a:rPr>
              <a:t/>
            </a:r>
            <a:br>
              <a:rPr lang="fr-FR" b="1" dirty="0" smtClean="0">
                <a:solidFill>
                  <a:srgbClr val="FF6600"/>
                </a:solidFill>
              </a:rPr>
            </a:br>
            <a:r>
              <a:rPr lang="fr-FR" sz="1400" b="1" dirty="0" smtClean="0">
                <a:solidFill>
                  <a:srgbClr val="FF6600"/>
                </a:solidFill>
              </a:rPr>
              <a:t>Ce profil se retrouve davantage parmi ceux ayant </a:t>
            </a:r>
            <a:r>
              <a:rPr lang="fr-FR" sz="1400" b="1" dirty="0">
                <a:solidFill>
                  <a:srgbClr val="3366FF"/>
                </a:solidFill>
              </a:rPr>
              <a:t>un capital culturel faible </a:t>
            </a:r>
            <a:r>
              <a:rPr lang="fr-FR" sz="1400" b="1" dirty="0">
                <a:solidFill>
                  <a:srgbClr val="FF6600"/>
                </a:solidFill>
              </a:rPr>
              <a:t>qui va souvent de pair avec </a:t>
            </a:r>
            <a:r>
              <a:rPr lang="fr-FR" sz="1400" b="1" dirty="0" smtClean="0">
                <a:solidFill>
                  <a:srgbClr val="FF6600"/>
                </a:solidFill>
              </a:rPr>
              <a:t>des emplois </a:t>
            </a:r>
            <a:r>
              <a:rPr lang="fr-FR" sz="1400" b="1" dirty="0">
                <a:solidFill>
                  <a:srgbClr val="FF6600"/>
                </a:solidFill>
              </a:rPr>
              <a:t>peu qualifiés, voire précaires, </a:t>
            </a:r>
            <a:r>
              <a:rPr lang="fr-FR" sz="1400" b="1" dirty="0">
                <a:solidFill>
                  <a:srgbClr val="3366FF"/>
                </a:solidFill>
              </a:rPr>
              <a:t>donc un capital économique faible</a:t>
            </a:r>
            <a:r>
              <a:rPr lang="fr-FR" sz="1400" b="1" dirty="0">
                <a:solidFill>
                  <a:srgbClr val="FF6600"/>
                </a:solidFill>
              </a:rPr>
              <a:t>, milieu populaire, plutôt </a:t>
            </a:r>
            <a:r>
              <a:rPr lang="fr-FR" sz="1400" b="1" dirty="0" smtClean="0">
                <a:solidFill>
                  <a:srgbClr val="FF6600"/>
                </a:solidFill>
              </a:rPr>
              <a:t>âgés (</a:t>
            </a:r>
            <a:r>
              <a:rPr lang="fr-FR" sz="1400" b="1" dirty="0">
                <a:solidFill>
                  <a:srgbClr val="FF6600"/>
                </a:solidFill>
              </a:rPr>
              <a:t>plus de 55 ans), moins parmi les </a:t>
            </a:r>
            <a:r>
              <a:rPr lang="fr-FR" sz="1400" b="1" dirty="0" smtClean="0">
                <a:solidFill>
                  <a:srgbClr val="FF6600"/>
                </a:solidFill>
              </a:rPr>
              <a:t>jeunes</a:t>
            </a:r>
            <a:endParaRPr lang="fr-FR" sz="1400" b="1" dirty="0">
              <a:solidFill>
                <a:srgbClr val="FF6600"/>
              </a:solidFill>
            </a:endParaRPr>
          </a:p>
          <a:p>
            <a:pPr marL="733425" lvl="1" indent="-285750"/>
            <a:endParaRPr lang="fr-FR" sz="1000" b="1" dirty="0" smtClean="0">
              <a:solidFill>
                <a:srgbClr val="FF6600"/>
              </a:solidFill>
            </a:endParaRPr>
          </a:p>
          <a:p>
            <a:pPr marL="733425" lvl="1" indent="-285750"/>
            <a:r>
              <a:rPr lang="fr-FR" b="1" dirty="0" smtClean="0">
                <a:solidFill>
                  <a:srgbClr val="3366FF"/>
                </a:solidFill>
              </a:rPr>
              <a:t>une nouvelle offre spécifique </a:t>
            </a:r>
            <a:r>
              <a:rPr lang="fr-FR" b="1" dirty="0">
                <a:solidFill>
                  <a:srgbClr val="FF6600"/>
                </a:solidFill>
              </a:rPr>
              <a:t>: de nouveaux </a:t>
            </a:r>
            <a:r>
              <a:rPr lang="fr-FR" b="1" dirty="0" smtClean="0">
                <a:solidFill>
                  <a:srgbClr val="FF6600"/>
                </a:solidFill>
              </a:rPr>
              <a:t>entrepreneurs sentent parfaitement l’air du temps. </a:t>
            </a:r>
            <a:br>
              <a:rPr lang="fr-FR" b="1" dirty="0" smtClean="0">
                <a:solidFill>
                  <a:srgbClr val="FF6600"/>
                </a:solidFill>
              </a:rPr>
            </a:br>
            <a:r>
              <a:rPr lang="fr-FR" b="1" dirty="0" smtClean="0">
                <a:solidFill>
                  <a:srgbClr val="FF6600"/>
                </a:solidFill>
              </a:rPr>
              <a:t>Ils manipulent les peurs et les  </a:t>
            </a:r>
            <a:r>
              <a:rPr lang="fr-FR" b="1" dirty="0">
                <a:solidFill>
                  <a:srgbClr val="FF6600"/>
                </a:solidFill>
              </a:rPr>
              <a:t>identités </a:t>
            </a:r>
            <a:r>
              <a:rPr lang="fr-FR" b="1" dirty="0" smtClean="0">
                <a:solidFill>
                  <a:srgbClr val="3366FF"/>
                </a:solidFill>
              </a:rPr>
              <a:t>tant </a:t>
            </a:r>
            <a:r>
              <a:rPr lang="fr-FR" b="1" dirty="0">
                <a:solidFill>
                  <a:srgbClr val="3366FF"/>
                </a:solidFill>
              </a:rPr>
              <a:t>parmi les </a:t>
            </a:r>
            <a:r>
              <a:rPr lang="fr-FR" b="1" dirty="0" smtClean="0">
                <a:solidFill>
                  <a:srgbClr val="3366FF"/>
                </a:solidFill>
              </a:rPr>
              <a:t>non  musulmans </a:t>
            </a:r>
            <a:r>
              <a:rPr lang="fr-FR" b="1" dirty="0" smtClean="0">
                <a:solidFill>
                  <a:srgbClr val="FF6600"/>
                </a:solidFill>
              </a:rPr>
              <a:t>: </a:t>
            </a:r>
            <a:r>
              <a:rPr lang="fr-FR" b="1" dirty="0" err="1" smtClean="0">
                <a:solidFill>
                  <a:srgbClr val="FF6600"/>
                </a:solidFill>
              </a:rPr>
              <a:t>AfD</a:t>
            </a:r>
            <a:r>
              <a:rPr lang="fr-FR" b="1" dirty="0">
                <a:solidFill>
                  <a:srgbClr val="FF6600"/>
                </a:solidFill>
              </a:rPr>
              <a:t>, FN, FPÖ, </a:t>
            </a:r>
            <a:r>
              <a:rPr lang="fr-FR" b="1" dirty="0" smtClean="0">
                <a:solidFill>
                  <a:srgbClr val="FF6600"/>
                </a:solidFill>
              </a:rPr>
              <a:t>Ligue (du Nord),  </a:t>
            </a:r>
            <a:r>
              <a:rPr lang="fr-FR" b="1" dirty="0" err="1" smtClean="0">
                <a:solidFill>
                  <a:srgbClr val="FF6600"/>
                </a:solidFill>
              </a:rPr>
              <a:t>CasaPound</a:t>
            </a:r>
            <a:r>
              <a:rPr lang="fr-FR" b="1" dirty="0">
                <a:solidFill>
                  <a:srgbClr val="FF6600"/>
                </a:solidFill>
              </a:rPr>
              <a:t>,</a:t>
            </a:r>
            <a:r>
              <a:rPr lang="nl-BE" b="1" dirty="0" smtClean="0">
                <a:solidFill>
                  <a:srgbClr val="FF6600"/>
                </a:solidFill>
              </a:rPr>
              <a:t> </a:t>
            </a:r>
            <a:r>
              <a:rPr lang="fr-FR" b="1" dirty="0" smtClean="0">
                <a:solidFill>
                  <a:srgbClr val="FF6600"/>
                </a:solidFill>
              </a:rPr>
              <a:t>parti « des italiens de race », PVV,   </a:t>
            </a:r>
            <a:r>
              <a:rPr lang="fr-FR" b="1" dirty="0" err="1">
                <a:solidFill>
                  <a:srgbClr val="FF6600"/>
                </a:solidFill>
              </a:rPr>
              <a:t>Trump</a:t>
            </a:r>
            <a:r>
              <a:rPr lang="fr-FR" b="1" dirty="0" smtClean="0">
                <a:solidFill>
                  <a:srgbClr val="FF6600"/>
                </a:solidFill>
              </a:rPr>
              <a:t>,  </a:t>
            </a:r>
            <a:r>
              <a:rPr lang="fr-FR" b="1" dirty="0">
                <a:solidFill>
                  <a:srgbClr val="FF6600"/>
                </a:solidFill>
              </a:rPr>
              <a:t>les Vrais Finlandais</a:t>
            </a:r>
            <a:r>
              <a:rPr lang="fr-FR" b="1" dirty="0" smtClean="0">
                <a:solidFill>
                  <a:srgbClr val="FF6600"/>
                </a:solidFill>
              </a:rPr>
              <a:t>,  Vlaams </a:t>
            </a:r>
            <a:r>
              <a:rPr lang="fr-FR" b="1" dirty="0" err="1" smtClean="0">
                <a:solidFill>
                  <a:srgbClr val="FF6600"/>
                </a:solidFill>
              </a:rPr>
              <a:t>Belang</a:t>
            </a:r>
            <a:r>
              <a:rPr lang="fr-FR" b="1" dirty="0" smtClean="0">
                <a:solidFill>
                  <a:srgbClr val="FF6600"/>
                </a:solidFill>
              </a:rPr>
              <a:t>, NVA, etc. </a:t>
            </a:r>
            <a:r>
              <a:rPr lang="fr-FR" b="1" dirty="0">
                <a:solidFill>
                  <a:srgbClr val="3366FF"/>
                </a:solidFill>
              </a:rPr>
              <a:t>que parmi </a:t>
            </a:r>
            <a:r>
              <a:rPr lang="fr-FR" b="1" dirty="0" smtClean="0">
                <a:solidFill>
                  <a:srgbClr val="3366FF"/>
                </a:solidFill>
              </a:rPr>
              <a:t>les musulmans </a:t>
            </a:r>
            <a:r>
              <a:rPr lang="fr-FR" b="1" dirty="0" smtClean="0">
                <a:solidFill>
                  <a:srgbClr val="FF6600"/>
                </a:solidFill>
              </a:rPr>
              <a:t>: </a:t>
            </a:r>
            <a:r>
              <a:rPr lang="fr-FR" b="1" dirty="0" err="1" smtClean="0">
                <a:solidFill>
                  <a:srgbClr val="FF6600"/>
                </a:solidFill>
              </a:rPr>
              <a:t>Daesh</a:t>
            </a:r>
            <a:r>
              <a:rPr lang="fr-FR" b="1" dirty="0" smtClean="0">
                <a:solidFill>
                  <a:srgbClr val="FF6600"/>
                </a:solidFill>
              </a:rPr>
              <a:t>, </a:t>
            </a:r>
            <a:r>
              <a:rPr lang="fr-FR" b="1" dirty="0" err="1">
                <a:solidFill>
                  <a:srgbClr val="FF6600"/>
                </a:solidFill>
              </a:rPr>
              <a:t>Aqmi</a:t>
            </a:r>
            <a:r>
              <a:rPr lang="fr-FR" b="1" dirty="0">
                <a:solidFill>
                  <a:srgbClr val="FF6600"/>
                </a:solidFill>
              </a:rPr>
              <a:t>, </a:t>
            </a:r>
            <a:r>
              <a:rPr lang="fr-FR" b="1" dirty="0" err="1" smtClean="0">
                <a:solidFill>
                  <a:srgbClr val="FF6600"/>
                </a:solidFill>
              </a:rPr>
              <a:t>Boko</a:t>
            </a:r>
            <a:r>
              <a:rPr lang="fr-FR" b="1" dirty="0">
                <a:solidFill>
                  <a:srgbClr val="FF6600"/>
                </a:solidFill>
              </a:rPr>
              <a:t> </a:t>
            </a:r>
            <a:r>
              <a:rPr lang="fr-FR" b="1" dirty="0" err="1" smtClean="0">
                <a:solidFill>
                  <a:srgbClr val="FF6600"/>
                </a:solidFill>
              </a:rPr>
              <a:t>Haram</a:t>
            </a:r>
            <a:r>
              <a:rPr lang="fr-FR" b="1" dirty="0">
                <a:solidFill>
                  <a:srgbClr val="FF6600"/>
                </a:solidFill>
              </a:rPr>
              <a:t>, </a:t>
            </a:r>
            <a:r>
              <a:rPr lang="fr-FR" b="1" dirty="0" smtClean="0">
                <a:solidFill>
                  <a:srgbClr val="FF6600"/>
                </a:solidFill>
              </a:rPr>
              <a:t>etc..</a:t>
            </a:r>
            <a:br>
              <a:rPr lang="fr-FR" b="1" dirty="0" smtClean="0">
                <a:solidFill>
                  <a:srgbClr val="FF6600"/>
                </a:solidFill>
              </a:rPr>
            </a:br>
            <a:r>
              <a:rPr lang="fr-FR" b="1" dirty="0" smtClean="0">
                <a:solidFill>
                  <a:srgbClr val="FF6600"/>
                </a:solidFill>
              </a:rPr>
              <a:t>Ils développent </a:t>
            </a:r>
            <a:r>
              <a:rPr lang="fr-FR" b="1" dirty="0" smtClean="0">
                <a:solidFill>
                  <a:srgbClr val="3366FF"/>
                </a:solidFill>
              </a:rPr>
              <a:t>des idéologies (les populismes  identitaires</a:t>
            </a:r>
            <a:r>
              <a:rPr lang="fr-FR" b="1" dirty="0" smtClean="0">
                <a:solidFill>
                  <a:srgbClr val="FF6600"/>
                </a:solidFill>
              </a:rPr>
              <a:t>) </a:t>
            </a:r>
            <a:r>
              <a:rPr lang="fr-FR" b="1" dirty="0">
                <a:solidFill>
                  <a:srgbClr val="FF6600"/>
                </a:solidFill>
              </a:rPr>
              <a:t>pour tenter de mobiliser </a:t>
            </a:r>
            <a:r>
              <a:rPr lang="fr-FR" b="1" dirty="0" smtClean="0">
                <a:solidFill>
                  <a:srgbClr val="FF6600"/>
                </a:solidFill>
              </a:rPr>
              <a:t>et construisent des mouvements / partis</a:t>
            </a:r>
            <a:r>
              <a:rPr lang="fr-FR" b="1" dirty="0">
                <a:solidFill>
                  <a:srgbClr val="FF6600"/>
                </a:solidFill>
              </a:rPr>
              <a:t>. </a:t>
            </a:r>
          </a:p>
          <a:p>
            <a:pPr marL="723900" lvl="1" indent="0" defTabSz="720725">
              <a:buNone/>
            </a:pPr>
            <a:r>
              <a:rPr lang="fr-FR" b="1" dirty="0" smtClean="0">
                <a:solidFill>
                  <a:srgbClr val="3366FF"/>
                </a:solidFill>
              </a:rPr>
              <a:t>L’enjeu </a:t>
            </a:r>
            <a:r>
              <a:rPr lang="fr-FR" b="1" dirty="0">
                <a:solidFill>
                  <a:srgbClr val="3366FF"/>
                </a:solidFill>
              </a:rPr>
              <a:t>est </a:t>
            </a:r>
            <a:r>
              <a:rPr lang="fr-FR" b="1" dirty="0" smtClean="0">
                <a:solidFill>
                  <a:srgbClr val="3366FF"/>
                </a:solidFill>
              </a:rPr>
              <a:t>le </a:t>
            </a:r>
            <a:r>
              <a:rPr lang="fr-FR" b="1" dirty="0">
                <a:solidFill>
                  <a:srgbClr val="3366FF"/>
                </a:solidFill>
              </a:rPr>
              <a:t>pouvoir </a:t>
            </a:r>
            <a:r>
              <a:rPr lang="fr-FR" b="1" dirty="0" smtClean="0">
                <a:solidFill>
                  <a:srgbClr val="3366FF"/>
                </a:solidFill>
              </a:rPr>
              <a:t>(dont </a:t>
            </a:r>
            <a:r>
              <a:rPr lang="fr-FR" b="1" dirty="0">
                <a:solidFill>
                  <a:srgbClr val="3366FF"/>
                </a:solidFill>
              </a:rPr>
              <a:t>le </a:t>
            </a:r>
            <a:r>
              <a:rPr lang="fr-FR" b="1" dirty="0" smtClean="0">
                <a:solidFill>
                  <a:srgbClr val="3366FF"/>
                </a:solidFill>
              </a:rPr>
              <a:t>Califat).</a:t>
            </a:r>
          </a:p>
          <a:p>
            <a:pPr marL="265112" indent="0">
              <a:buNone/>
            </a:pPr>
            <a:endParaRPr lang="fr-FR" sz="1000" b="1" dirty="0" smtClean="0">
              <a:solidFill>
                <a:srgbClr val="3366FF"/>
              </a:solidFill>
            </a:endParaRPr>
          </a:p>
          <a:p>
            <a:pPr marL="566738" indent="-303213">
              <a:buNone/>
            </a:pPr>
            <a:r>
              <a:rPr lang="fr-FR" b="1" dirty="0" smtClean="0">
                <a:solidFill>
                  <a:srgbClr val="3366FF"/>
                </a:solidFill>
              </a:rPr>
              <a:t>	Un véritable marketing de la peur et de la terreur est la dynamique de ce marché. </a:t>
            </a:r>
            <a:r>
              <a:rPr lang="fr-FR" b="1" dirty="0">
                <a:solidFill>
                  <a:srgbClr val="3366FF"/>
                </a:solidFill>
              </a:rPr>
              <a:t/>
            </a:r>
            <a:br>
              <a:rPr lang="fr-FR" b="1" dirty="0">
                <a:solidFill>
                  <a:srgbClr val="3366FF"/>
                </a:solidFill>
              </a:rPr>
            </a:br>
            <a:r>
              <a:rPr lang="fr-FR" b="1" dirty="0" smtClean="0">
                <a:solidFill>
                  <a:srgbClr val="FF6600"/>
                </a:solidFill>
              </a:rPr>
              <a:t>Et une apologie de la pureté identitaire.</a:t>
            </a:r>
          </a:p>
        </p:txBody>
      </p:sp>
      <p:sp>
        <p:nvSpPr>
          <p:cNvPr id="4" name="Espace réservé du pied de page 3"/>
          <p:cNvSpPr>
            <a:spLocks noGrp="1"/>
          </p:cNvSpPr>
          <p:nvPr>
            <p:ph type="ftr" sz="quarter" idx="11"/>
          </p:nvPr>
        </p:nvSpPr>
        <p:spPr/>
        <p:txBody>
          <a:bodyPr/>
          <a:lstStyle/>
          <a:p>
            <a:r>
              <a:rPr lang="fr-FR" dirty="0" smtClean="0"/>
              <a:t>Rapport de recherche : 10 clés pour comprendre l’état de l’opinion belge, décembre 2016.</a:t>
            </a:r>
            <a:endParaRPr lang="fr-FR" dirty="0"/>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t>75</a:t>
            </a:fld>
            <a:endParaRPr lang="fr-FR"/>
          </a:p>
        </p:txBody>
      </p:sp>
    </p:spTree>
    <p:extLst>
      <p:ext uri="{BB962C8B-B14F-4D97-AF65-F5344CB8AC3E}">
        <p14:creationId xmlns:p14="http://schemas.microsoft.com/office/powerpoint/2010/main" val="1091261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76</a:t>
            </a:fld>
            <a:endParaRPr lang="fr-FR">
              <a:latin typeface="Calibri"/>
            </a:endParaRPr>
          </a:p>
        </p:txBody>
      </p:sp>
      <p:sp>
        <p:nvSpPr>
          <p:cNvPr id="7" name="ZoneTexte 6"/>
          <p:cNvSpPr txBox="1"/>
          <p:nvPr/>
        </p:nvSpPr>
        <p:spPr>
          <a:xfrm>
            <a:off x="4222600" y="762000"/>
            <a:ext cx="1455597" cy="492443"/>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SYSTÈME</a:t>
            </a:r>
          </a:p>
          <a:p>
            <a:pPr algn="ctr"/>
            <a:r>
              <a:rPr lang="fr-FR" sz="1200" dirty="0">
                <a:solidFill>
                  <a:prstClr val="black"/>
                </a:solidFill>
              </a:rPr>
              <a:t>– Verticalité, Elites </a:t>
            </a:r>
            <a:r>
              <a:rPr lang="fr-FR" sz="1200" dirty="0" smtClean="0">
                <a:solidFill>
                  <a:prstClr val="black"/>
                </a:solidFill>
              </a:rPr>
              <a:t>–</a:t>
            </a:r>
            <a:endParaRPr lang="fr-FR" sz="1200" dirty="0">
              <a:solidFill>
                <a:prstClr val="black"/>
              </a:solidFill>
            </a:endParaRPr>
          </a:p>
        </p:txBody>
      </p:sp>
      <p:sp>
        <p:nvSpPr>
          <p:cNvPr id="8" name="ZoneTexte 7"/>
          <p:cNvSpPr txBox="1"/>
          <p:nvPr/>
        </p:nvSpPr>
        <p:spPr>
          <a:xfrm>
            <a:off x="4069380" y="6165316"/>
            <a:ext cx="1762021" cy="492443"/>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ANTISYSTÈME</a:t>
            </a:r>
          </a:p>
          <a:p>
            <a:pPr algn="ctr"/>
            <a:r>
              <a:rPr lang="fr-FR" sz="1200" dirty="0">
                <a:solidFill>
                  <a:prstClr val="black"/>
                </a:solidFill>
              </a:rPr>
              <a:t>– Horizontalité, Masses </a:t>
            </a:r>
            <a:r>
              <a:rPr lang="fr-FR" sz="1200" dirty="0" smtClean="0">
                <a:solidFill>
                  <a:prstClr val="black"/>
                </a:solidFill>
              </a:rPr>
              <a:t>–</a:t>
            </a:r>
            <a:endParaRPr lang="fr-FR" sz="1200" dirty="0">
              <a:solidFill>
                <a:prstClr val="black"/>
              </a:solidFill>
            </a:endParaRPr>
          </a:p>
        </p:txBody>
      </p:sp>
      <p:cxnSp>
        <p:nvCxnSpPr>
          <p:cNvPr id="10" name="Connecteur droit 9"/>
          <p:cNvCxnSpPr>
            <a:stCxn id="7" idx="2"/>
          </p:cNvCxnSpPr>
          <p:nvPr/>
        </p:nvCxnSpPr>
        <p:spPr>
          <a:xfrm>
            <a:off x="4950399" y="1254443"/>
            <a:ext cx="11073" cy="4910862"/>
          </a:xfrm>
          <a:prstGeom prst="line">
            <a:avLst/>
          </a:prstGeom>
          <a:solidFill>
            <a:schemeClr val="bg1"/>
          </a:solidFill>
          <a:ln>
            <a:solidFill>
              <a:schemeClr val="tx1">
                <a:lumMod val="50000"/>
                <a:lumOff val="50000"/>
              </a:schemeClr>
            </a:solidFill>
          </a:ln>
        </p:spPr>
      </p:cxnSp>
      <p:sp>
        <p:nvSpPr>
          <p:cNvPr id="11" name="ZoneTexte 10"/>
          <p:cNvSpPr txBox="1"/>
          <p:nvPr/>
        </p:nvSpPr>
        <p:spPr>
          <a:xfrm>
            <a:off x="94184" y="3459033"/>
            <a:ext cx="1112855" cy="523220"/>
          </a:xfrm>
          <a:prstGeom prst="rect">
            <a:avLst/>
          </a:prstGeom>
          <a:solidFill>
            <a:schemeClr val="bg1"/>
          </a:solidFill>
          <a:ln>
            <a:solidFill>
              <a:schemeClr val="tx1">
                <a:lumMod val="50000"/>
                <a:lumOff val="50000"/>
              </a:schemeClr>
            </a:solidFill>
          </a:ln>
        </p:spPr>
        <p:txBody>
          <a:bodyPr wrap="none" rtlCol="0">
            <a:spAutoFit/>
          </a:bodyPr>
          <a:lstStyle/>
          <a:p>
            <a:r>
              <a:rPr lang="fr-FR" sz="1400" b="1" dirty="0" smtClean="0">
                <a:solidFill>
                  <a:prstClr val="black"/>
                </a:solidFill>
                <a:latin typeface="Calibri"/>
              </a:rPr>
              <a:t>OUVERTURE</a:t>
            </a:r>
          </a:p>
          <a:p>
            <a:r>
              <a:rPr lang="fr-FR" sz="1400" dirty="0" smtClean="0">
                <a:solidFill>
                  <a:prstClr val="black"/>
                </a:solidFill>
                <a:latin typeface="Calibri"/>
              </a:rPr>
              <a:t>- Confiance -</a:t>
            </a:r>
            <a:endParaRPr lang="fr-FR" sz="1400" dirty="0">
              <a:solidFill>
                <a:prstClr val="black"/>
              </a:solidFill>
              <a:latin typeface="Calibri"/>
            </a:endParaRPr>
          </a:p>
        </p:txBody>
      </p:sp>
      <p:sp>
        <p:nvSpPr>
          <p:cNvPr id="12" name="ZoneTexte 11"/>
          <p:cNvSpPr txBox="1"/>
          <p:nvPr/>
        </p:nvSpPr>
        <p:spPr>
          <a:xfrm>
            <a:off x="8660037" y="3459033"/>
            <a:ext cx="1135760" cy="523220"/>
          </a:xfrm>
          <a:prstGeom prst="rect">
            <a:avLst/>
          </a:prstGeom>
          <a:solidFill>
            <a:schemeClr val="bg1"/>
          </a:solidFill>
          <a:ln>
            <a:solidFill>
              <a:schemeClr val="tx1">
                <a:lumMod val="50000"/>
                <a:lumOff val="50000"/>
              </a:schemeClr>
            </a:solidFill>
          </a:ln>
        </p:spPr>
        <p:txBody>
          <a:bodyPr wrap="none" rtlCol="0">
            <a:spAutoFit/>
          </a:bodyPr>
          <a:lstStyle/>
          <a:p>
            <a:pPr algn="r"/>
            <a:r>
              <a:rPr lang="fr-FR" sz="1400" b="1" dirty="0" smtClean="0">
                <a:solidFill>
                  <a:prstClr val="black"/>
                </a:solidFill>
                <a:latin typeface="Calibri"/>
              </a:rPr>
              <a:t>FERMETURE</a:t>
            </a:r>
          </a:p>
          <a:p>
            <a:r>
              <a:rPr lang="fr-FR" sz="1400" dirty="0" smtClean="0">
                <a:solidFill>
                  <a:prstClr val="black"/>
                </a:solidFill>
                <a:latin typeface="Calibri"/>
              </a:rPr>
              <a:t>- Des peurs -</a:t>
            </a:r>
            <a:endParaRPr lang="fr-FR" sz="1400" dirty="0">
              <a:solidFill>
                <a:prstClr val="black"/>
              </a:solidFill>
              <a:latin typeface="Calibri"/>
            </a:endParaRPr>
          </a:p>
        </p:txBody>
      </p:sp>
      <p:cxnSp>
        <p:nvCxnSpPr>
          <p:cNvPr id="13" name="Connecteur droit 12"/>
          <p:cNvCxnSpPr>
            <a:stCxn id="11" idx="3"/>
            <a:endCxn id="12" idx="1"/>
          </p:cNvCxnSpPr>
          <p:nvPr/>
        </p:nvCxnSpPr>
        <p:spPr>
          <a:xfrm>
            <a:off x="1207039" y="3720643"/>
            <a:ext cx="7452998" cy="0"/>
          </a:xfrm>
          <a:prstGeom prst="line">
            <a:avLst/>
          </a:prstGeom>
          <a:solidFill>
            <a:schemeClr val="bg1"/>
          </a:solidFill>
          <a:ln>
            <a:solidFill>
              <a:schemeClr val="tx1">
                <a:lumMod val="50000"/>
                <a:lumOff val="50000"/>
              </a:schemeClr>
            </a:solidFill>
          </a:ln>
        </p:spPr>
      </p:cxnSp>
      <p:sp>
        <p:nvSpPr>
          <p:cNvPr id="16" name="ZoneTexte 15"/>
          <p:cNvSpPr txBox="1"/>
          <p:nvPr/>
        </p:nvSpPr>
        <p:spPr>
          <a:xfrm>
            <a:off x="1311423" y="3339868"/>
            <a:ext cx="2183378" cy="246221"/>
          </a:xfrm>
          <a:prstGeom prst="rect">
            <a:avLst/>
          </a:prstGeom>
          <a:solidFill>
            <a:schemeClr val="bg1"/>
          </a:solidFill>
        </p:spPr>
        <p:txBody>
          <a:bodyPr wrap="none" lIns="0" tIns="0" rIns="0" bIns="0" rtlCol="0">
            <a:spAutoFit/>
          </a:bodyPr>
          <a:lstStyle/>
          <a:p>
            <a:r>
              <a:rPr lang="fr-FR" sz="1600" i="1" dirty="0" smtClean="0">
                <a:solidFill>
                  <a:srgbClr val="800000"/>
                </a:solidFill>
                <a:latin typeface="Calibri"/>
              </a:rPr>
              <a:t>Axe du rapport à l'altérité</a:t>
            </a:r>
            <a:endParaRPr lang="fr-FR" sz="1600" i="1" dirty="0">
              <a:solidFill>
                <a:srgbClr val="800000"/>
              </a:solidFill>
              <a:latin typeface="Calibri"/>
            </a:endParaRPr>
          </a:p>
        </p:txBody>
      </p:sp>
      <p:sp>
        <p:nvSpPr>
          <p:cNvPr id="17" name="ZoneTexte 16"/>
          <p:cNvSpPr txBox="1"/>
          <p:nvPr/>
        </p:nvSpPr>
        <p:spPr>
          <a:xfrm rot="16200000">
            <a:off x="3058619" y="4221390"/>
            <a:ext cx="3456963" cy="246221"/>
          </a:xfrm>
          <a:prstGeom prst="rect">
            <a:avLst/>
          </a:prstGeom>
          <a:solidFill>
            <a:schemeClr val="bg1"/>
          </a:solidFill>
        </p:spPr>
        <p:txBody>
          <a:bodyPr wrap="none" lIns="0" tIns="0" rIns="0" bIns="0" rtlCol="0">
            <a:spAutoFit/>
          </a:bodyPr>
          <a:lstStyle/>
          <a:p>
            <a:r>
              <a:rPr lang="fr-FR" sz="1600" i="1" dirty="0" smtClean="0">
                <a:solidFill>
                  <a:srgbClr val="800000"/>
                </a:solidFill>
                <a:latin typeface="Calibri"/>
              </a:rPr>
              <a:t>Axe du rapport à l'acteur du changement</a:t>
            </a:r>
            <a:endParaRPr lang="fr-FR" sz="1600" i="1" dirty="0">
              <a:solidFill>
                <a:srgbClr val="800000"/>
              </a:solidFill>
              <a:latin typeface="Calibri"/>
            </a:endParaRPr>
          </a:p>
        </p:txBody>
      </p:sp>
    </p:spTree>
    <p:extLst>
      <p:ext uri="{BB962C8B-B14F-4D97-AF65-F5344CB8AC3E}">
        <p14:creationId xmlns:p14="http://schemas.microsoft.com/office/powerpoint/2010/main" val="35762750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77</a:t>
            </a:fld>
            <a:endParaRPr lang="fr-FR">
              <a:latin typeface="Calibri"/>
            </a:endParaRPr>
          </a:p>
        </p:txBody>
      </p:sp>
      <p:sp>
        <p:nvSpPr>
          <p:cNvPr id="7" name="ZoneTexte 6"/>
          <p:cNvSpPr txBox="1"/>
          <p:nvPr/>
        </p:nvSpPr>
        <p:spPr>
          <a:xfrm>
            <a:off x="4274566" y="762000"/>
            <a:ext cx="1351652" cy="477054"/>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SYSTÈME</a:t>
            </a:r>
            <a:br>
              <a:rPr lang="fr-FR" sz="1400" b="1" dirty="0" smtClean="0">
                <a:solidFill>
                  <a:prstClr val="black"/>
                </a:solidFill>
                <a:latin typeface="Calibri"/>
              </a:rPr>
            </a:br>
            <a:r>
              <a:rPr lang="fr-FR" sz="1100" dirty="0" smtClean="0">
                <a:solidFill>
                  <a:prstClr val="black"/>
                </a:solidFill>
                <a:latin typeface="Calibri"/>
              </a:rPr>
              <a:t>– Verticalité, Elites –</a:t>
            </a:r>
            <a:endParaRPr lang="fr-FR" sz="1100" dirty="0">
              <a:solidFill>
                <a:prstClr val="black"/>
              </a:solidFill>
              <a:latin typeface="Calibri"/>
            </a:endParaRPr>
          </a:p>
        </p:txBody>
      </p:sp>
      <p:sp>
        <p:nvSpPr>
          <p:cNvPr id="8" name="ZoneTexte 7"/>
          <p:cNvSpPr txBox="1"/>
          <p:nvPr/>
        </p:nvSpPr>
        <p:spPr>
          <a:xfrm>
            <a:off x="4133508" y="6065128"/>
            <a:ext cx="1633781" cy="477054"/>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ANTISYSTÈME</a:t>
            </a:r>
            <a:br>
              <a:rPr lang="fr-FR" sz="1400" b="1" dirty="0" smtClean="0">
                <a:solidFill>
                  <a:prstClr val="black"/>
                </a:solidFill>
                <a:latin typeface="Calibri"/>
              </a:rPr>
            </a:br>
            <a:r>
              <a:rPr lang="fr-FR" sz="1100" dirty="0" smtClean="0">
                <a:solidFill>
                  <a:prstClr val="black"/>
                </a:solidFill>
                <a:latin typeface="Calibri"/>
              </a:rPr>
              <a:t>– Horizontalité, Masses –</a:t>
            </a:r>
            <a:endParaRPr lang="fr-FR" sz="1400" dirty="0">
              <a:solidFill>
                <a:prstClr val="black"/>
              </a:solidFill>
              <a:latin typeface="Calibri"/>
            </a:endParaRPr>
          </a:p>
        </p:txBody>
      </p:sp>
      <p:cxnSp>
        <p:nvCxnSpPr>
          <p:cNvPr id="10" name="Connecteur droit 9"/>
          <p:cNvCxnSpPr>
            <a:stCxn id="7" idx="2"/>
          </p:cNvCxnSpPr>
          <p:nvPr/>
        </p:nvCxnSpPr>
        <p:spPr>
          <a:xfrm>
            <a:off x="4950392" y="1239054"/>
            <a:ext cx="11076" cy="4926250"/>
          </a:xfrm>
          <a:prstGeom prst="line">
            <a:avLst/>
          </a:prstGeom>
          <a:solidFill>
            <a:schemeClr val="bg1"/>
          </a:solidFill>
          <a:ln>
            <a:solidFill>
              <a:schemeClr val="tx1">
                <a:lumMod val="50000"/>
                <a:lumOff val="50000"/>
              </a:schemeClr>
            </a:solidFill>
          </a:ln>
        </p:spPr>
      </p:cxnSp>
      <p:sp>
        <p:nvSpPr>
          <p:cNvPr id="11" name="ZoneTexte 10"/>
          <p:cNvSpPr txBox="1"/>
          <p:nvPr/>
        </p:nvSpPr>
        <p:spPr>
          <a:xfrm>
            <a:off x="128471" y="3374393"/>
            <a:ext cx="1112855" cy="477054"/>
          </a:xfrm>
          <a:prstGeom prst="rect">
            <a:avLst/>
          </a:prstGeom>
          <a:solidFill>
            <a:schemeClr val="bg1"/>
          </a:solidFill>
          <a:ln>
            <a:solidFill>
              <a:schemeClr val="tx1">
                <a:lumMod val="50000"/>
                <a:lumOff val="50000"/>
              </a:schemeClr>
            </a:solidFill>
          </a:ln>
        </p:spPr>
        <p:txBody>
          <a:bodyPr wrap="none" rtlCol="0" anchor="ctr">
            <a:spAutoFit/>
          </a:bodyPr>
          <a:lstStyle/>
          <a:p>
            <a:pPr algn="ctr"/>
            <a:r>
              <a:rPr lang="fr-FR" sz="1400" b="1" dirty="0" smtClean="0">
                <a:solidFill>
                  <a:prstClr val="black"/>
                </a:solidFill>
                <a:latin typeface="Calibri"/>
              </a:rPr>
              <a:t>OUVERTURE</a:t>
            </a:r>
            <a:br>
              <a:rPr lang="fr-FR" sz="1400" b="1" dirty="0" smtClean="0">
                <a:solidFill>
                  <a:prstClr val="black"/>
                </a:solidFill>
                <a:latin typeface="Calibri"/>
              </a:rPr>
            </a:br>
            <a:r>
              <a:rPr lang="fr-FR" sz="1100" dirty="0" smtClean="0">
                <a:solidFill>
                  <a:prstClr val="black"/>
                </a:solidFill>
                <a:latin typeface="Calibri"/>
              </a:rPr>
              <a:t>– Confiance –</a:t>
            </a:r>
            <a:endParaRPr lang="fr-FR" sz="1400" dirty="0">
              <a:solidFill>
                <a:prstClr val="black"/>
              </a:solidFill>
              <a:latin typeface="Calibri"/>
            </a:endParaRPr>
          </a:p>
        </p:txBody>
      </p:sp>
      <p:sp>
        <p:nvSpPr>
          <p:cNvPr id="12" name="ZoneTexte 11"/>
          <p:cNvSpPr txBox="1"/>
          <p:nvPr/>
        </p:nvSpPr>
        <p:spPr>
          <a:xfrm>
            <a:off x="8700726" y="3374393"/>
            <a:ext cx="1094971" cy="477054"/>
          </a:xfrm>
          <a:prstGeom prst="rect">
            <a:avLst/>
          </a:prstGeom>
          <a:solidFill>
            <a:schemeClr val="bg1"/>
          </a:solidFill>
          <a:ln>
            <a:solidFill>
              <a:schemeClr val="tx1">
                <a:lumMod val="50000"/>
                <a:lumOff val="50000"/>
              </a:schemeClr>
            </a:solidFill>
          </a:ln>
        </p:spPr>
        <p:txBody>
          <a:bodyPr wrap="none" rtlCol="0" anchor="ctr">
            <a:spAutoFit/>
          </a:bodyPr>
          <a:lstStyle/>
          <a:p>
            <a:pPr algn="ctr"/>
            <a:r>
              <a:rPr lang="fr-FR" sz="1400" b="1" dirty="0" smtClean="0">
                <a:solidFill>
                  <a:prstClr val="black"/>
                </a:solidFill>
                <a:latin typeface="Calibri"/>
              </a:rPr>
              <a:t>FERMETURE</a:t>
            </a:r>
            <a:br>
              <a:rPr lang="fr-FR" sz="1400" b="1" dirty="0" smtClean="0">
                <a:solidFill>
                  <a:prstClr val="black"/>
                </a:solidFill>
                <a:latin typeface="Calibri"/>
              </a:rPr>
            </a:br>
            <a:r>
              <a:rPr lang="fr-FR" sz="1100" dirty="0" smtClean="0">
                <a:solidFill>
                  <a:prstClr val="black"/>
                </a:solidFill>
                <a:latin typeface="Calibri"/>
              </a:rPr>
              <a:t>– Des peurs –</a:t>
            </a:r>
            <a:endParaRPr lang="fr-FR" sz="1400" dirty="0">
              <a:solidFill>
                <a:prstClr val="black"/>
              </a:solidFill>
              <a:latin typeface="Calibri"/>
            </a:endParaRPr>
          </a:p>
        </p:txBody>
      </p:sp>
      <p:cxnSp>
        <p:nvCxnSpPr>
          <p:cNvPr id="13" name="Connecteur droit 12"/>
          <p:cNvCxnSpPr>
            <a:stCxn id="11" idx="3"/>
            <a:endCxn id="12" idx="1"/>
          </p:cNvCxnSpPr>
          <p:nvPr/>
        </p:nvCxnSpPr>
        <p:spPr>
          <a:xfrm>
            <a:off x="1241326" y="3612920"/>
            <a:ext cx="7459400" cy="0"/>
          </a:xfrm>
          <a:prstGeom prst="line">
            <a:avLst/>
          </a:prstGeom>
          <a:solidFill>
            <a:schemeClr val="bg1"/>
          </a:solidFill>
          <a:ln>
            <a:solidFill>
              <a:schemeClr val="tx1">
                <a:lumMod val="50000"/>
                <a:lumOff val="50000"/>
              </a:schemeClr>
            </a:solidFill>
          </a:ln>
        </p:spPr>
      </p:cxnSp>
      <p:sp>
        <p:nvSpPr>
          <p:cNvPr id="25" name="Ellipse 24"/>
          <p:cNvSpPr/>
          <p:nvPr/>
        </p:nvSpPr>
        <p:spPr>
          <a:xfrm>
            <a:off x="7866263" y="4572033"/>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7" name="Ellipse 26"/>
          <p:cNvSpPr/>
          <p:nvPr/>
        </p:nvSpPr>
        <p:spPr>
          <a:xfrm>
            <a:off x="8504691" y="5445736"/>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ZoneTexte 27"/>
          <p:cNvSpPr txBox="1"/>
          <p:nvPr/>
        </p:nvSpPr>
        <p:spPr>
          <a:xfrm>
            <a:off x="7941884" y="5155666"/>
            <a:ext cx="1651414" cy="630942"/>
          </a:xfrm>
          <a:prstGeom prst="rect">
            <a:avLst/>
          </a:prstGeom>
          <a:noFill/>
        </p:spPr>
        <p:txBody>
          <a:bodyPr wrap="none" rtlCol="0">
            <a:spAutoFit/>
          </a:bodyPr>
          <a:lstStyle/>
          <a:p>
            <a:pPr algn="ctr"/>
            <a:r>
              <a:rPr lang="fr-FR" sz="1500" b="1" dirty="0" smtClean="0">
                <a:solidFill>
                  <a:prstClr val="black"/>
                </a:solidFill>
                <a:latin typeface="Calibri"/>
              </a:rPr>
              <a:t>LES ABANDONNÉS</a:t>
            </a:r>
          </a:p>
          <a:p>
            <a:pPr algn="ctr">
              <a:spcBef>
                <a:spcPts val="600"/>
              </a:spcBef>
            </a:pPr>
            <a:r>
              <a:rPr lang="fr-FR" sz="1500" b="1" dirty="0" smtClean="0">
                <a:solidFill>
                  <a:prstClr val="black"/>
                </a:solidFill>
                <a:latin typeface="Calibri"/>
              </a:rPr>
              <a:t>26%</a:t>
            </a:r>
            <a:endParaRPr lang="fr-FR" sz="1500" b="1" dirty="0">
              <a:solidFill>
                <a:prstClr val="black"/>
              </a:solidFill>
              <a:latin typeface="Calibri"/>
            </a:endParaRPr>
          </a:p>
        </p:txBody>
      </p:sp>
    </p:spTree>
    <p:extLst>
      <p:ext uri="{BB962C8B-B14F-4D97-AF65-F5344CB8AC3E}">
        <p14:creationId xmlns:p14="http://schemas.microsoft.com/office/powerpoint/2010/main" val="34899631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573692"/>
            <a:ext cx="9538644" cy="249540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1079816213"/>
              </p:ext>
            </p:extLst>
          </p:nvPr>
        </p:nvGraphicFramePr>
        <p:xfrm>
          <a:off x="3515609" y="1443886"/>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78</a:t>
            </a:fld>
            <a:endParaRPr lang="fr-FR">
              <a:latin typeface="Calibri"/>
            </a:endParaRPr>
          </a:p>
        </p:txBody>
      </p:sp>
      <p:sp>
        <p:nvSpPr>
          <p:cNvPr id="9" name="Flèche vers le bas 8"/>
          <p:cNvSpPr/>
          <p:nvPr/>
        </p:nvSpPr>
        <p:spPr>
          <a:xfrm>
            <a:off x="8586638" y="928301"/>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756271" y="928301"/>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5046831" y="94100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40" name="ZoneTexte 39"/>
          <p:cNvSpPr txBox="1"/>
          <p:nvPr/>
        </p:nvSpPr>
        <p:spPr>
          <a:xfrm>
            <a:off x="166890" y="1320775"/>
            <a:ext cx="1892929" cy="246221"/>
          </a:xfrm>
          <a:prstGeom prst="rect">
            <a:avLst/>
          </a:prstGeom>
          <a:noFill/>
        </p:spPr>
        <p:txBody>
          <a:bodyPr wrap="none" rtlCol="0">
            <a:spAutoFit/>
          </a:bodyPr>
          <a:lstStyle/>
          <a:p>
            <a:r>
              <a:rPr lang="fr-FR" sz="1000" dirty="0">
                <a:solidFill>
                  <a:srgbClr val="000000"/>
                </a:solidFill>
                <a:latin typeface="Calibri"/>
              </a:rPr>
              <a:t>Base : 100% = population totale.</a:t>
            </a:r>
            <a:endParaRPr lang="fr-FR" sz="1000" i="1" dirty="0">
              <a:solidFill>
                <a:srgbClr val="000000"/>
              </a:solidFill>
              <a:latin typeface="Calibri"/>
            </a:endParaRPr>
          </a:p>
        </p:txBody>
      </p:sp>
      <p:sp>
        <p:nvSpPr>
          <p:cNvPr id="26" name="Rectangle 25"/>
          <p:cNvSpPr/>
          <p:nvPr/>
        </p:nvSpPr>
        <p:spPr>
          <a:xfrm>
            <a:off x="0" y="434025"/>
            <a:ext cx="9906000" cy="2978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7" name="ZoneTexte 76"/>
          <p:cNvSpPr txBox="1"/>
          <p:nvPr/>
        </p:nvSpPr>
        <p:spPr>
          <a:xfrm>
            <a:off x="265904" y="1789537"/>
            <a:ext cx="3309438" cy="92333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Il y a de plus en plus de prêcheurs de </a:t>
            </a:r>
            <a:r>
              <a:rPr lang="fr-FR" sz="1200" b="1" dirty="0">
                <a:solidFill>
                  <a:prstClr val="black"/>
                </a:solidFill>
                <a:latin typeface="Calibri"/>
              </a:rPr>
              <a:t>haine </a:t>
            </a:r>
            <a:r>
              <a:rPr lang="fr-FR" sz="1200" b="1" dirty="0" smtClean="0">
                <a:solidFill>
                  <a:prstClr val="black"/>
                </a:solidFill>
                <a:latin typeface="Calibri"/>
              </a:rPr>
              <a:t>(des </a:t>
            </a:r>
            <a:r>
              <a:rPr lang="fr-FR" sz="1200" b="1" dirty="0">
                <a:solidFill>
                  <a:prstClr val="black"/>
                </a:solidFill>
                <a:latin typeface="Calibri"/>
              </a:rPr>
              <a:t>gens qui incitent au rejet de l’autre, à la </a:t>
            </a:r>
            <a:r>
              <a:rPr lang="fr-FR" sz="1200" b="1" dirty="0" smtClean="0">
                <a:solidFill>
                  <a:prstClr val="black"/>
                </a:solidFill>
                <a:latin typeface="Calibri"/>
              </a:rPr>
              <a:t>haine) </a:t>
            </a:r>
            <a:r>
              <a:rPr lang="fr-FR" sz="1400" b="1" dirty="0">
                <a:solidFill>
                  <a:prstClr val="black"/>
                </a:solidFill>
                <a:latin typeface="Calibri"/>
              </a:rPr>
              <a:t>dans plusieurs </a:t>
            </a:r>
            <a:r>
              <a:rPr lang="fr-FR" sz="1400" b="1" dirty="0" smtClean="0">
                <a:solidFill>
                  <a:prstClr val="black"/>
                </a:solidFill>
                <a:latin typeface="Calibri"/>
              </a:rPr>
              <a:t>communautés</a:t>
            </a:r>
          </a:p>
          <a:p>
            <a:pPr>
              <a:buClr>
                <a:prstClr val="white">
                  <a:lumMod val="50000"/>
                </a:prstClr>
              </a:buClr>
            </a:pPr>
            <a:r>
              <a:rPr lang="fr-FR" sz="1400" b="1" dirty="0">
                <a:solidFill>
                  <a:prstClr val="black"/>
                </a:solidFill>
                <a:latin typeface="Calibri"/>
              </a:rPr>
              <a:t> </a:t>
            </a:r>
            <a:r>
              <a:rPr lang="fr-FR" sz="1000" b="1" dirty="0" smtClean="0">
                <a:solidFill>
                  <a:prstClr val="black"/>
                </a:solidFill>
                <a:latin typeface="Calibri"/>
              </a:rPr>
              <a:t>     </a:t>
            </a:r>
          </a:p>
        </p:txBody>
      </p:sp>
      <p:sp>
        <p:nvSpPr>
          <p:cNvPr id="78" name="Rectangle 77"/>
          <p:cNvSpPr/>
          <p:nvPr/>
        </p:nvSpPr>
        <p:spPr>
          <a:xfrm>
            <a:off x="3575341" y="2604552"/>
            <a:ext cx="4509844" cy="1125772"/>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79" name="Triangle isocèle 78"/>
          <p:cNvSpPr/>
          <p:nvPr/>
        </p:nvSpPr>
        <p:spPr>
          <a:xfrm flipV="1">
            <a:off x="5628103" y="244773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80" name="Rectangle 79"/>
          <p:cNvSpPr/>
          <p:nvPr/>
        </p:nvSpPr>
        <p:spPr>
          <a:xfrm>
            <a:off x="5890605" y="2692501"/>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81" name="Graphique 80"/>
          <p:cNvGraphicFramePr/>
          <p:nvPr>
            <p:extLst>
              <p:ext uri="{D42A27DB-BD31-4B8C-83A1-F6EECF244321}">
                <p14:modId xmlns:p14="http://schemas.microsoft.com/office/powerpoint/2010/main" val="1892670186"/>
              </p:ext>
            </p:extLst>
          </p:nvPr>
        </p:nvGraphicFramePr>
        <p:xfrm>
          <a:off x="5487337" y="2860525"/>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82" name="ZoneTexte 81"/>
          <p:cNvSpPr txBox="1"/>
          <p:nvPr/>
        </p:nvSpPr>
        <p:spPr>
          <a:xfrm>
            <a:off x="5891493" y="2705114"/>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grpSp>
        <p:nvGrpSpPr>
          <p:cNvPr id="53" name="Grouper 52"/>
          <p:cNvGrpSpPr/>
          <p:nvPr/>
        </p:nvGrpSpPr>
        <p:grpSpPr>
          <a:xfrm>
            <a:off x="3635887" y="2692501"/>
            <a:ext cx="2133633" cy="285840"/>
            <a:chOff x="5606164" y="5607117"/>
            <a:chExt cx="2133633" cy="285840"/>
          </a:xfrm>
        </p:grpSpPr>
        <p:sp>
          <p:nvSpPr>
            <p:cNvPr id="54" name="Signalisation droite 53"/>
            <p:cNvSpPr/>
            <p:nvPr/>
          </p:nvSpPr>
          <p:spPr>
            <a:xfrm>
              <a:off x="5606164" y="5607117"/>
              <a:ext cx="1784234" cy="285840"/>
            </a:xfrm>
            <a:prstGeom prst="homePlate">
              <a:avLst/>
            </a:prstGeom>
            <a:solidFill>
              <a:schemeClr val="bg1"/>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oAutofit/>
            </a:bodyPr>
            <a:lstStyle/>
            <a:p>
              <a:pPr marL="234950" indent="-234950">
                <a:tabLst>
                  <a:tab pos="107950" algn="ctr"/>
                  <a:tab pos="228600" algn="l"/>
                </a:tabLst>
              </a:pPr>
              <a:r>
                <a:rPr lang="fr-FR" sz="900" dirty="0" smtClean="0">
                  <a:solidFill>
                    <a:srgbClr val="000000"/>
                  </a:solidFill>
                </a:rPr>
                <a:t>	</a:t>
              </a:r>
              <a:r>
                <a:rPr lang="fr-FR" sz="900" dirty="0">
                  <a:solidFill>
                    <a:srgbClr val="000000"/>
                  </a:solidFill>
                </a:rPr>
                <a:t>+</a:t>
              </a:r>
              <a:r>
                <a:rPr lang="fr-FR" sz="900" dirty="0" smtClean="0">
                  <a:solidFill>
                    <a:srgbClr val="000000"/>
                  </a:solidFill>
                </a:rPr>
                <a:t>	Belges issus de l'immigration </a:t>
              </a:r>
              <a:br>
                <a:rPr lang="fr-FR" sz="900" dirty="0" smtClean="0">
                  <a:solidFill>
                    <a:srgbClr val="000000"/>
                  </a:solidFill>
                </a:rPr>
              </a:br>
              <a:r>
                <a:rPr lang="fr-FR" sz="900" dirty="0" smtClean="0">
                  <a:solidFill>
                    <a:srgbClr val="000000"/>
                  </a:solidFill>
                </a:rPr>
                <a:t>non européenne</a:t>
              </a:r>
              <a:endParaRPr lang="fr-FR" sz="900" dirty="0">
                <a:solidFill>
                  <a:srgbClr val="000000"/>
                </a:solidFill>
              </a:endParaRPr>
            </a:p>
          </p:txBody>
        </p:sp>
        <p:sp>
          <p:nvSpPr>
            <p:cNvPr id="55" name="Rectangle 54"/>
            <p:cNvSpPr/>
            <p:nvPr/>
          </p:nvSpPr>
          <p:spPr>
            <a:xfrm>
              <a:off x="7390398" y="5660139"/>
              <a:ext cx="349399" cy="178686"/>
            </a:xfrm>
            <a:prstGeom prst="rect">
              <a:avLst/>
            </a:prstGeom>
            <a:solidFill>
              <a:srgbClr val="FFFFFF"/>
            </a:solidFill>
            <a:ln w="317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900" dirty="0" smtClean="0">
                  <a:solidFill>
                    <a:srgbClr val="000000"/>
                  </a:solidFill>
                </a:rPr>
                <a:t>80%</a:t>
              </a:r>
              <a:endParaRPr lang="fr-FR" sz="900" dirty="0">
                <a:solidFill>
                  <a:srgbClr val="000000"/>
                </a:solidFill>
              </a:endParaRPr>
            </a:p>
          </p:txBody>
        </p:sp>
        <p:cxnSp>
          <p:nvCxnSpPr>
            <p:cNvPr id="56" name="Connecteur droit 55"/>
            <p:cNvCxnSpPr/>
            <p:nvPr/>
          </p:nvCxnSpPr>
          <p:spPr>
            <a:xfrm>
              <a:off x="5784850" y="5607117"/>
              <a:ext cx="0" cy="28584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09471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6"/>
            <a:ext cx="9538644" cy="2364964"/>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492901500"/>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7</a:t>
            </a:fld>
            <a:endParaRPr lang="fr-FR">
              <a:latin typeface="Calibri"/>
            </a:endParaRPr>
          </a:p>
        </p:txBody>
      </p:sp>
      <p:sp>
        <p:nvSpPr>
          <p:cNvPr id="6" name="ZoneTexte 5"/>
          <p:cNvSpPr txBox="1"/>
          <p:nvPr/>
        </p:nvSpPr>
        <p:spPr>
          <a:xfrm>
            <a:off x="265901" y="2303315"/>
            <a:ext cx="3440911"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Si le vote n’était plus obligatoire, </a:t>
            </a:r>
            <a:r>
              <a:rPr lang="fr-FR" sz="1400" b="1" dirty="0" smtClean="0">
                <a:solidFill>
                  <a:prstClr val="black"/>
                </a:solidFill>
                <a:latin typeface="Calibri"/>
              </a:rPr>
              <a:t/>
            </a:r>
            <a:br>
              <a:rPr lang="fr-FR" sz="1400" b="1" dirty="0" smtClean="0">
                <a:solidFill>
                  <a:prstClr val="black"/>
                </a:solidFill>
                <a:latin typeface="Calibri"/>
              </a:rPr>
            </a:br>
            <a:r>
              <a:rPr lang="fr-FR" sz="1400" b="1" dirty="0" smtClean="0">
                <a:solidFill>
                  <a:prstClr val="black"/>
                </a:solidFill>
                <a:latin typeface="Calibri"/>
              </a:rPr>
              <a:t>je </a:t>
            </a:r>
            <a:r>
              <a:rPr lang="fr-FR" sz="1400" b="1" dirty="0">
                <a:solidFill>
                  <a:prstClr val="black"/>
                </a:solidFill>
                <a:latin typeface="Calibri"/>
              </a:rPr>
              <a:t>n’irais pas voter</a:t>
            </a:r>
            <a:r>
              <a:rPr lang="fr-BE" sz="1400" b="1" dirty="0">
                <a:solidFill>
                  <a:prstClr val="black"/>
                </a:solidFill>
                <a:latin typeface="Calibri"/>
              </a:rPr>
              <a:t> </a:t>
            </a:r>
            <a:endParaRPr lang="fr-FR" sz="1400" b="1" dirty="0" smtClean="0">
              <a:solidFill>
                <a:prstClr val="black"/>
              </a:solidFill>
              <a:latin typeface="Calibri"/>
            </a:endParaRPr>
          </a:p>
        </p:txBody>
      </p:sp>
      <p:sp>
        <p:nvSpPr>
          <p:cNvPr id="9" name="Flèche vers le bas 8"/>
          <p:cNvSpPr/>
          <p:nvPr/>
        </p:nvSpPr>
        <p:spPr>
          <a:xfrm>
            <a:off x="7653187"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6536806"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431271"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4960008"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2" name="Rectangle 21"/>
          <p:cNvSpPr/>
          <p:nvPr/>
        </p:nvSpPr>
        <p:spPr>
          <a:xfrm>
            <a:off x="2890493" y="2999195"/>
            <a:ext cx="4443752" cy="1096556"/>
          </a:xfrm>
          <a:prstGeom prst="rect">
            <a:avLst/>
          </a:prstGeom>
          <a:solidFill>
            <a:srgbClr val="E7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0" name="Rectangle 19"/>
          <p:cNvSpPr/>
          <p:nvPr/>
        </p:nvSpPr>
        <p:spPr>
          <a:xfrm>
            <a:off x="5163184" y="3064739"/>
            <a:ext cx="2112396" cy="971999"/>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9" name="Graphique 28"/>
          <p:cNvGraphicFramePr/>
          <p:nvPr>
            <p:extLst>
              <p:ext uri="{D42A27DB-BD31-4B8C-83A1-F6EECF244321}">
                <p14:modId xmlns:p14="http://schemas.microsoft.com/office/powerpoint/2010/main" val="483545711"/>
              </p:ext>
            </p:extLst>
          </p:nvPr>
        </p:nvGraphicFramePr>
        <p:xfrm>
          <a:off x="4491777" y="3257345"/>
          <a:ext cx="2905916" cy="791999"/>
        </p:xfrm>
        <a:graphic>
          <a:graphicData uri="http://schemas.openxmlformats.org/drawingml/2006/chart">
            <c:chart xmlns:c="http://schemas.openxmlformats.org/drawingml/2006/chart" xmlns:r="http://schemas.openxmlformats.org/officeDocument/2006/relationships" r:id="rId3"/>
          </a:graphicData>
        </a:graphic>
      </p:graphicFrame>
      <p:sp>
        <p:nvSpPr>
          <p:cNvPr id="30" name="ZoneTexte 29"/>
          <p:cNvSpPr txBox="1"/>
          <p:nvPr/>
        </p:nvSpPr>
        <p:spPr>
          <a:xfrm>
            <a:off x="5163184" y="3089852"/>
            <a:ext cx="364202" cy="230832"/>
          </a:xfrm>
          <a:prstGeom prst="rect">
            <a:avLst/>
          </a:prstGeom>
          <a:noFill/>
        </p:spPr>
        <p:txBody>
          <a:bodyPr wrap="none" rtlCol="0">
            <a:spAutoFit/>
          </a:bodyPr>
          <a:lstStyle/>
          <a:p>
            <a:r>
              <a:rPr lang="fr-FR" sz="900" b="1" dirty="0" smtClean="0">
                <a:solidFill>
                  <a:prstClr val="black"/>
                </a:solidFill>
                <a:latin typeface="Calibri"/>
              </a:rPr>
              <a:t>CSP</a:t>
            </a:r>
            <a:endParaRPr lang="fr-FR" sz="900" b="1" dirty="0">
              <a:solidFill>
                <a:prstClr val="black"/>
              </a:solidFill>
              <a:latin typeface="Calibri"/>
            </a:endParaRPr>
          </a:p>
        </p:txBody>
      </p:sp>
      <p:sp>
        <p:nvSpPr>
          <p:cNvPr id="23" name="Rectangle 22"/>
          <p:cNvSpPr/>
          <p:nvPr/>
        </p:nvSpPr>
        <p:spPr>
          <a:xfrm>
            <a:off x="2981992" y="3064739"/>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24" name="Graphique 23"/>
          <p:cNvGraphicFramePr/>
          <p:nvPr>
            <p:extLst>
              <p:ext uri="{D42A27DB-BD31-4B8C-83A1-F6EECF244321}">
                <p14:modId xmlns:p14="http://schemas.microsoft.com/office/powerpoint/2010/main" val="3390471118"/>
              </p:ext>
            </p:extLst>
          </p:nvPr>
        </p:nvGraphicFramePr>
        <p:xfrm>
          <a:off x="2578731" y="3257345"/>
          <a:ext cx="2594360" cy="784573"/>
        </p:xfrm>
        <a:graphic>
          <a:graphicData uri="http://schemas.openxmlformats.org/drawingml/2006/chart">
            <c:chart xmlns:c="http://schemas.openxmlformats.org/drawingml/2006/chart" xmlns:r="http://schemas.openxmlformats.org/officeDocument/2006/relationships" r:id="rId4"/>
          </a:graphicData>
        </a:graphic>
      </p:graphicFrame>
      <p:sp>
        <p:nvSpPr>
          <p:cNvPr id="25" name="ZoneTexte 24"/>
          <p:cNvSpPr txBox="1"/>
          <p:nvPr/>
        </p:nvSpPr>
        <p:spPr>
          <a:xfrm>
            <a:off x="2982879" y="3077364"/>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Tree>
    <p:extLst>
      <p:ext uri="{BB962C8B-B14F-4D97-AF65-F5344CB8AC3E}">
        <p14:creationId xmlns:p14="http://schemas.microsoft.com/office/powerpoint/2010/main" val="16081696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200472" y="123829"/>
            <a:ext cx="9505056" cy="6199605"/>
          </a:xfrm>
          <a:prstGeom prst="roundRect">
            <a:avLst>
              <a:gd name="adj" fmla="val 6023"/>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595172" y="5372"/>
            <a:ext cx="8640960" cy="6444843"/>
          </a:xfrm>
        </p:spPr>
        <p:txBody>
          <a:bodyPr wrap="square">
            <a:spAutoFit/>
          </a:bodyPr>
          <a:lstStyle/>
          <a:p>
            <a:pPr marL="0" indent="0">
              <a:buNone/>
            </a:pPr>
            <a:r>
              <a:rPr lang="fr-FR" b="1" dirty="0" smtClean="0">
                <a:solidFill>
                  <a:srgbClr val="3366FF"/>
                </a:solidFill>
              </a:rPr>
              <a:t>Grands </a:t>
            </a:r>
            <a:r>
              <a:rPr lang="fr-FR" b="1" dirty="0">
                <a:solidFill>
                  <a:srgbClr val="3366FF"/>
                </a:solidFill>
              </a:rPr>
              <a:t>changements depuis ±</a:t>
            </a:r>
            <a:r>
              <a:rPr lang="fr-FR" b="1" dirty="0" smtClean="0">
                <a:solidFill>
                  <a:srgbClr val="3366FF"/>
                </a:solidFill>
              </a:rPr>
              <a:t> </a:t>
            </a:r>
            <a:r>
              <a:rPr lang="fr-FR" b="1" dirty="0">
                <a:solidFill>
                  <a:srgbClr val="3366FF"/>
                </a:solidFill>
              </a:rPr>
              <a:t>20 ans </a:t>
            </a:r>
            <a:r>
              <a:rPr lang="fr-FR" b="1" dirty="0" smtClean="0">
                <a:solidFill>
                  <a:srgbClr val="3366FF"/>
                </a:solidFill>
              </a:rPr>
              <a:t>:</a:t>
            </a:r>
          </a:p>
          <a:p>
            <a:pPr marL="444500" indent="-355600">
              <a:buAutoNum type="arabicPeriod" startAt="4"/>
            </a:pPr>
            <a:r>
              <a:rPr lang="fr-FR" sz="1800" b="1" dirty="0" smtClean="0">
                <a:solidFill>
                  <a:srgbClr val="3366FF"/>
                </a:solidFill>
              </a:rPr>
              <a:t>Sous les radars, des « renaissants » tentent d’inventer demain et après-demain dans l’horizontalité. Les voies d’espérance = 25%.</a:t>
            </a:r>
          </a:p>
          <a:p>
            <a:pPr marL="265112" indent="0">
              <a:buNone/>
            </a:pPr>
            <a:endParaRPr lang="fr-FR" sz="900" b="1" dirty="0">
              <a:solidFill>
                <a:srgbClr val="3366FF"/>
              </a:solidFill>
            </a:endParaRPr>
          </a:p>
          <a:p>
            <a:pPr marL="447675" lvl="1" indent="0">
              <a:buNone/>
            </a:pPr>
            <a:r>
              <a:rPr lang="fr-FR" b="1" dirty="0">
                <a:solidFill>
                  <a:srgbClr val="FF6600"/>
                </a:solidFill>
              </a:rPr>
              <a:t>Ce qui caractérise le plus ces individus, c’est l’idée </a:t>
            </a:r>
            <a:r>
              <a:rPr lang="fr-FR" b="1" dirty="0" smtClean="0">
                <a:solidFill>
                  <a:srgbClr val="FF6600"/>
                </a:solidFill>
              </a:rPr>
              <a:t>que :</a:t>
            </a:r>
          </a:p>
          <a:p>
            <a:pPr marL="733425" lvl="1" indent="-285750"/>
            <a:r>
              <a:rPr lang="fr-FR" sz="1800" b="1" dirty="0" smtClean="0"/>
              <a:t>l’on </a:t>
            </a:r>
            <a:r>
              <a:rPr lang="fr-FR" sz="1800" b="1" dirty="0"/>
              <a:t>n’est pas condamné </a:t>
            </a:r>
            <a:r>
              <a:rPr lang="fr-FR" sz="1800" b="1" dirty="0" smtClean="0"/>
              <a:t>à subir,</a:t>
            </a:r>
          </a:p>
          <a:p>
            <a:pPr marL="733425" lvl="1" indent="-285750"/>
            <a:r>
              <a:rPr lang="fr-FR" sz="1800" b="1" dirty="0" smtClean="0"/>
              <a:t>qu’on </a:t>
            </a:r>
            <a:r>
              <a:rPr lang="fr-FR" sz="1800" b="1" dirty="0"/>
              <a:t>peut changer les choses, </a:t>
            </a:r>
          </a:p>
          <a:p>
            <a:pPr marL="733425" lvl="1" indent="-285750"/>
            <a:r>
              <a:rPr lang="fr-FR" sz="1800" b="1" dirty="0" smtClean="0"/>
              <a:t>qu’on </a:t>
            </a:r>
            <a:r>
              <a:rPr lang="fr-FR" sz="1800" b="1" dirty="0"/>
              <a:t>peut avoir une capacité </a:t>
            </a:r>
            <a:r>
              <a:rPr lang="fr-FR" sz="1800" b="1" dirty="0" smtClean="0"/>
              <a:t>d’agir même si c’est surtout actuellement d’abord au niveau local : </a:t>
            </a:r>
            <a:r>
              <a:rPr lang="fr-FR" sz="1800" b="1" dirty="0" smtClean="0">
                <a:solidFill>
                  <a:srgbClr val="3366FF"/>
                </a:solidFill>
              </a:rPr>
              <a:t>« réinventer le faire ensemble », </a:t>
            </a:r>
          </a:p>
          <a:p>
            <a:pPr marL="550862" lvl="0" indent="-285750">
              <a:buFontTx/>
              <a:buChar char="-"/>
            </a:pPr>
            <a:endParaRPr lang="fr-FR" sz="900" b="1" dirty="0" smtClean="0">
              <a:solidFill>
                <a:srgbClr val="FF6600"/>
              </a:solidFill>
            </a:endParaRPr>
          </a:p>
          <a:p>
            <a:pPr marL="441325" indent="0">
              <a:buNone/>
            </a:pPr>
            <a:r>
              <a:rPr lang="fr-FR" b="1" dirty="0" smtClean="0">
                <a:solidFill>
                  <a:srgbClr val="FF6600"/>
                </a:solidFill>
              </a:rPr>
              <a:t>Plutôt que d’en appeler en priorité au politique / à une restauration du pouvoir de l’Etat et donc au retour à la verticalité, ces individus résistent, refusent d’être soumis à divers pouvoirs (économiques, financiers, politiques, culturels, identitaires, médiatiques, etc.) et </a:t>
            </a:r>
            <a:r>
              <a:rPr lang="fr-FR" b="1" dirty="0" smtClean="0"/>
              <a:t>expérimentent </a:t>
            </a:r>
            <a:r>
              <a:rPr lang="fr-FR" b="1" dirty="0"/>
              <a:t>d</a:t>
            </a:r>
            <a:r>
              <a:rPr lang="fr-FR" b="1" dirty="0" smtClean="0"/>
              <a:t>es changements dans</a:t>
            </a:r>
            <a:r>
              <a:rPr lang="fr-FR" b="1" dirty="0" smtClean="0">
                <a:solidFill>
                  <a:srgbClr val="3366FF"/>
                </a:solidFill>
              </a:rPr>
              <a:t> l’horizontalité</a:t>
            </a:r>
            <a:r>
              <a:rPr lang="fr-FR" b="1" dirty="0" smtClean="0">
                <a:solidFill>
                  <a:srgbClr val="FF6600"/>
                </a:solidFill>
              </a:rPr>
              <a:t>, hic et nunc,  des champs divers : </a:t>
            </a:r>
          </a:p>
          <a:p>
            <a:pPr marL="723900" lvl="1" indent="-285750" defTabSz="263525"/>
            <a:r>
              <a:rPr lang="fr-FR" b="1" dirty="0" smtClean="0">
                <a:solidFill>
                  <a:srgbClr val="FF6600"/>
                </a:solidFill>
              </a:rPr>
              <a:t>Rapport à l’alimentation et à la consommation ( circuits-courts, potagers collectifs, </a:t>
            </a:r>
            <a:r>
              <a:rPr lang="fr-FR" b="1" dirty="0" err="1" smtClean="0">
                <a:solidFill>
                  <a:srgbClr val="FF6600"/>
                </a:solidFill>
              </a:rPr>
              <a:t>repair</a:t>
            </a:r>
            <a:r>
              <a:rPr lang="fr-FR" b="1" dirty="0" smtClean="0">
                <a:solidFill>
                  <a:srgbClr val="FF6600"/>
                </a:solidFill>
              </a:rPr>
              <a:t> café, épiceries collaboratives, coopératives, etc. ), </a:t>
            </a:r>
          </a:p>
          <a:p>
            <a:pPr marL="723900" lvl="1" indent="-285750" defTabSz="263525"/>
            <a:r>
              <a:rPr lang="fr-FR" b="1" dirty="0" smtClean="0">
                <a:solidFill>
                  <a:srgbClr val="FF6600"/>
                </a:solidFill>
              </a:rPr>
              <a:t>Rapport à l’énergie, à la mobilité ( usage des énergies renouvelables, etc.), </a:t>
            </a:r>
          </a:p>
          <a:p>
            <a:pPr marL="723900" lvl="1" indent="-285750" defTabSz="263525"/>
            <a:r>
              <a:rPr lang="fr-FR" b="1" dirty="0" smtClean="0">
                <a:solidFill>
                  <a:srgbClr val="FF6600"/>
                </a:solidFill>
              </a:rPr>
              <a:t>Invention de nouveaux liens sociaux de proximité </a:t>
            </a:r>
            <a:r>
              <a:rPr lang="fr-FR" b="1" i="1" dirty="0" smtClean="0">
                <a:solidFill>
                  <a:srgbClr val="FF6600"/>
                </a:solidFill>
              </a:rPr>
              <a:t>– solidarité, convivialité, « rue en transition », nouvelles écoles,  démocratie participative, etc.</a:t>
            </a:r>
            <a:r>
              <a:rPr lang="fr-FR" b="1" i="1" dirty="0">
                <a:solidFill>
                  <a:srgbClr val="FF6600"/>
                </a:solidFill>
              </a:rPr>
              <a:t>–</a:t>
            </a:r>
            <a:endParaRPr lang="fr-FR" b="1" i="1" dirty="0" smtClean="0">
              <a:solidFill>
                <a:srgbClr val="FF6600"/>
              </a:solidFill>
            </a:endParaRPr>
          </a:p>
          <a:p>
            <a:pPr marL="723900" lvl="1" indent="-285750" defTabSz="263525"/>
            <a:r>
              <a:rPr lang="fr-FR" b="1" dirty="0" smtClean="0">
                <a:solidFill>
                  <a:srgbClr val="FF6600"/>
                </a:solidFill>
              </a:rPr>
              <a:t>Rapport à l’argent : invention de monnaies locales, plate-forme d’investissements citoyens, </a:t>
            </a:r>
          </a:p>
          <a:p>
            <a:pPr marL="723900" lvl="1" indent="-285750" defTabSz="263525"/>
            <a:r>
              <a:rPr lang="fr-FR" b="1" dirty="0" smtClean="0">
                <a:solidFill>
                  <a:srgbClr val="FF6600"/>
                </a:solidFill>
              </a:rPr>
              <a:t>Rapport à la démocratie : panels citoyens, G 1000, etc.</a:t>
            </a:r>
          </a:p>
          <a:p>
            <a:pPr marL="723900" lvl="1" indent="-285750" defTabSz="263525"/>
            <a:r>
              <a:rPr lang="fr-FR" b="1" dirty="0" smtClean="0">
                <a:solidFill>
                  <a:srgbClr val="FF6600"/>
                </a:solidFill>
              </a:rPr>
              <a:t>Rapport différent au travail, à l’activité,</a:t>
            </a:r>
          </a:p>
          <a:p>
            <a:pPr marL="723900" lvl="1" indent="-285750" defTabSz="263525"/>
            <a:r>
              <a:rPr lang="fr-FR" b="1" dirty="0">
                <a:solidFill>
                  <a:srgbClr val="FF6600"/>
                </a:solidFill>
              </a:rPr>
              <a:t>A</a:t>
            </a:r>
            <a:r>
              <a:rPr lang="fr-FR" b="1" dirty="0" smtClean="0">
                <a:solidFill>
                  <a:srgbClr val="FF6600"/>
                </a:solidFill>
              </a:rPr>
              <a:t>ccueil des réfugiés, etc.</a:t>
            </a:r>
            <a:endParaRPr lang="fr-FR" sz="1800" b="1" dirty="0" smtClean="0"/>
          </a:p>
        </p:txBody>
      </p:sp>
      <p:sp>
        <p:nvSpPr>
          <p:cNvPr id="4" name="Espace réservé du pied de page 3"/>
          <p:cNvSpPr>
            <a:spLocks noGrp="1"/>
          </p:cNvSpPr>
          <p:nvPr>
            <p:ph type="ftr" sz="quarter" idx="11"/>
          </p:nvPr>
        </p:nvSpPr>
        <p:spPr/>
        <p:txBody>
          <a:bodyPr/>
          <a:lstStyle/>
          <a:p>
            <a:r>
              <a:rPr lang="fr-FR" dirty="0" smtClean="0"/>
              <a:t>Rapport de recherche : 10 clés pour comprendre l’état de l’opinion belge, décembre 2016.</a:t>
            </a:r>
            <a:endParaRPr lang="fr-FR" dirty="0"/>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t>79</a:t>
            </a:fld>
            <a:endParaRPr lang="fr-FR"/>
          </a:p>
        </p:txBody>
      </p:sp>
    </p:spTree>
    <p:extLst>
      <p:ext uri="{BB962C8B-B14F-4D97-AF65-F5344CB8AC3E}">
        <p14:creationId xmlns:p14="http://schemas.microsoft.com/office/powerpoint/2010/main" val="36342888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488504" y="188640"/>
            <a:ext cx="8928992" cy="6290890"/>
          </a:xfrm>
          <a:prstGeom prst="roundRect">
            <a:avLst>
              <a:gd name="adj" fmla="val 5602"/>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Espace réservé du contenu 1"/>
          <p:cNvSpPr>
            <a:spLocks noGrp="1"/>
          </p:cNvSpPr>
          <p:nvPr>
            <p:ph idx="1"/>
          </p:nvPr>
        </p:nvSpPr>
        <p:spPr>
          <a:xfrm>
            <a:off x="632520" y="388406"/>
            <a:ext cx="8640960" cy="5891357"/>
          </a:xfrm>
        </p:spPr>
        <p:txBody>
          <a:bodyPr wrap="square">
            <a:spAutoFit/>
          </a:bodyPr>
          <a:lstStyle/>
          <a:p>
            <a:pPr marL="265112" indent="0">
              <a:lnSpc>
                <a:spcPct val="80000"/>
              </a:lnSpc>
              <a:buNone/>
            </a:pPr>
            <a:r>
              <a:rPr lang="fr-FR" sz="1800" b="1" dirty="0" smtClean="0">
                <a:solidFill>
                  <a:srgbClr val="3366FF"/>
                </a:solidFill>
              </a:rPr>
              <a:t>Ces « renaissants » qui tentent d’inventer demain et après-demain…</a:t>
            </a:r>
          </a:p>
          <a:p>
            <a:pPr marL="265112" indent="0">
              <a:lnSpc>
                <a:spcPct val="80000"/>
              </a:lnSpc>
              <a:buNone/>
            </a:pPr>
            <a:endParaRPr lang="fr-FR" b="1" dirty="0">
              <a:solidFill>
                <a:srgbClr val="3366FF"/>
              </a:solidFill>
            </a:endParaRPr>
          </a:p>
          <a:p>
            <a:pPr marL="550862" indent="-285750">
              <a:lnSpc>
                <a:spcPct val="90000"/>
              </a:lnSpc>
              <a:buFontTx/>
              <a:buChar char="-"/>
            </a:pPr>
            <a:endParaRPr lang="fr-FR" b="1" dirty="0">
              <a:solidFill>
                <a:srgbClr val="FF6600"/>
              </a:solidFill>
            </a:endParaRPr>
          </a:p>
          <a:p>
            <a:pPr marL="265112" indent="0">
              <a:lnSpc>
                <a:spcPct val="90000"/>
              </a:lnSpc>
              <a:buNone/>
            </a:pPr>
            <a:r>
              <a:rPr lang="fr-FR" b="1" dirty="0" smtClean="0"/>
              <a:t>Ils sont convaincus que le changement doit d’abord se </a:t>
            </a:r>
            <a:r>
              <a:rPr lang="fr-FR" b="1" dirty="0" smtClean="0">
                <a:solidFill>
                  <a:srgbClr val="FF6600"/>
                </a:solidFill>
              </a:rPr>
              <a:t>« faire par en bas », </a:t>
            </a:r>
            <a:r>
              <a:rPr lang="fr-FR" b="1" dirty="0" smtClean="0"/>
              <a:t>dans </a:t>
            </a:r>
            <a:r>
              <a:rPr lang="fr-FR" b="1" dirty="0" smtClean="0">
                <a:solidFill>
                  <a:srgbClr val="FF6600"/>
                </a:solidFill>
              </a:rPr>
              <a:t>l’horizontalité, </a:t>
            </a:r>
            <a:r>
              <a:rPr lang="fr-FR" b="1" dirty="0" smtClean="0"/>
              <a:t>sans attendre de grands mouvements sociaux. </a:t>
            </a:r>
          </a:p>
          <a:p>
            <a:pPr marL="265112" indent="0">
              <a:lnSpc>
                <a:spcPct val="90000"/>
              </a:lnSpc>
              <a:buNone/>
            </a:pPr>
            <a:r>
              <a:rPr lang="fr-FR" b="1" dirty="0" smtClean="0">
                <a:solidFill>
                  <a:srgbClr val="3366FF"/>
                </a:solidFill>
              </a:rPr>
              <a:t>D’abord le combat des idées et les changements au niveau micro. </a:t>
            </a:r>
          </a:p>
          <a:p>
            <a:pPr marL="265112" indent="0">
              <a:lnSpc>
                <a:spcPct val="90000"/>
              </a:lnSpc>
              <a:buNone/>
            </a:pPr>
            <a:r>
              <a:rPr lang="fr-FR" b="1" dirty="0" smtClean="0">
                <a:solidFill>
                  <a:srgbClr val="3366FF"/>
                </a:solidFill>
              </a:rPr>
              <a:t>C’est la stratégie gramscienne de l’hégémonie culturelle.</a:t>
            </a:r>
          </a:p>
          <a:p>
            <a:pPr marL="265112" indent="0">
              <a:lnSpc>
                <a:spcPct val="90000"/>
              </a:lnSpc>
              <a:buNone/>
            </a:pPr>
            <a:r>
              <a:rPr lang="fr-FR" b="1" dirty="0" smtClean="0">
                <a:solidFill>
                  <a:srgbClr val="FF6600"/>
                </a:solidFill>
              </a:rPr>
              <a:t>Ces individus ne revendiquent donc pas le pouvoir. </a:t>
            </a:r>
          </a:p>
          <a:p>
            <a:pPr marL="265112" indent="0">
              <a:lnSpc>
                <a:spcPct val="90000"/>
              </a:lnSpc>
              <a:buNone/>
            </a:pPr>
            <a:r>
              <a:rPr lang="fr-FR" b="1" dirty="0" smtClean="0">
                <a:solidFill>
                  <a:srgbClr val="FF6600"/>
                </a:solidFill>
              </a:rPr>
              <a:t>Ce sont </a:t>
            </a:r>
            <a:r>
              <a:rPr lang="fr-FR" b="1" dirty="0" smtClean="0">
                <a:solidFill>
                  <a:srgbClr val="3366FF"/>
                </a:solidFill>
              </a:rPr>
              <a:t>des actions « éthico-politiques », non partisanes</a:t>
            </a:r>
            <a:r>
              <a:rPr lang="fr-FR" b="1" dirty="0" smtClean="0">
                <a:solidFill>
                  <a:srgbClr val="FF6600"/>
                </a:solidFill>
              </a:rPr>
              <a:t> qui supposeraient une stratégie pour le pouvoir. </a:t>
            </a:r>
          </a:p>
          <a:p>
            <a:pPr marL="265112" indent="0">
              <a:lnSpc>
                <a:spcPct val="90000"/>
              </a:lnSpc>
              <a:buNone/>
            </a:pPr>
            <a:r>
              <a:rPr lang="fr-FR" b="1" dirty="0" smtClean="0">
                <a:solidFill>
                  <a:srgbClr val="FF6600"/>
                </a:solidFill>
              </a:rPr>
              <a:t>C’est pourquoi ils sont « sous les radars ».</a:t>
            </a:r>
          </a:p>
          <a:p>
            <a:pPr marL="265112" indent="0">
              <a:lnSpc>
                <a:spcPct val="90000"/>
              </a:lnSpc>
              <a:buNone/>
            </a:pPr>
            <a:r>
              <a:rPr lang="fr-FR" b="1" dirty="0" smtClean="0">
                <a:solidFill>
                  <a:srgbClr val="FF6600"/>
                </a:solidFill>
              </a:rPr>
              <a:t>Ces individus ne craignent pas le futur. </a:t>
            </a:r>
          </a:p>
          <a:p>
            <a:pPr marL="265112" indent="0">
              <a:lnSpc>
                <a:spcPct val="90000"/>
              </a:lnSpc>
              <a:buNone/>
            </a:pPr>
            <a:r>
              <a:rPr lang="fr-FR" b="1" dirty="0" smtClean="0">
                <a:solidFill>
                  <a:srgbClr val="FF6600"/>
                </a:solidFill>
              </a:rPr>
              <a:t>C’est une lutte pour le droit universel à la dignité, la leur et celle des autres. </a:t>
            </a:r>
          </a:p>
          <a:p>
            <a:pPr indent="0">
              <a:buNone/>
            </a:pPr>
            <a:r>
              <a:rPr lang="fr-FR" b="1" dirty="0" smtClean="0">
                <a:solidFill>
                  <a:srgbClr val="FF6600"/>
                </a:solidFill>
              </a:rPr>
              <a:t>Alain Touraine  </a:t>
            </a:r>
            <a:r>
              <a:rPr lang="fr-FR" b="1" dirty="0">
                <a:solidFill>
                  <a:srgbClr val="FF6600"/>
                </a:solidFill>
              </a:rPr>
              <a:t>nomme cela "le processus de subjectivation" : des individus acquérant progressivement, à travers des combats, une réelle capacité d’agir sur eux-mêmes. Ils deviennent des </a:t>
            </a:r>
            <a:r>
              <a:rPr lang="fr-FR" b="1" dirty="0"/>
              <a:t>SUJETS. </a:t>
            </a:r>
            <a:endParaRPr lang="fr-BE" dirty="0"/>
          </a:p>
          <a:p>
            <a:pPr indent="0">
              <a:buNone/>
            </a:pPr>
            <a:r>
              <a:rPr lang="fr-FR" b="1" dirty="0"/>
              <a:t>Une capacité à inventer et à construire leur vie. Et à changer "le monde". </a:t>
            </a:r>
            <a:br>
              <a:rPr lang="fr-FR" b="1" dirty="0"/>
            </a:br>
            <a:endParaRPr lang="fr-FR" b="1" dirty="0" smtClean="0"/>
          </a:p>
          <a:p>
            <a:pPr marL="265112" indent="0">
              <a:lnSpc>
                <a:spcPct val="90000"/>
              </a:lnSpc>
              <a:buNone/>
            </a:pPr>
            <a:r>
              <a:rPr lang="fr-FR" b="1" dirty="0" smtClean="0"/>
              <a:t>Il y a 20 ans, ils représentaient 17% de la population, actuellement, ils sont 25%. </a:t>
            </a:r>
          </a:p>
          <a:p>
            <a:pPr marL="265112" indent="0">
              <a:lnSpc>
                <a:spcPct val="90000"/>
              </a:lnSpc>
              <a:buNone/>
            </a:pPr>
            <a:endParaRPr lang="fr-FR" b="1" dirty="0"/>
          </a:p>
          <a:p>
            <a:pPr marL="265112" indent="0">
              <a:lnSpc>
                <a:spcPct val="90000"/>
              </a:lnSpc>
              <a:buNone/>
            </a:pPr>
            <a:r>
              <a:rPr lang="fr-FR" sz="1400" b="1" dirty="0" smtClean="0">
                <a:solidFill>
                  <a:srgbClr val="FF6600"/>
                </a:solidFill>
              </a:rPr>
              <a:t>Ce </a:t>
            </a:r>
            <a:r>
              <a:rPr lang="fr-FR" sz="1400" b="1" dirty="0">
                <a:solidFill>
                  <a:srgbClr val="FF6600"/>
                </a:solidFill>
              </a:rPr>
              <a:t>profil se retrouve davantage parmi les individus ayant un capital culturel plutôt élevé, venant de milieux sociaux moyens supérieurs (dont les enseignants, cadres moyens) et supérieurs.  </a:t>
            </a:r>
            <a:br>
              <a:rPr lang="fr-FR" sz="1400" b="1" dirty="0">
                <a:solidFill>
                  <a:srgbClr val="FF6600"/>
                </a:solidFill>
              </a:rPr>
            </a:br>
            <a:r>
              <a:rPr lang="fr-FR" sz="1400" b="1" dirty="0">
                <a:solidFill>
                  <a:srgbClr val="FF6600"/>
                </a:solidFill>
              </a:rPr>
              <a:t>Ils ont tendanciellement entre 20 et 45 ans. </a:t>
            </a:r>
            <a:endParaRPr lang="fr-FR" sz="1400" b="1" dirty="0" smtClean="0">
              <a:solidFill>
                <a:srgbClr val="FF6600"/>
              </a:solidFill>
            </a:endParaRPr>
          </a:p>
        </p:txBody>
      </p:sp>
      <p:sp>
        <p:nvSpPr>
          <p:cNvPr id="4" name="Espace réservé du pied de page 3"/>
          <p:cNvSpPr>
            <a:spLocks noGrp="1"/>
          </p:cNvSpPr>
          <p:nvPr>
            <p:ph type="ftr" sz="quarter" idx="11"/>
          </p:nvPr>
        </p:nvSpPr>
        <p:spPr/>
        <p:txBody>
          <a:bodyPr/>
          <a:lstStyle/>
          <a:p>
            <a:r>
              <a:rPr lang="fr-FR" dirty="0" smtClean="0"/>
              <a:t>Rapport de recherche : 10 clés pour comprendre l’état de l’opinion belge, décembre 2016.</a:t>
            </a:r>
            <a:endParaRPr lang="fr-FR" dirty="0"/>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t>80</a:t>
            </a:fld>
            <a:endParaRPr lang="fr-FR"/>
          </a:p>
        </p:txBody>
      </p:sp>
    </p:spTree>
    <p:extLst>
      <p:ext uri="{BB962C8B-B14F-4D97-AF65-F5344CB8AC3E}">
        <p14:creationId xmlns:p14="http://schemas.microsoft.com/office/powerpoint/2010/main" val="1892177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81</a:t>
            </a:fld>
            <a:endParaRPr lang="fr-FR">
              <a:latin typeface="Calibri"/>
            </a:endParaRPr>
          </a:p>
        </p:txBody>
      </p:sp>
      <p:sp>
        <p:nvSpPr>
          <p:cNvPr id="7" name="ZoneTexte 6"/>
          <p:cNvSpPr txBox="1"/>
          <p:nvPr/>
        </p:nvSpPr>
        <p:spPr>
          <a:xfrm>
            <a:off x="4274566" y="762000"/>
            <a:ext cx="1351652" cy="477054"/>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SYSTÈME</a:t>
            </a:r>
            <a:br>
              <a:rPr lang="fr-FR" sz="1400" b="1" dirty="0" smtClean="0">
                <a:solidFill>
                  <a:prstClr val="black"/>
                </a:solidFill>
                <a:latin typeface="Calibri"/>
              </a:rPr>
            </a:br>
            <a:r>
              <a:rPr lang="fr-FR" sz="1100" dirty="0" smtClean="0">
                <a:solidFill>
                  <a:prstClr val="black"/>
                </a:solidFill>
                <a:latin typeface="Calibri"/>
              </a:rPr>
              <a:t>– Verticalité, Elites –</a:t>
            </a:r>
            <a:endParaRPr lang="fr-FR" sz="1100" dirty="0">
              <a:solidFill>
                <a:prstClr val="black"/>
              </a:solidFill>
              <a:latin typeface="Calibri"/>
            </a:endParaRPr>
          </a:p>
        </p:txBody>
      </p:sp>
      <p:sp>
        <p:nvSpPr>
          <p:cNvPr id="8" name="ZoneTexte 7"/>
          <p:cNvSpPr txBox="1"/>
          <p:nvPr/>
        </p:nvSpPr>
        <p:spPr>
          <a:xfrm>
            <a:off x="4133508" y="6065128"/>
            <a:ext cx="1633781" cy="477054"/>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ANTISYSTÈME</a:t>
            </a:r>
            <a:br>
              <a:rPr lang="fr-FR" sz="1400" b="1" dirty="0" smtClean="0">
                <a:solidFill>
                  <a:prstClr val="black"/>
                </a:solidFill>
                <a:latin typeface="Calibri"/>
              </a:rPr>
            </a:br>
            <a:r>
              <a:rPr lang="fr-FR" sz="1100" dirty="0" smtClean="0">
                <a:solidFill>
                  <a:prstClr val="black"/>
                </a:solidFill>
                <a:latin typeface="Calibri"/>
              </a:rPr>
              <a:t>– Horizontalité, Masses –</a:t>
            </a:r>
            <a:endParaRPr lang="fr-FR" sz="1400" dirty="0">
              <a:solidFill>
                <a:prstClr val="black"/>
              </a:solidFill>
              <a:latin typeface="Calibri"/>
            </a:endParaRPr>
          </a:p>
        </p:txBody>
      </p:sp>
      <p:cxnSp>
        <p:nvCxnSpPr>
          <p:cNvPr id="10" name="Connecteur droit 9"/>
          <p:cNvCxnSpPr>
            <a:stCxn id="7" idx="2"/>
          </p:cNvCxnSpPr>
          <p:nvPr/>
        </p:nvCxnSpPr>
        <p:spPr>
          <a:xfrm>
            <a:off x="4950392" y="1239054"/>
            <a:ext cx="11076" cy="4926250"/>
          </a:xfrm>
          <a:prstGeom prst="line">
            <a:avLst/>
          </a:prstGeom>
          <a:solidFill>
            <a:schemeClr val="bg1"/>
          </a:solidFill>
          <a:ln>
            <a:solidFill>
              <a:schemeClr val="tx1">
                <a:lumMod val="50000"/>
                <a:lumOff val="50000"/>
              </a:schemeClr>
            </a:solidFill>
          </a:ln>
        </p:spPr>
      </p:cxnSp>
      <p:sp>
        <p:nvSpPr>
          <p:cNvPr id="11" name="ZoneTexte 10"/>
          <p:cNvSpPr txBox="1"/>
          <p:nvPr/>
        </p:nvSpPr>
        <p:spPr>
          <a:xfrm>
            <a:off x="128471" y="3374393"/>
            <a:ext cx="1112855" cy="477054"/>
          </a:xfrm>
          <a:prstGeom prst="rect">
            <a:avLst/>
          </a:prstGeom>
          <a:solidFill>
            <a:schemeClr val="bg1"/>
          </a:solidFill>
          <a:ln>
            <a:solidFill>
              <a:schemeClr val="tx1">
                <a:lumMod val="50000"/>
                <a:lumOff val="50000"/>
              </a:schemeClr>
            </a:solidFill>
          </a:ln>
        </p:spPr>
        <p:txBody>
          <a:bodyPr wrap="none" rtlCol="0" anchor="ctr">
            <a:spAutoFit/>
          </a:bodyPr>
          <a:lstStyle/>
          <a:p>
            <a:pPr algn="ctr"/>
            <a:r>
              <a:rPr lang="fr-FR" sz="1400" b="1" dirty="0" smtClean="0">
                <a:solidFill>
                  <a:prstClr val="black"/>
                </a:solidFill>
                <a:latin typeface="Calibri"/>
              </a:rPr>
              <a:t>OUVERTURE</a:t>
            </a:r>
            <a:br>
              <a:rPr lang="fr-FR" sz="1400" b="1" dirty="0" smtClean="0">
                <a:solidFill>
                  <a:prstClr val="black"/>
                </a:solidFill>
                <a:latin typeface="Calibri"/>
              </a:rPr>
            </a:br>
            <a:r>
              <a:rPr lang="fr-FR" sz="1100" dirty="0" smtClean="0">
                <a:solidFill>
                  <a:prstClr val="black"/>
                </a:solidFill>
                <a:latin typeface="Calibri"/>
              </a:rPr>
              <a:t>– Confiance –</a:t>
            </a:r>
            <a:endParaRPr lang="fr-FR" sz="1400" dirty="0">
              <a:solidFill>
                <a:prstClr val="black"/>
              </a:solidFill>
              <a:latin typeface="Calibri"/>
            </a:endParaRPr>
          </a:p>
        </p:txBody>
      </p:sp>
      <p:sp>
        <p:nvSpPr>
          <p:cNvPr id="12" name="ZoneTexte 11"/>
          <p:cNvSpPr txBox="1"/>
          <p:nvPr/>
        </p:nvSpPr>
        <p:spPr>
          <a:xfrm>
            <a:off x="8700726" y="3374393"/>
            <a:ext cx="1094971" cy="477054"/>
          </a:xfrm>
          <a:prstGeom prst="rect">
            <a:avLst/>
          </a:prstGeom>
          <a:solidFill>
            <a:schemeClr val="bg1"/>
          </a:solidFill>
          <a:ln>
            <a:solidFill>
              <a:schemeClr val="tx1">
                <a:lumMod val="50000"/>
                <a:lumOff val="50000"/>
              </a:schemeClr>
            </a:solidFill>
          </a:ln>
        </p:spPr>
        <p:txBody>
          <a:bodyPr wrap="none" rtlCol="0" anchor="ctr">
            <a:spAutoFit/>
          </a:bodyPr>
          <a:lstStyle/>
          <a:p>
            <a:pPr algn="ctr"/>
            <a:r>
              <a:rPr lang="fr-FR" sz="1400" b="1" dirty="0" smtClean="0">
                <a:solidFill>
                  <a:prstClr val="black"/>
                </a:solidFill>
                <a:latin typeface="Calibri"/>
              </a:rPr>
              <a:t>FERMETURE</a:t>
            </a:r>
            <a:br>
              <a:rPr lang="fr-FR" sz="1400" b="1" dirty="0" smtClean="0">
                <a:solidFill>
                  <a:prstClr val="black"/>
                </a:solidFill>
                <a:latin typeface="Calibri"/>
              </a:rPr>
            </a:br>
            <a:r>
              <a:rPr lang="fr-FR" sz="1100" dirty="0" smtClean="0">
                <a:solidFill>
                  <a:prstClr val="black"/>
                </a:solidFill>
                <a:latin typeface="Calibri"/>
              </a:rPr>
              <a:t>– Des peurs –</a:t>
            </a:r>
            <a:endParaRPr lang="fr-FR" sz="1400" dirty="0">
              <a:solidFill>
                <a:prstClr val="black"/>
              </a:solidFill>
              <a:latin typeface="Calibri"/>
            </a:endParaRPr>
          </a:p>
        </p:txBody>
      </p:sp>
      <p:cxnSp>
        <p:nvCxnSpPr>
          <p:cNvPr id="13" name="Connecteur droit 12"/>
          <p:cNvCxnSpPr>
            <a:stCxn id="11" idx="3"/>
            <a:endCxn id="12" idx="1"/>
          </p:cNvCxnSpPr>
          <p:nvPr/>
        </p:nvCxnSpPr>
        <p:spPr>
          <a:xfrm>
            <a:off x="1241326" y="3612920"/>
            <a:ext cx="7459400" cy="0"/>
          </a:xfrm>
          <a:prstGeom prst="line">
            <a:avLst/>
          </a:prstGeom>
          <a:solidFill>
            <a:schemeClr val="bg1"/>
          </a:solidFill>
          <a:ln>
            <a:solidFill>
              <a:schemeClr val="tx1">
                <a:lumMod val="50000"/>
                <a:lumOff val="50000"/>
              </a:schemeClr>
            </a:solidFill>
          </a:ln>
        </p:spPr>
      </p:cxnSp>
      <p:sp>
        <p:nvSpPr>
          <p:cNvPr id="25" name="Ellipse 24"/>
          <p:cNvSpPr/>
          <p:nvPr/>
        </p:nvSpPr>
        <p:spPr>
          <a:xfrm>
            <a:off x="7866263" y="4572033"/>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7" name="Ellipse 26"/>
          <p:cNvSpPr/>
          <p:nvPr/>
        </p:nvSpPr>
        <p:spPr>
          <a:xfrm>
            <a:off x="8504691" y="5445736"/>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ZoneTexte 27"/>
          <p:cNvSpPr txBox="1"/>
          <p:nvPr/>
        </p:nvSpPr>
        <p:spPr>
          <a:xfrm>
            <a:off x="7941884" y="5155666"/>
            <a:ext cx="1651414" cy="630942"/>
          </a:xfrm>
          <a:prstGeom prst="rect">
            <a:avLst/>
          </a:prstGeom>
          <a:noFill/>
        </p:spPr>
        <p:txBody>
          <a:bodyPr wrap="none" rtlCol="0">
            <a:spAutoFit/>
          </a:bodyPr>
          <a:lstStyle/>
          <a:p>
            <a:pPr algn="ctr"/>
            <a:r>
              <a:rPr lang="fr-FR" sz="1500" b="1" dirty="0" smtClean="0">
                <a:solidFill>
                  <a:prstClr val="black"/>
                </a:solidFill>
                <a:latin typeface="Calibri"/>
              </a:rPr>
              <a:t>LES ABANDONNÉS</a:t>
            </a:r>
          </a:p>
          <a:p>
            <a:pPr algn="ctr">
              <a:spcBef>
                <a:spcPts val="600"/>
              </a:spcBef>
            </a:pPr>
            <a:r>
              <a:rPr lang="fr-FR" sz="1500" b="1" dirty="0" smtClean="0">
                <a:solidFill>
                  <a:prstClr val="black"/>
                </a:solidFill>
                <a:latin typeface="Calibri"/>
              </a:rPr>
              <a:t>26%</a:t>
            </a:r>
            <a:endParaRPr lang="fr-FR" sz="1500" b="1" dirty="0">
              <a:solidFill>
                <a:prstClr val="black"/>
              </a:solidFill>
              <a:latin typeface="Calibri"/>
            </a:endParaRPr>
          </a:p>
        </p:txBody>
      </p:sp>
      <p:sp>
        <p:nvSpPr>
          <p:cNvPr id="29" name="Ellipse 28"/>
          <p:cNvSpPr/>
          <p:nvPr/>
        </p:nvSpPr>
        <p:spPr>
          <a:xfrm>
            <a:off x="128468" y="4045002"/>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0" name="Ellipse 29"/>
          <p:cNvSpPr/>
          <p:nvPr/>
        </p:nvSpPr>
        <p:spPr>
          <a:xfrm>
            <a:off x="766896" y="4972289"/>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1" name="ZoneTexte 30"/>
          <p:cNvSpPr txBox="1"/>
          <p:nvPr/>
        </p:nvSpPr>
        <p:spPr>
          <a:xfrm>
            <a:off x="228698" y="4628635"/>
            <a:ext cx="1602196" cy="630942"/>
          </a:xfrm>
          <a:prstGeom prst="rect">
            <a:avLst/>
          </a:prstGeom>
          <a:noFill/>
        </p:spPr>
        <p:txBody>
          <a:bodyPr wrap="none" rtlCol="0">
            <a:spAutoFit/>
          </a:bodyPr>
          <a:lstStyle/>
          <a:p>
            <a:pPr algn="ctr"/>
            <a:r>
              <a:rPr lang="fr-FR" sz="1500" b="1" dirty="0" smtClean="0">
                <a:solidFill>
                  <a:prstClr val="black"/>
                </a:solidFill>
                <a:latin typeface="Calibri"/>
              </a:rPr>
              <a:t>LES RENAISSANTS</a:t>
            </a:r>
          </a:p>
          <a:p>
            <a:pPr algn="ctr">
              <a:spcBef>
                <a:spcPts val="600"/>
              </a:spcBef>
            </a:pPr>
            <a:r>
              <a:rPr lang="fr-FR" sz="1500" b="1" dirty="0" smtClean="0">
                <a:solidFill>
                  <a:prstClr val="black"/>
                </a:solidFill>
                <a:latin typeface="Calibri"/>
              </a:rPr>
              <a:t>25%</a:t>
            </a:r>
            <a:endParaRPr lang="fr-FR" sz="1500" b="1" dirty="0">
              <a:solidFill>
                <a:prstClr val="black"/>
              </a:solidFill>
              <a:latin typeface="Calibri"/>
            </a:endParaRPr>
          </a:p>
        </p:txBody>
      </p:sp>
    </p:spTree>
    <p:extLst>
      <p:ext uri="{BB962C8B-B14F-4D97-AF65-F5344CB8AC3E}">
        <p14:creationId xmlns:p14="http://schemas.microsoft.com/office/powerpoint/2010/main" val="31481761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e libre 33"/>
          <p:cNvSpPr/>
          <p:nvPr/>
        </p:nvSpPr>
        <p:spPr>
          <a:xfrm rot="10800000">
            <a:off x="5542886" y="732017"/>
            <a:ext cx="4371585" cy="5817265"/>
          </a:xfrm>
          <a:custGeom>
            <a:avLst/>
            <a:gdLst>
              <a:gd name="connsiteX0" fmla="*/ 0 w 3220245"/>
              <a:gd name="connsiteY0" fmla="*/ 0 h 5054871"/>
              <a:gd name="connsiteX1" fmla="*/ 948267 w 3220245"/>
              <a:gd name="connsiteY1" fmla="*/ 118534 h 5054871"/>
              <a:gd name="connsiteX2" fmla="*/ 1803400 w 3220245"/>
              <a:gd name="connsiteY2" fmla="*/ 457200 h 5054871"/>
              <a:gd name="connsiteX3" fmla="*/ 2438400 w 3220245"/>
              <a:gd name="connsiteY3" fmla="*/ 914400 h 5054871"/>
              <a:gd name="connsiteX4" fmla="*/ 2887133 w 3220245"/>
              <a:gd name="connsiteY4" fmla="*/ 1456267 h 5054871"/>
              <a:gd name="connsiteX5" fmla="*/ 3149600 w 3220245"/>
              <a:gd name="connsiteY5" fmla="*/ 2057400 h 5054871"/>
              <a:gd name="connsiteX6" fmla="*/ 3208867 w 3220245"/>
              <a:gd name="connsiteY6" fmla="*/ 2734734 h 5054871"/>
              <a:gd name="connsiteX7" fmla="*/ 2963333 w 3220245"/>
              <a:gd name="connsiteY7" fmla="*/ 3471334 h 5054871"/>
              <a:gd name="connsiteX8" fmla="*/ 2607733 w 3220245"/>
              <a:gd name="connsiteY8" fmla="*/ 3979334 h 5054871"/>
              <a:gd name="connsiteX9" fmla="*/ 2209800 w 3220245"/>
              <a:gd name="connsiteY9" fmla="*/ 4326467 h 5054871"/>
              <a:gd name="connsiteX10" fmla="*/ 1583267 w 3220245"/>
              <a:gd name="connsiteY10" fmla="*/ 4699000 h 5054871"/>
              <a:gd name="connsiteX11" fmla="*/ 880533 w 3220245"/>
              <a:gd name="connsiteY11" fmla="*/ 4944534 h 5054871"/>
              <a:gd name="connsiteX12" fmla="*/ 381000 w 3220245"/>
              <a:gd name="connsiteY12" fmla="*/ 5037667 h 5054871"/>
              <a:gd name="connsiteX13" fmla="*/ 0 w 3220245"/>
              <a:gd name="connsiteY13" fmla="*/ 5054600 h 5054871"/>
              <a:gd name="connsiteX0" fmla="*/ 0 w 3220245"/>
              <a:gd name="connsiteY0" fmla="*/ 0 h 5054871"/>
              <a:gd name="connsiteX1" fmla="*/ 948267 w 3220245"/>
              <a:gd name="connsiteY1" fmla="*/ 118534 h 5054871"/>
              <a:gd name="connsiteX2" fmla="*/ 1976946 w 3220245"/>
              <a:gd name="connsiteY2" fmla="*/ 233570 h 5054871"/>
              <a:gd name="connsiteX3" fmla="*/ 2438400 w 3220245"/>
              <a:gd name="connsiteY3" fmla="*/ 914400 h 5054871"/>
              <a:gd name="connsiteX4" fmla="*/ 2887133 w 3220245"/>
              <a:gd name="connsiteY4" fmla="*/ 1456267 h 5054871"/>
              <a:gd name="connsiteX5" fmla="*/ 3149600 w 3220245"/>
              <a:gd name="connsiteY5" fmla="*/ 2057400 h 5054871"/>
              <a:gd name="connsiteX6" fmla="*/ 3208867 w 3220245"/>
              <a:gd name="connsiteY6" fmla="*/ 2734734 h 5054871"/>
              <a:gd name="connsiteX7" fmla="*/ 2963333 w 3220245"/>
              <a:gd name="connsiteY7" fmla="*/ 3471334 h 5054871"/>
              <a:gd name="connsiteX8" fmla="*/ 2607733 w 3220245"/>
              <a:gd name="connsiteY8" fmla="*/ 3979334 h 5054871"/>
              <a:gd name="connsiteX9" fmla="*/ 2209800 w 3220245"/>
              <a:gd name="connsiteY9" fmla="*/ 4326467 h 5054871"/>
              <a:gd name="connsiteX10" fmla="*/ 1583267 w 3220245"/>
              <a:gd name="connsiteY10" fmla="*/ 4699000 h 5054871"/>
              <a:gd name="connsiteX11" fmla="*/ 880533 w 3220245"/>
              <a:gd name="connsiteY11" fmla="*/ 4944534 h 5054871"/>
              <a:gd name="connsiteX12" fmla="*/ 381000 w 3220245"/>
              <a:gd name="connsiteY12" fmla="*/ 5037667 h 5054871"/>
              <a:gd name="connsiteX13" fmla="*/ 0 w 3220245"/>
              <a:gd name="connsiteY13" fmla="*/ 5054600 h 5054871"/>
              <a:gd name="connsiteX0" fmla="*/ 0 w 3220245"/>
              <a:gd name="connsiteY0" fmla="*/ 0 h 5054871"/>
              <a:gd name="connsiteX1" fmla="*/ 948267 w 3220245"/>
              <a:gd name="connsiteY1" fmla="*/ 118534 h 5054871"/>
              <a:gd name="connsiteX2" fmla="*/ 1976946 w 3220245"/>
              <a:gd name="connsiteY2" fmla="*/ 233570 h 5054871"/>
              <a:gd name="connsiteX3" fmla="*/ 2554098 w 3220245"/>
              <a:gd name="connsiteY3" fmla="*/ 787676 h 5054871"/>
              <a:gd name="connsiteX4" fmla="*/ 2887133 w 3220245"/>
              <a:gd name="connsiteY4" fmla="*/ 1456267 h 5054871"/>
              <a:gd name="connsiteX5" fmla="*/ 3149600 w 3220245"/>
              <a:gd name="connsiteY5" fmla="*/ 2057400 h 5054871"/>
              <a:gd name="connsiteX6" fmla="*/ 3208867 w 3220245"/>
              <a:gd name="connsiteY6" fmla="*/ 2734734 h 5054871"/>
              <a:gd name="connsiteX7" fmla="*/ 2963333 w 3220245"/>
              <a:gd name="connsiteY7" fmla="*/ 3471334 h 5054871"/>
              <a:gd name="connsiteX8" fmla="*/ 2607733 w 3220245"/>
              <a:gd name="connsiteY8" fmla="*/ 3979334 h 5054871"/>
              <a:gd name="connsiteX9" fmla="*/ 2209800 w 3220245"/>
              <a:gd name="connsiteY9" fmla="*/ 4326467 h 5054871"/>
              <a:gd name="connsiteX10" fmla="*/ 1583267 w 3220245"/>
              <a:gd name="connsiteY10" fmla="*/ 4699000 h 5054871"/>
              <a:gd name="connsiteX11" fmla="*/ 880533 w 3220245"/>
              <a:gd name="connsiteY11" fmla="*/ 4944534 h 5054871"/>
              <a:gd name="connsiteX12" fmla="*/ 381000 w 3220245"/>
              <a:gd name="connsiteY12" fmla="*/ 5037667 h 5054871"/>
              <a:gd name="connsiteX13" fmla="*/ 0 w 3220245"/>
              <a:gd name="connsiteY13" fmla="*/ 5054600 h 5054871"/>
              <a:gd name="connsiteX0" fmla="*/ 0 w 3220245"/>
              <a:gd name="connsiteY0" fmla="*/ 0 h 5054871"/>
              <a:gd name="connsiteX1" fmla="*/ 948267 w 3220245"/>
              <a:gd name="connsiteY1" fmla="*/ 118534 h 5054871"/>
              <a:gd name="connsiteX2" fmla="*/ 1996230 w 3220245"/>
              <a:gd name="connsiteY2" fmla="*/ 129210 h 5054871"/>
              <a:gd name="connsiteX3" fmla="*/ 2554098 w 3220245"/>
              <a:gd name="connsiteY3" fmla="*/ 787676 h 5054871"/>
              <a:gd name="connsiteX4" fmla="*/ 2887133 w 3220245"/>
              <a:gd name="connsiteY4" fmla="*/ 1456267 h 5054871"/>
              <a:gd name="connsiteX5" fmla="*/ 3149600 w 3220245"/>
              <a:gd name="connsiteY5" fmla="*/ 2057400 h 5054871"/>
              <a:gd name="connsiteX6" fmla="*/ 3208867 w 3220245"/>
              <a:gd name="connsiteY6" fmla="*/ 2734734 h 5054871"/>
              <a:gd name="connsiteX7" fmla="*/ 2963333 w 3220245"/>
              <a:gd name="connsiteY7" fmla="*/ 3471334 h 5054871"/>
              <a:gd name="connsiteX8" fmla="*/ 2607733 w 3220245"/>
              <a:gd name="connsiteY8" fmla="*/ 3979334 h 5054871"/>
              <a:gd name="connsiteX9" fmla="*/ 2209800 w 3220245"/>
              <a:gd name="connsiteY9" fmla="*/ 4326467 h 5054871"/>
              <a:gd name="connsiteX10" fmla="*/ 1583267 w 3220245"/>
              <a:gd name="connsiteY10" fmla="*/ 4699000 h 5054871"/>
              <a:gd name="connsiteX11" fmla="*/ 880533 w 3220245"/>
              <a:gd name="connsiteY11" fmla="*/ 4944534 h 5054871"/>
              <a:gd name="connsiteX12" fmla="*/ 381000 w 3220245"/>
              <a:gd name="connsiteY12" fmla="*/ 5037667 h 5054871"/>
              <a:gd name="connsiteX13" fmla="*/ 0 w 3220245"/>
              <a:gd name="connsiteY13" fmla="*/ 5054600 h 5054871"/>
              <a:gd name="connsiteX0" fmla="*/ 0 w 3220245"/>
              <a:gd name="connsiteY0" fmla="*/ 0 h 5054871"/>
              <a:gd name="connsiteX1" fmla="*/ 948267 w 3220245"/>
              <a:gd name="connsiteY1" fmla="*/ 43990 h 5054871"/>
              <a:gd name="connsiteX2" fmla="*/ 1996230 w 3220245"/>
              <a:gd name="connsiteY2" fmla="*/ 129210 h 5054871"/>
              <a:gd name="connsiteX3" fmla="*/ 2554098 w 3220245"/>
              <a:gd name="connsiteY3" fmla="*/ 787676 h 5054871"/>
              <a:gd name="connsiteX4" fmla="*/ 2887133 w 3220245"/>
              <a:gd name="connsiteY4" fmla="*/ 1456267 h 5054871"/>
              <a:gd name="connsiteX5" fmla="*/ 3149600 w 3220245"/>
              <a:gd name="connsiteY5" fmla="*/ 2057400 h 5054871"/>
              <a:gd name="connsiteX6" fmla="*/ 3208867 w 3220245"/>
              <a:gd name="connsiteY6" fmla="*/ 2734734 h 5054871"/>
              <a:gd name="connsiteX7" fmla="*/ 2963333 w 3220245"/>
              <a:gd name="connsiteY7" fmla="*/ 3471334 h 5054871"/>
              <a:gd name="connsiteX8" fmla="*/ 2607733 w 3220245"/>
              <a:gd name="connsiteY8" fmla="*/ 3979334 h 5054871"/>
              <a:gd name="connsiteX9" fmla="*/ 2209800 w 3220245"/>
              <a:gd name="connsiteY9" fmla="*/ 4326467 h 5054871"/>
              <a:gd name="connsiteX10" fmla="*/ 1583267 w 3220245"/>
              <a:gd name="connsiteY10" fmla="*/ 4699000 h 5054871"/>
              <a:gd name="connsiteX11" fmla="*/ 880533 w 3220245"/>
              <a:gd name="connsiteY11" fmla="*/ 4944534 h 5054871"/>
              <a:gd name="connsiteX12" fmla="*/ 381000 w 3220245"/>
              <a:gd name="connsiteY12" fmla="*/ 5037667 h 5054871"/>
              <a:gd name="connsiteX13" fmla="*/ 0 w 3220245"/>
              <a:gd name="connsiteY13" fmla="*/ 5054600 h 5054871"/>
              <a:gd name="connsiteX0" fmla="*/ 0 w 3220245"/>
              <a:gd name="connsiteY0" fmla="*/ 0 h 5054871"/>
              <a:gd name="connsiteX1" fmla="*/ 1996230 w 3220245"/>
              <a:gd name="connsiteY1" fmla="*/ 129210 h 5054871"/>
              <a:gd name="connsiteX2" fmla="*/ 2554098 w 3220245"/>
              <a:gd name="connsiteY2" fmla="*/ 787676 h 5054871"/>
              <a:gd name="connsiteX3" fmla="*/ 2887133 w 3220245"/>
              <a:gd name="connsiteY3" fmla="*/ 1456267 h 5054871"/>
              <a:gd name="connsiteX4" fmla="*/ 3149600 w 3220245"/>
              <a:gd name="connsiteY4" fmla="*/ 2057400 h 5054871"/>
              <a:gd name="connsiteX5" fmla="*/ 3208867 w 3220245"/>
              <a:gd name="connsiteY5" fmla="*/ 2734734 h 5054871"/>
              <a:gd name="connsiteX6" fmla="*/ 2963333 w 3220245"/>
              <a:gd name="connsiteY6" fmla="*/ 3471334 h 5054871"/>
              <a:gd name="connsiteX7" fmla="*/ 2607733 w 3220245"/>
              <a:gd name="connsiteY7" fmla="*/ 3979334 h 5054871"/>
              <a:gd name="connsiteX8" fmla="*/ 2209800 w 3220245"/>
              <a:gd name="connsiteY8" fmla="*/ 4326467 h 5054871"/>
              <a:gd name="connsiteX9" fmla="*/ 1583267 w 3220245"/>
              <a:gd name="connsiteY9" fmla="*/ 4699000 h 5054871"/>
              <a:gd name="connsiteX10" fmla="*/ 880533 w 3220245"/>
              <a:gd name="connsiteY10" fmla="*/ 4944534 h 5054871"/>
              <a:gd name="connsiteX11" fmla="*/ 381000 w 3220245"/>
              <a:gd name="connsiteY11" fmla="*/ 5037667 h 5054871"/>
              <a:gd name="connsiteX12" fmla="*/ 0 w 3220245"/>
              <a:gd name="connsiteY12" fmla="*/ 5054600 h 5054871"/>
              <a:gd name="connsiteX0" fmla="*/ 0 w 3220245"/>
              <a:gd name="connsiteY0" fmla="*/ 23416 h 5078287"/>
              <a:gd name="connsiteX1" fmla="*/ 1948022 w 3220245"/>
              <a:gd name="connsiteY1" fmla="*/ 63174 h 5078287"/>
              <a:gd name="connsiteX2" fmla="*/ 2554098 w 3220245"/>
              <a:gd name="connsiteY2" fmla="*/ 811092 h 5078287"/>
              <a:gd name="connsiteX3" fmla="*/ 2887133 w 3220245"/>
              <a:gd name="connsiteY3" fmla="*/ 1479683 h 5078287"/>
              <a:gd name="connsiteX4" fmla="*/ 3149600 w 3220245"/>
              <a:gd name="connsiteY4" fmla="*/ 2080816 h 5078287"/>
              <a:gd name="connsiteX5" fmla="*/ 3208867 w 3220245"/>
              <a:gd name="connsiteY5" fmla="*/ 2758150 h 5078287"/>
              <a:gd name="connsiteX6" fmla="*/ 2963333 w 3220245"/>
              <a:gd name="connsiteY6" fmla="*/ 3494750 h 5078287"/>
              <a:gd name="connsiteX7" fmla="*/ 2607733 w 3220245"/>
              <a:gd name="connsiteY7" fmla="*/ 4002750 h 5078287"/>
              <a:gd name="connsiteX8" fmla="*/ 2209800 w 3220245"/>
              <a:gd name="connsiteY8" fmla="*/ 4349883 h 5078287"/>
              <a:gd name="connsiteX9" fmla="*/ 1583267 w 3220245"/>
              <a:gd name="connsiteY9" fmla="*/ 4722416 h 5078287"/>
              <a:gd name="connsiteX10" fmla="*/ 880533 w 3220245"/>
              <a:gd name="connsiteY10" fmla="*/ 4967950 h 5078287"/>
              <a:gd name="connsiteX11" fmla="*/ 381000 w 3220245"/>
              <a:gd name="connsiteY11" fmla="*/ 5061083 h 5078287"/>
              <a:gd name="connsiteX12" fmla="*/ 0 w 3220245"/>
              <a:gd name="connsiteY12" fmla="*/ 5078016 h 5078287"/>
              <a:gd name="connsiteX0" fmla="*/ 0 w 3220245"/>
              <a:gd name="connsiteY0" fmla="*/ 59647 h 5114518"/>
              <a:gd name="connsiteX1" fmla="*/ 1948022 w 3220245"/>
              <a:gd name="connsiteY1" fmla="*/ 99405 h 5114518"/>
              <a:gd name="connsiteX2" fmla="*/ 2554098 w 3220245"/>
              <a:gd name="connsiteY2" fmla="*/ 847323 h 5114518"/>
              <a:gd name="connsiteX3" fmla="*/ 2887133 w 3220245"/>
              <a:gd name="connsiteY3" fmla="*/ 1515914 h 5114518"/>
              <a:gd name="connsiteX4" fmla="*/ 3149600 w 3220245"/>
              <a:gd name="connsiteY4" fmla="*/ 2117047 h 5114518"/>
              <a:gd name="connsiteX5" fmla="*/ 3208867 w 3220245"/>
              <a:gd name="connsiteY5" fmla="*/ 2794381 h 5114518"/>
              <a:gd name="connsiteX6" fmla="*/ 2963333 w 3220245"/>
              <a:gd name="connsiteY6" fmla="*/ 3530981 h 5114518"/>
              <a:gd name="connsiteX7" fmla="*/ 2607733 w 3220245"/>
              <a:gd name="connsiteY7" fmla="*/ 4038981 h 5114518"/>
              <a:gd name="connsiteX8" fmla="*/ 2209800 w 3220245"/>
              <a:gd name="connsiteY8" fmla="*/ 4386114 h 5114518"/>
              <a:gd name="connsiteX9" fmla="*/ 1583267 w 3220245"/>
              <a:gd name="connsiteY9" fmla="*/ 4758647 h 5114518"/>
              <a:gd name="connsiteX10" fmla="*/ 880533 w 3220245"/>
              <a:gd name="connsiteY10" fmla="*/ 5004181 h 5114518"/>
              <a:gd name="connsiteX11" fmla="*/ 381000 w 3220245"/>
              <a:gd name="connsiteY11" fmla="*/ 5097314 h 5114518"/>
              <a:gd name="connsiteX12" fmla="*/ 0 w 3220245"/>
              <a:gd name="connsiteY12" fmla="*/ 5114247 h 5114518"/>
              <a:gd name="connsiteX0" fmla="*/ 0 w 3229886"/>
              <a:gd name="connsiteY0" fmla="*/ 0 h 5121960"/>
              <a:gd name="connsiteX1" fmla="*/ 1957663 w 3229886"/>
              <a:gd name="connsiteY1" fmla="*/ 106847 h 5121960"/>
              <a:gd name="connsiteX2" fmla="*/ 2563739 w 3229886"/>
              <a:gd name="connsiteY2" fmla="*/ 854765 h 5121960"/>
              <a:gd name="connsiteX3" fmla="*/ 2896774 w 3229886"/>
              <a:gd name="connsiteY3" fmla="*/ 1523356 h 5121960"/>
              <a:gd name="connsiteX4" fmla="*/ 3159241 w 3229886"/>
              <a:gd name="connsiteY4" fmla="*/ 2124489 h 5121960"/>
              <a:gd name="connsiteX5" fmla="*/ 3218508 w 3229886"/>
              <a:gd name="connsiteY5" fmla="*/ 2801823 h 5121960"/>
              <a:gd name="connsiteX6" fmla="*/ 2972974 w 3229886"/>
              <a:gd name="connsiteY6" fmla="*/ 3538423 h 5121960"/>
              <a:gd name="connsiteX7" fmla="*/ 2617374 w 3229886"/>
              <a:gd name="connsiteY7" fmla="*/ 4046423 h 5121960"/>
              <a:gd name="connsiteX8" fmla="*/ 2219441 w 3229886"/>
              <a:gd name="connsiteY8" fmla="*/ 4393556 h 5121960"/>
              <a:gd name="connsiteX9" fmla="*/ 1592908 w 3229886"/>
              <a:gd name="connsiteY9" fmla="*/ 4766089 h 5121960"/>
              <a:gd name="connsiteX10" fmla="*/ 890174 w 3229886"/>
              <a:gd name="connsiteY10" fmla="*/ 5011623 h 5121960"/>
              <a:gd name="connsiteX11" fmla="*/ 390641 w 3229886"/>
              <a:gd name="connsiteY11" fmla="*/ 5104756 h 5121960"/>
              <a:gd name="connsiteX12" fmla="*/ 9641 w 3229886"/>
              <a:gd name="connsiteY12" fmla="*/ 5121689 h 5121960"/>
              <a:gd name="connsiteX0" fmla="*/ 0 w 3229886"/>
              <a:gd name="connsiteY0" fmla="*/ 0 h 5121960"/>
              <a:gd name="connsiteX1" fmla="*/ 1957663 w 3229886"/>
              <a:gd name="connsiteY1" fmla="*/ 106847 h 5121960"/>
              <a:gd name="connsiteX2" fmla="*/ 2563739 w 3229886"/>
              <a:gd name="connsiteY2" fmla="*/ 854765 h 5121960"/>
              <a:gd name="connsiteX3" fmla="*/ 2896774 w 3229886"/>
              <a:gd name="connsiteY3" fmla="*/ 1523356 h 5121960"/>
              <a:gd name="connsiteX4" fmla="*/ 3159241 w 3229886"/>
              <a:gd name="connsiteY4" fmla="*/ 2124489 h 5121960"/>
              <a:gd name="connsiteX5" fmla="*/ 3218508 w 3229886"/>
              <a:gd name="connsiteY5" fmla="*/ 2801823 h 5121960"/>
              <a:gd name="connsiteX6" fmla="*/ 2972974 w 3229886"/>
              <a:gd name="connsiteY6" fmla="*/ 3538423 h 5121960"/>
              <a:gd name="connsiteX7" fmla="*/ 2617374 w 3229886"/>
              <a:gd name="connsiteY7" fmla="*/ 4046423 h 5121960"/>
              <a:gd name="connsiteX8" fmla="*/ 2219441 w 3229886"/>
              <a:gd name="connsiteY8" fmla="*/ 4393556 h 5121960"/>
              <a:gd name="connsiteX9" fmla="*/ 1592908 w 3229886"/>
              <a:gd name="connsiteY9" fmla="*/ 4766089 h 5121960"/>
              <a:gd name="connsiteX10" fmla="*/ 890174 w 3229886"/>
              <a:gd name="connsiteY10" fmla="*/ 5011623 h 5121960"/>
              <a:gd name="connsiteX11" fmla="*/ 390641 w 3229886"/>
              <a:gd name="connsiteY11" fmla="*/ 5104756 h 5121960"/>
              <a:gd name="connsiteX12" fmla="*/ 9641 w 3229886"/>
              <a:gd name="connsiteY12" fmla="*/ 5121689 h 5121960"/>
              <a:gd name="connsiteX0" fmla="*/ 0 w 4233888"/>
              <a:gd name="connsiteY0" fmla="*/ 0 h 5121960"/>
              <a:gd name="connsiteX1" fmla="*/ 1957663 w 4233888"/>
              <a:gd name="connsiteY1" fmla="*/ 106847 h 5121960"/>
              <a:gd name="connsiteX2" fmla="*/ 2563739 w 4233888"/>
              <a:gd name="connsiteY2" fmla="*/ 854765 h 5121960"/>
              <a:gd name="connsiteX3" fmla="*/ 2896774 w 4233888"/>
              <a:gd name="connsiteY3" fmla="*/ 1523356 h 5121960"/>
              <a:gd name="connsiteX4" fmla="*/ 3159241 w 4233888"/>
              <a:gd name="connsiteY4" fmla="*/ 2124489 h 5121960"/>
              <a:gd name="connsiteX5" fmla="*/ 3218508 w 4233888"/>
              <a:gd name="connsiteY5" fmla="*/ 2801823 h 5121960"/>
              <a:gd name="connsiteX6" fmla="*/ 4226363 w 4233888"/>
              <a:gd name="connsiteY6" fmla="*/ 4052772 h 5121960"/>
              <a:gd name="connsiteX7" fmla="*/ 2617374 w 4233888"/>
              <a:gd name="connsiteY7" fmla="*/ 4046423 h 5121960"/>
              <a:gd name="connsiteX8" fmla="*/ 2219441 w 4233888"/>
              <a:gd name="connsiteY8" fmla="*/ 4393556 h 5121960"/>
              <a:gd name="connsiteX9" fmla="*/ 1592908 w 4233888"/>
              <a:gd name="connsiteY9" fmla="*/ 4766089 h 5121960"/>
              <a:gd name="connsiteX10" fmla="*/ 890174 w 4233888"/>
              <a:gd name="connsiteY10" fmla="*/ 5011623 h 5121960"/>
              <a:gd name="connsiteX11" fmla="*/ 390641 w 4233888"/>
              <a:gd name="connsiteY11" fmla="*/ 5104756 h 5121960"/>
              <a:gd name="connsiteX12" fmla="*/ 9641 w 4233888"/>
              <a:gd name="connsiteY12" fmla="*/ 5121689 h 5121960"/>
              <a:gd name="connsiteX0" fmla="*/ 0 w 4249777"/>
              <a:gd name="connsiteY0" fmla="*/ 0 h 5121960"/>
              <a:gd name="connsiteX1" fmla="*/ 1957663 w 4249777"/>
              <a:gd name="connsiteY1" fmla="*/ 106847 h 5121960"/>
              <a:gd name="connsiteX2" fmla="*/ 2563739 w 4249777"/>
              <a:gd name="connsiteY2" fmla="*/ 854765 h 5121960"/>
              <a:gd name="connsiteX3" fmla="*/ 2896774 w 4249777"/>
              <a:gd name="connsiteY3" fmla="*/ 1523356 h 5121960"/>
              <a:gd name="connsiteX4" fmla="*/ 3159241 w 4249777"/>
              <a:gd name="connsiteY4" fmla="*/ 2124489 h 5121960"/>
              <a:gd name="connsiteX5" fmla="*/ 3546318 w 4249777"/>
              <a:gd name="connsiteY5" fmla="*/ 2682554 h 5121960"/>
              <a:gd name="connsiteX6" fmla="*/ 4226363 w 4249777"/>
              <a:gd name="connsiteY6" fmla="*/ 4052772 h 5121960"/>
              <a:gd name="connsiteX7" fmla="*/ 2617374 w 4249777"/>
              <a:gd name="connsiteY7" fmla="*/ 4046423 h 5121960"/>
              <a:gd name="connsiteX8" fmla="*/ 2219441 w 4249777"/>
              <a:gd name="connsiteY8" fmla="*/ 4393556 h 5121960"/>
              <a:gd name="connsiteX9" fmla="*/ 1592908 w 4249777"/>
              <a:gd name="connsiteY9" fmla="*/ 4766089 h 5121960"/>
              <a:gd name="connsiteX10" fmla="*/ 890174 w 4249777"/>
              <a:gd name="connsiteY10" fmla="*/ 5011623 h 5121960"/>
              <a:gd name="connsiteX11" fmla="*/ 390641 w 4249777"/>
              <a:gd name="connsiteY11" fmla="*/ 5104756 h 5121960"/>
              <a:gd name="connsiteX12" fmla="*/ 9641 w 4249777"/>
              <a:gd name="connsiteY12" fmla="*/ 5121689 h 5121960"/>
              <a:gd name="connsiteX0" fmla="*/ 0 w 4227775"/>
              <a:gd name="connsiteY0" fmla="*/ 0 h 5121960"/>
              <a:gd name="connsiteX1" fmla="*/ 1957663 w 4227775"/>
              <a:gd name="connsiteY1" fmla="*/ 106847 h 5121960"/>
              <a:gd name="connsiteX2" fmla="*/ 2563739 w 4227775"/>
              <a:gd name="connsiteY2" fmla="*/ 854765 h 5121960"/>
              <a:gd name="connsiteX3" fmla="*/ 2896774 w 4227775"/>
              <a:gd name="connsiteY3" fmla="*/ 1523356 h 5121960"/>
              <a:gd name="connsiteX4" fmla="*/ 3159241 w 4227775"/>
              <a:gd name="connsiteY4" fmla="*/ 2124489 h 5121960"/>
              <a:gd name="connsiteX5" fmla="*/ 3546318 w 4227775"/>
              <a:gd name="connsiteY5" fmla="*/ 2682554 h 5121960"/>
              <a:gd name="connsiteX6" fmla="*/ 4226363 w 4227775"/>
              <a:gd name="connsiteY6" fmla="*/ 4052772 h 5121960"/>
              <a:gd name="connsiteX7" fmla="*/ 3677933 w 4227775"/>
              <a:gd name="connsiteY7" fmla="*/ 4993124 h 5121960"/>
              <a:gd name="connsiteX8" fmla="*/ 2219441 w 4227775"/>
              <a:gd name="connsiteY8" fmla="*/ 4393556 h 5121960"/>
              <a:gd name="connsiteX9" fmla="*/ 1592908 w 4227775"/>
              <a:gd name="connsiteY9" fmla="*/ 4766089 h 5121960"/>
              <a:gd name="connsiteX10" fmla="*/ 890174 w 4227775"/>
              <a:gd name="connsiteY10" fmla="*/ 5011623 h 5121960"/>
              <a:gd name="connsiteX11" fmla="*/ 390641 w 4227775"/>
              <a:gd name="connsiteY11" fmla="*/ 5104756 h 5121960"/>
              <a:gd name="connsiteX12" fmla="*/ 9641 w 4227775"/>
              <a:gd name="connsiteY12" fmla="*/ 5121689 h 5121960"/>
              <a:gd name="connsiteX0" fmla="*/ 0 w 4227819"/>
              <a:gd name="connsiteY0" fmla="*/ 0 h 5121960"/>
              <a:gd name="connsiteX1" fmla="*/ 1957663 w 4227819"/>
              <a:gd name="connsiteY1" fmla="*/ 106847 h 5121960"/>
              <a:gd name="connsiteX2" fmla="*/ 2563739 w 4227819"/>
              <a:gd name="connsiteY2" fmla="*/ 854765 h 5121960"/>
              <a:gd name="connsiteX3" fmla="*/ 2896774 w 4227819"/>
              <a:gd name="connsiteY3" fmla="*/ 1523356 h 5121960"/>
              <a:gd name="connsiteX4" fmla="*/ 3159241 w 4227819"/>
              <a:gd name="connsiteY4" fmla="*/ 2124489 h 5121960"/>
              <a:gd name="connsiteX5" fmla="*/ 3546318 w 4227819"/>
              <a:gd name="connsiteY5" fmla="*/ 2682554 h 5121960"/>
              <a:gd name="connsiteX6" fmla="*/ 4226363 w 4227819"/>
              <a:gd name="connsiteY6" fmla="*/ 4052772 h 5121960"/>
              <a:gd name="connsiteX7" fmla="*/ 3677933 w 4227819"/>
              <a:gd name="connsiteY7" fmla="*/ 4993124 h 5121960"/>
              <a:gd name="connsiteX8" fmla="*/ 2171234 w 4227819"/>
              <a:gd name="connsiteY8" fmla="*/ 5034630 h 5121960"/>
              <a:gd name="connsiteX9" fmla="*/ 1592908 w 4227819"/>
              <a:gd name="connsiteY9" fmla="*/ 4766089 h 5121960"/>
              <a:gd name="connsiteX10" fmla="*/ 890174 w 4227819"/>
              <a:gd name="connsiteY10" fmla="*/ 5011623 h 5121960"/>
              <a:gd name="connsiteX11" fmla="*/ 390641 w 4227819"/>
              <a:gd name="connsiteY11" fmla="*/ 5104756 h 5121960"/>
              <a:gd name="connsiteX12" fmla="*/ 9641 w 4227819"/>
              <a:gd name="connsiteY12" fmla="*/ 5121689 h 5121960"/>
              <a:gd name="connsiteX0" fmla="*/ 0 w 4227819"/>
              <a:gd name="connsiteY0" fmla="*/ 0 h 5121960"/>
              <a:gd name="connsiteX1" fmla="*/ 1957663 w 4227819"/>
              <a:gd name="connsiteY1" fmla="*/ 106847 h 5121960"/>
              <a:gd name="connsiteX2" fmla="*/ 2563739 w 4227819"/>
              <a:gd name="connsiteY2" fmla="*/ 854765 h 5121960"/>
              <a:gd name="connsiteX3" fmla="*/ 2896774 w 4227819"/>
              <a:gd name="connsiteY3" fmla="*/ 1523356 h 5121960"/>
              <a:gd name="connsiteX4" fmla="*/ 3159241 w 4227819"/>
              <a:gd name="connsiteY4" fmla="*/ 2124489 h 5121960"/>
              <a:gd name="connsiteX5" fmla="*/ 3546318 w 4227819"/>
              <a:gd name="connsiteY5" fmla="*/ 2682554 h 5121960"/>
              <a:gd name="connsiteX6" fmla="*/ 4226363 w 4227819"/>
              <a:gd name="connsiteY6" fmla="*/ 4052772 h 5121960"/>
              <a:gd name="connsiteX7" fmla="*/ 3677933 w 4227819"/>
              <a:gd name="connsiteY7" fmla="*/ 4993124 h 5121960"/>
              <a:gd name="connsiteX8" fmla="*/ 2171234 w 4227819"/>
              <a:gd name="connsiteY8" fmla="*/ 5034630 h 5121960"/>
              <a:gd name="connsiteX9" fmla="*/ 1592908 w 4227819"/>
              <a:gd name="connsiteY9" fmla="*/ 4952448 h 5121960"/>
              <a:gd name="connsiteX10" fmla="*/ 890174 w 4227819"/>
              <a:gd name="connsiteY10" fmla="*/ 5011623 h 5121960"/>
              <a:gd name="connsiteX11" fmla="*/ 390641 w 4227819"/>
              <a:gd name="connsiteY11" fmla="*/ 5104756 h 5121960"/>
              <a:gd name="connsiteX12" fmla="*/ 9641 w 4227819"/>
              <a:gd name="connsiteY12" fmla="*/ 5121689 h 5121960"/>
              <a:gd name="connsiteX0" fmla="*/ 0 w 4227819"/>
              <a:gd name="connsiteY0" fmla="*/ 0 h 5121960"/>
              <a:gd name="connsiteX1" fmla="*/ 1957663 w 4227819"/>
              <a:gd name="connsiteY1" fmla="*/ 106847 h 5121960"/>
              <a:gd name="connsiteX2" fmla="*/ 2563739 w 4227819"/>
              <a:gd name="connsiteY2" fmla="*/ 854765 h 5121960"/>
              <a:gd name="connsiteX3" fmla="*/ 2896774 w 4227819"/>
              <a:gd name="connsiteY3" fmla="*/ 1523356 h 5121960"/>
              <a:gd name="connsiteX4" fmla="*/ 3159241 w 4227819"/>
              <a:gd name="connsiteY4" fmla="*/ 2124489 h 5121960"/>
              <a:gd name="connsiteX5" fmla="*/ 3546318 w 4227819"/>
              <a:gd name="connsiteY5" fmla="*/ 2682554 h 5121960"/>
              <a:gd name="connsiteX6" fmla="*/ 4226363 w 4227819"/>
              <a:gd name="connsiteY6" fmla="*/ 4052772 h 5121960"/>
              <a:gd name="connsiteX7" fmla="*/ 3677933 w 4227819"/>
              <a:gd name="connsiteY7" fmla="*/ 4993124 h 5121960"/>
              <a:gd name="connsiteX8" fmla="*/ 2171234 w 4227819"/>
              <a:gd name="connsiteY8" fmla="*/ 5034630 h 5121960"/>
              <a:gd name="connsiteX9" fmla="*/ 890174 w 4227819"/>
              <a:gd name="connsiteY9" fmla="*/ 5011623 h 5121960"/>
              <a:gd name="connsiteX10" fmla="*/ 390641 w 4227819"/>
              <a:gd name="connsiteY10" fmla="*/ 5104756 h 5121960"/>
              <a:gd name="connsiteX11" fmla="*/ 9641 w 4227819"/>
              <a:gd name="connsiteY11" fmla="*/ 5121689 h 5121960"/>
              <a:gd name="connsiteX0" fmla="*/ 0 w 4227819"/>
              <a:gd name="connsiteY0" fmla="*/ 0 h 5121960"/>
              <a:gd name="connsiteX1" fmla="*/ 1957663 w 4227819"/>
              <a:gd name="connsiteY1" fmla="*/ 106847 h 5121960"/>
              <a:gd name="connsiteX2" fmla="*/ 2563739 w 4227819"/>
              <a:gd name="connsiteY2" fmla="*/ 854765 h 5121960"/>
              <a:gd name="connsiteX3" fmla="*/ 2896774 w 4227819"/>
              <a:gd name="connsiteY3" fmla="*/ 1523356 h 5121960"/>
              <a:gd name="connsiteX4" fmla="*/ 3159241 w 4227819"/>
              <a:gd name="connsiteY4" fmla="*/ 2124489 h 5121960"/>
              <a:gd name="connsiteX5" fmla="*/ 3546318 w 4227819"/>
              <a:gd name="connsiteY5" fmla="*/ 2682554 h 5121960"/>
              <a:gd name="connsiteX6" fmla="*/ 4226363 w 4227819"/>
              <a:gd name="connsiteY6" fmla="*/ 4052772 h 5121960"/>
              <a:gd name="connsiteX7" fmla="*/ 3677933 w 4227819"/>
              <a:gd name="connsiteY7" fmla="*/ 4993124 h 5121960"/>
              <a:gd name="connsiteX8" fmla="*/ 2171234 w 4227819"/>
              <a:gd name="connsiteY8" fmla="*/ 5034630 h 5121960"/>
              <a:gd name="connsiteX9" fmla="*/ 390641 w 4227819"/>
              <a:gd name="connsiteY9" fmla="*/ 5104756 h 5121960"/>
              <a:gd name="connsiteX10" fmla="*/ 9641 w 4227819"/>
              <a:gd name="connsiteY10" fmla="*/ 5121689 h 5121960"/>
              <a:gd name="connsiteX0" fmla="*/ 0 w 4227775"/>
              <a:gd name="connsiteY0" fmla="*/ 0 h 5121714"/>
              <a:gd name="connsiteX1" fmla="*/ 1957663 w 4227775"/>
              <a:gd name="connsiteY1" fmla="*/ 106847 h 5121714"/>
              <a:gd name="connsiteX2" fmla="*/ 2563739 w 4227775"/>
              <a:gd name="connsiteY2" fmla="*/ 854765 h 5121714"/>
              <a:gd name="connsiteX3" fmla="*/ 2896774 w 4227775"/>
              <a:gd name="connsiteY3" fmla="*/ 1523356 h 5121714"/>
              <a:gd name="connsiteX4" fmla="*/ 3159241 w 4227775"/>
              <a:gd name="connsiteY4" fmla="*/ 2124489 h 5121714"/>
              <a:gd name="connsiteX5" fmla="*/ 3546318 w 4227775"/>
              <a:gd name="connsiteY5" fmla="*/ 2682554 h 5121714"/>
              <a:gd name="connsiteX6" fmla="*/ 4226363 w 4227775"/>
              <a:gd name="connsiteY6" fmla="*/ 4052772 h 5121714"/>
              <a:gd name="connsiteX7" fmla="*/ 3677933 w 4227775"/>
              <a:gd name="connsiteY7" fmla="*/ 4993124 h 5121714"/>
              <a:gd name="connsiteX8" fmla="*/ 2219441 w 4227775"/>
              <a:gd name="connsiteY8" fmla="*/ 5101720 h 5121714"/>
              <a:gd name="connsiteX9" fmla="*/ 390641 w 4227775"/>
              <a:gd name="connsiteY9" fmla="*/ 5104756 h 5121714"/>
              <a:gd name="connsiteX10" fmla="*/ 9641 w 4227775"/>
              <a:gd name="connsiteY10" fmla="*/ 5121689 h 5121714"/>
              <a:gd name="connsiteX0" fmla="*/ 0 w 4227163"/>
              <a:gd name="connsiteY0" fmla="*/ 0 h 5121714"/>
              <a:gd name="connsiteX1" fmla="*/ 1957663 w 4227163"/>
              <a:gd name="connsiteY1" fmla="*/ 106847 h 5121714"/>
              <a:gd name="connsiteX2" fmla="*/ 2563739 w 4227163"/>
              <a:gd name="connsiteY2" fmla="*/ 854765 h 5121714"/>
              <a:gd name="connsiteX3" fmla="*/ 2896774 w 4227163"/>
              <a:gd name="connsiteY3" fmla="*/ 1523356 h 5121714"/>
              <a:gd name="connsiteX4" fmla="*/ 3159241 w 4227163"/>
              <a:gd name="connsiteY4" fmla="*/ 2124489 h 5121714"/>
              <a:gd name="connsiteX5" fmla="*/ 3784503 w 4227163"/>
              <a:gd name="connsiteY5" fmla="*/ 2481287 h 5121714"/>
              <a:gd name="connsiteX6" fmla="*/ 4226363 w 4227163"/>
              <a:gd name="connsiteY6" fmla="*/ 4052772 h 5121714"/>
              <a:gd name="connsiteX7" fmla="*/ 3677933 w 4227163"/>
              <a:gd name="connsiteY7" fmla="*/ 4993124 h 5121714"/>
              <a:gd name="connsiteX8" fmla="*/ 2219441 w 4227163"/>
              <a:gd name="connsiteY8" fmla="*/ 5101720 h 5121714"/>
              <a:gd name="connsiteX9" fmla="*/ 390641 w 4227163"/>
              <a:gd name="connsiteY9" fmla="*/ 5104756 h 5121714"/>
              <a:gd name="connsiteX10" fmla="*/ 9641 w 4227163"/>
              <a:gd name="connsiteY10" fmla="*/ 5121689 h 5121714"/>
              <a:gd name="connsiteX0" fmla="*/ 0 w 4227070"/>
              <a:gd name="connsiteY0" fmla="*/ 0 h 5121714"/>
              <a:gd name="connsiteX1" fmla="*/ 1957663 w 4227070"/>
              <a:gd name="connsiteY1" fmla="*/ 106847 h 5121714"/>
              <a:gd name="connsiteX2" fmla="*/ 2563739 w 4227070"/>
              <a:gd name="connsiteY2" fmla="*/ 854765 h 5121714"/>
              <a:gd name="connsiteX3" fmla="*/ 2896774 w 4227070"/>
              <a:gd name="connsiteY3" fmla="*/ 1523356 h 5121714"/>
              <a:gd name="connsiteX4" fmla="*/ 3397426 w 4227070"/>
              <a:gd name="connsiteY4" fmla="*/ 1729410 h 5121714"/>
              <a:gd name="connsiteX5" fmla="*/ 3784503 w 4227070"/>
              <a:gd name="connsiteY5" fmla="*/ 2481287 h 5121714"/>
              <a:gd name="connsiteX6" fmla="*/ 4226363 w 4227070"/>
              <a:gd name="connsiteY6" fmla="*/ 4052772 h 5121714"/>
              <a:gd name="connsiteX7" fmla="*/ 3677933 w 4227070"/>
              <a:gd name="connsiteY7" fmla="*/ 4993124 h 5121714"/>
              <a:gd name="connsiteX8" fmla="*/ 2219441 w 4227070"/>
              <a:gd name="connsiteY8" fmla="*/ 5101720 h 5121714"/>
              <a:gd name="connsiteX9" fmla="*/ 390641 w 4227070"/>
              <a:gd name="connsiteY9" fmla="*/ 5104756 h 5121714"/>
              <a:gd name="connsiteX10" fmla="*/ 9641 w 4227070"/>
              <a:gd name="connsiteY10" fmla="*/ 5121689 h 5121714"/>
              <a:gd name="connsiteX0" fmla="*/ 0 w 4227070"/>
              <a:gd name="connsiteY0" fmla="*/ 0 h 5121714"/>
              <a:gd name="connsiteX1" fmla="*/ 1957663 w 4227070"/>
              <a:gd name="connsiteY1" fmla="*/ 106847 h 5121714"/>
              <a:gd name="connsiteX2" fmla="*/ 2563739 w 4227070"/>
              <a:gd name="connsiteY2" fmla="*/ 854765 h 5121714"/>
              <a:gd name="connsiteX3" fmla="*/ 3109439 w 4227070"/>
              <a:gd name="connsiteY3" fmla="*/ 1165548 h 5121714"/>
              <a:gd name="connsiteX4" fmla="*/ 3397426 w 4227070"/>
              <a:gd name="connsiteY4" fmla="*/ 1729410 h 5121714"/>
              <a:gd name="connsiteX5" fmla="*/ 3784503 w 4227070"/>
              <a:gd name="connsiteY5" fmla="*/ 2481287 h 5121714"/>
              <a:gd name="connsiteX6" fmla="*/ 4226363 w 4227070"/>
              <a:gd name="connsiteY6" fmla="*/ 4052772 h 5121714"/>
              <a:gd name="connsiteX7" fmla="*/ 3677933 w 4227070"/>
              <a:gd name="connsiteY7" fmla="*/ 4993124 h 5121714"/>
              <a:gd name="connsiteX8" fmla="*/ 2219441 w 4227070"/>
              <a:gd name="connsiteY8" fmla="*/ 5101720 h 5121714"/>
              <a:gd name="connsiteX9" fmla="*/ 390641 w 4227070"/>
              <a:gd name="connsiteY9" fmla="*/ 5104756 h 5121714"/>
              <a:gd name="connsiteX10" fmla="*/ 9641 w 4227070"/>
              <a:gd name="connsiteY10" fmla="*/ 5121689 h 5121714"/>
              <a:gd name="connsiteX0" fmla="*/ 0 w 4227070"/>
              <a:gd name="connsiteY0" fmla="*/ 0 h 5121714"/>
              <a:gd name="connsiteX1" fmla="*/ 1957663 w 4227070"/>
              <a:gd name="connsiteY1" fmla="*/ 106847 h 5121714"/>
              <a:gd name="connsiteX2" fmla="*/ 2563739 w 4227070"/>
              <a:gd name="connsiteY2" fmla="*/ 854765 h 5121714"/>
              <a:gd name="connsiteX3" fmla="*/ 3397426 w 4227070"/>
              <a:gd name="connsiteY3" fmla="*/ 1729410 h 5121714"/>
              <a:gd name="connsiteX4" fmla="*/ 3784503 w 4227070"/>
              <a:gd name="connsiteY4" fmla="*/ 2481287 h 5121714"/>
              <a:gd name="connsiteX5" fmla="*/ 4226363 w 4227070"/>
              <a:gd name="connsiteY5" fmla="*/ 4052772 h 5121714"/>
              <a:gd name="connsiteX6" fmla="*/ 3677933 w 4227070"/>
              <a:gd name="connsiteY6" fmla="*/ 4993124 h 5121714"/>
              <a:gd name="connsiteX7" fmla="*/ 2219441 w 4227070"/>
              <a:gd name="connsiteY7" fmla="*/ 5101720 h 5121714"/>
              <a:gd name="connsiteX8" fmla="*/ 390641 w 4227070"/>
              <a:gd name="connsiteY8" fmla="*/ 5104756 h 5121714"/>
              <a:gd name="connsiteX9" fmla="*/ 9641 w 4227070"/>
              <a:gd name="connsiteY9" fmla="*/ 5121689 h 5121714"/>
              <a:gd name="connsiteX0" fmla="*/ 0 w 4227070"/>
              <a:gd name="connsiteY0" fmla="*/ 0 h 5121714"/>
              <a:gd name="connsiteX1" fmla="*/ 1957663 w 4227070"/>
              <a:gd name="connsiteY1" fmla="*/ 106847 h 5121714"/>
              <a:gd name="connsiteX2" fmla="*/ 2725365 w 4227070"/>
              <a:gd name="connsiteY2" fmla="*/ 690770 h 5121714"/>
              <a:gd name="connsiteX3" fmla="*/ 3397426 w 4227070"/>
              <a:gd name="connsiteY3" fmla="*/ 1729410 h 5121714"/>
              <a:gd name="connsiteX4" fmla="*/ 3784503 w 4227070"/>
              <a:gd name="connsiteY4" fmla="*/ 2481287 h 5121714"/>
              <a:gd name="connsiteX5" fmla="*/ 4226363 w 4227070"/>
              <a:gd name="connsiteY5" fmla="*/ 4052772 h 5121714"/>
              <a:gd name="connsiteX6" fmla="*/ 3677933 w 4227070"/>
              <a:gd name="connsiteY6" fmla="*/ 4993124 h 5121714"/>
              <a:gd name="connsiteX7" fmla="*/ 2219441 w 4227070"/>
              <a:gd name="connsiteY7" fmla="*/ 5101720 h 5121714"/>
              <a:gd name="connsiteX8" fmla="*/ 390641 w 4227070"/>
              <a:gd name="connsiteY8" fmla="*/ 5104756 h 5121714"/>
              <a:gd name="connsiteX9" fmla="*/ 9641 w 4227070"/>
              <a:gd name="connsiteY9" fmla="*/ 5121689 h 5121714"/>
              <a:gd name="connsiteX0" fmla="*/ 0 w 4388492"/>
              <a:gd name="connsiteY0" fmla="*/ 0 h 5121714"/>
              <a:gd name="connsiteX1" fmla="*/ 1957663 w 4388492"/>
              <a:gd name="connsiteY1" fmla="*/ 106847 h 5121714"/>
              <a:gd name="connsiteX2" fmla="*/ 2725365 w 4388492"/>
              <a:gd name="connsiteY2" fmla="*/ 690770 h 5121714"/>
              <a:gd name="connsiteX3" fmla="*/ 3397426 w 4388492"/>
              <a:gd name="connsiteY3" fmla="*/ 1729410 h 5121714"/>
              <a:gd name="connsiteX4" fmla="*/ 3784503 w 4388492"/>
              <a:gd name="connsiteY4" fmla="*/ 2481287 h 5121714"/>
              <a:gd name="connsiteX5" fmla="*/ 4387988 w 4388492"/>
              <a:gd name="connsiteY5" fmla="*/ 4030409 h 5121714"/>
              <a:gd name="connsiteX6" fmla="*/ 3677933 w 4388492"/>
              <a:gd name="connsiteY6" fmla="*/ 4993124 h 5121714"/>
              <a:gd name="connsiteX7" fmla="*/ 2219441 w 4388492"/>
              <a:gd name="connsiteY7" fmla="*/ 5101720 h 5121714"/>
              <a:gd name="connsiteX8" fmla="*/ 390641 w 4388492"/>
              <a:gd name="connsiteY8" fmla="*/ 5104756 h 5121714"/>
              <a:gd name="connsiteX9" fmla="*/ 9641 w 4388492"/>
              <a:gd name="connsiteY9" fmla="*/ 5121689 h 5121714"/>
              <a:gd name="connsiteX0" fmla="*/ 0 w 4391002"/>
              <a:gd name="connsiteY0" fmla="*/ 0 h 5121714"/>
              <a:gd name="connsiteX1" fmla="*/ 1957663 w 4391002"/>
              <a:gd name="connsiteY1" fmla="*/ 106847 h 5121714"/>
              <a:gd name="connsiteX2" fmla="*/ 2725365 w 4391002"/>
              <a:gd name="connsiteY2" fmla="*/ 690770 h 5121714"/>
              <a:gd name="connsiteX3" fmla="*/ 3397426 w 4391002"/>
              <a:gd name="connsiteY3" fmla="*/ 1729410 h 5121714"/>
              <a:gd name="connsiteX4" fmla="*/ 3912102 w 4391002"/>
              <a:gd name="connsiteY4" fmla="*/ 2309837 h 5121714"/>
              <a:gd name="connsiteX5" fmla="*/ 4387988 w 4391002"/>
              <a:gd name="connsiteY5" fmla="*/ 4030409 h 5121714"/>
              <a:gd name="connsiteX6" fmla="*/ 3677933 w 4391002"/>
              <a:gd name="connsiteY6" fmla="*/ 4993124 h 5121714"/>
              <a:gd name="connsiteX7" fmla="*/ 2219441 w 4391002"/>
              <a:gd name="connsiteY7" fmla="*/ 5101720 h 5121714"/>
              <a:gd name="connsiteX8" fmla="*/ 390641 w 4391002"/>
              <a:gd name="connsiteY8" fmla="*/ 5104756 h 5121714"/>
              <a:gd name="connsiteX9" fmla="*/ 9641 w 4391002"/>
              <a:gd name="connsiteY9" fmla="*/ 5121689 h 5121714"/>
              <a:gd name="connsiteX0" fmla="*/ 0 w 4391024"/>
              <a:gd name="connsiteY0" fmla="*/ 0 h 5121714"/>
              <a:gd name="connsiteX1" fmla="*/ 1957663 w 4391024"/>
              <a:gd name="connsiteY1" fmla="*/ 106847 h 5121714"/>
              <a:gd name="connsiteX2" fmla="*/ 2725365 w 4391024"/>
              <a:gd name="connsiteY2" fmla="*/ 690770 h 5121714"/>
              <a:gd name="connsiteX3" fmla="*/ 3380414 w 4391024"/>
              <a:gd name="connsiteY3" fmla="*/ 1468508 h 5121714"/>
              <a:gd name="connsiteX4" fmla="*/ 3912102 w 4391024"/>
              <a:gd name="connsiteY4" fmla="*/ 2309837 h 5121714"/>
              <a:gd name="connsiteX5" fmla="*/ 4387988 w 4391024"/>
              <a:gd name="connsiteY5" fmla="*/ 4030409 h 5121714"/>
              <a:gd name="connsiteX6" fmla="*/ 3677933 w 4391024"/>
              <a:gd name="connsiteY6" fmla="*/ 4993124 h 5121714"/>
              <a:gd name="connsiteX7" fmla="*/ 2219441 w 4391024"/>
              <a:gd name="connsiteY7" fmla="*/ 5101720 h 5121714"/>
              <a:gd name="connsiteX8" fmla="*/ 390641 w 4391024"/>
              <a:gd name="connsiteY8" fmla="*/ 5104756 h 5121714"/>
              <a:gd name="connsiteX9" fmla="*/ 9641 w 4391024"/>
              <a:gd name="connsiteY9" fmla="*/ 5121689 h 5121714"/>
              <a:gd name="connsiteX0" fmla="*/ 0 w 4392201"/>
              <a:gd name="connsiteY0" fmla="*/ 0 h 5121714"/>
              <a:gd name="connsiteX1" fmla="*/ 1957663 w 4392201"/>
              <a:gd name="connsiteY1" fmla="*/ 106847 h 5121714"/>
              <a:gd name="connsiteX2" fmla="*/ 2725365 w 4392201"/>
              <a:gd name="connsiteY2" fmla="*/ 690770 h 5121714"/>
              <a:gd name="connsiteX3" fmla="*/ 3912102 w 4392201"/>
              <a:gd name="connsiteY3" fmla="*/ 2309837 h 5121714"/>
              <a:gd name="connsiteX4" fmla="*/ 4387988 w 4392201"/>
              <a:gd name="connsiteY4" fmla="*/ 4030409 h 5121714"/>
              <a:gd name="connsiteX5" fmla="*/ 3677933 w 4392201"/>
              <a:gd name="connsiteY5" fmla="*/ 4993124 h 5121714"/>
              <a:gd name="connsiteX6" fmla="*/ 2219441 w 4392201"/>
              <a:gd name="connsiteY6" fmla="*/ 5101720 h 5121714"/>
              <a:gd name="connsiteX7" fmla="*/ 390641 w 4392201"/>
              <a:gd name="connsiteY7" fmla="*/ 5104756 h 5121714"/>
              <a:gd name="connsiteX8" fmla="*/ 9641 w 4392201"/>
              <a:gd name="connsiteY8" fmla="*/ 5121689 h 512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201" h="5121714">
                <a:moveTo>
                  <a:pt x="0" y="0"/>
                </a:moveTo>
                <a:cubicBezTo>
                  <a:pt x="415881" y="26919"/>
                  <a:pt x="1503436" y="-8281"/>
                  <a:pt x="1957663" y="106847"/>
                </a:cubicBezTo>
                <a:cubicBezTo>
                  <a:pt x="2411890" y="221975"/>
                  <a:pt x="2399625" y="323605"/>
                  <a:pt x="2725365" y="690770"/>
                </a:cubicBezTo>
                <a:cubicBezTo>
                  <a:pt x="3051105" y="1057935"/>
                  <a:pt x="3634998" y="1753231"/>
                  <a:pt x="3912102" y="2309837"/>
                </a:cubicBezTo>
                <a:cubicBezTo>
                  <a:pt x="4189206" y="2866444"/>
                  <a:pt x="4427016" y="3583195"/>
                  <a:pt x="4387988" y="4030409"/>
                </a:cubicBezTo>
                <a:cubicBezTo>
                  <a:pt x="4348960" y="4477623"/>
                  <a:pt x="4039358" y="4814572"/>
                  <a:pt x="3677933" y="4993124"/>
                </a:cubicBezTo>
                <a:cubicBezTo>
                  <a:pt x="3316508" y="5171676"/>
                  <a:pt x="2767323" y="5083115"/>
                  <a:pt x="2219441" y="5101720"/>
                </a:cubicBezTo>
                <a:lnTo>
                  <a:pt x="390641" y="5104756"/>
                </a:lnTo>
                <a:cubicBezTo>
                  <a:pt x="22341" y="5108084"/>
                  <a:pt x="126763" y="5122394"/>
                  <a:pt x="9641" y="5121689"/>
                </a:cubicBezTo>
              </a:path>
            </a:pathLst>
          </a:custGeom>
          <a:solidFill>
            <a:srgbClr val="EEC5AA"/>
          </a:solidFill>
          <a:ln>
            <a:noFill/>
          </a:ln>
          <a:effectLst>
            <a:softEdge rad="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33" name="Forme libre 32"/>
          <p:cNvSpPr/>
          <p:nvPr/>
        </p:nvSpPr>
        <p:spPr>
          <a:xfrm>
            <a:off x="-39194" y="1413936"/>
            <a:ext cx="2475236" cy="5054871"/>
          </a:xfrm>
          <a:custGeom>
            <a:avLst/>
            <a:gdLst>
              <a:gd name="connsiteX0" fmla="*/ 0 w 3220245"/>
              <a:gd name="connsiteY0" fmla="*/ 0 h 5054871"/>
              <a:gd name="connsiteX1" fmla="*/ 948267 w 3220245"/>
              <a:gd name="connsiteY1" fmla="*/ 118534 h 5054871"/>
              <a:gd name="connsiteX2" fmla="*/ 1803400 w 3220245"/>
              <a:gd name="connsiteY2" fmla="*/ 457200 h 5054871"/>
              <a:gd name="connsiteX3" fmla="*/ 2438400 w 3220245"/>
              <a:gd name="connsiteY3" fmla="*/ 914400 h 5054871"/>
              <a:gd name="connsiteX4" fmla="*/ 2887133 w 3220245"/>
              <a:gd name="connsiteY4" fmla="*/ 1456267 h 5054871"/>
              <a:gd name="connsiteX5" fmla="*/ 3149600 w 3220245"/>
              <a:gd name="connsiteY5" fmla="*/ 2057400 h 5054871"/>
              <a:gd name="connsiteX6" fmla="*/ 3208867 w 3220245"/>
              <a:gd name="connsiteY6" fmla="*/ 2734734 h 5054871"/>
              <a:gd name="connsiteX7" fmla="*/ 2963333 w 3220245"/>
              <a:gd name="connsiteY7" fmla="*/ 3471334 h 5054871"/>
              <a:gd name="connsiteX8" fmla="*/ 2607733 w 3220245"/>
              <a:gd name="connsiteY8" fmla="*/ 3979334 h 5054871"/>
              <a:gd name="connsiteX9" fmla="*/ 2209800 w 3220245"/>
              <a:gd name="connsiteY9" fmla="*/ 4326467 h 5054871"/>
              <a:gd name="connsiteX10" fmla="*/ 1583267 w 3220245"/>
              <a:gd name="connsiteY10" fmla="*/ 4699000 h 5054871"/>
              <a:gd name="connsiteX11" fmla="*/ 880533 w 3220245"/>
              <a:gd name="connsiteY11" fmla="*/ 4944534 h 5054871"/>
              <a:gd name="connsiteX12" fmla="*/ 381000 w 3220245"/>
              <a:gd name="connsiteY12" fmla="*/ 5037667 h 5054871"/>
              <a:gd name="connsiteX13" fmla="*/ 0 w 3220245"/>
              <a:gd name="connsiteY13" fmla="*/ 5054600 h 505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0245" h="5054871">
                <a:moveTo>
                  <a:pt x="0" y="0"/>
                </a:moveTo>
                <a:cubicBezTo>
                  <a:pt x="323850" y="21167"/>
                  <a:pt x="647701" y="42334"/>
                  <a:pt x="948267" y="118534"/>
                </a:cubicBezTo>
                <a:cubicBezTo>
                  <a:pt x="1248833" y="194734"/>
                  <a:pt x="1555045" y="324556"/>
                  <a:pt x="1803400" y="457200"/>
                </a:cubicBezTo>
                <a:cubicBezTo>
                  <a:pt x="2051755" y="589844"/>
                  <a:pt x="2257778" y="747889"/>
                  <a:pt x="2438400" y="914400"/>
                </a:cubicBezTo>
                <a:cubicBezTo>
                  <a:pt x="2619022" y="1080911"/>
                  <a:pt x="2768600" y="1265767"/>
                  <a:pt x="2887133" y="1456267"/>
                </a:cubicBezTo>
                <a:cubicBezTo>
                  <a:pt x="3005666" y="1646767"/>
                  <a:pt x="3095978" y="1844322"/>
                  <a:pt x="3149600" y="2057400"/>
                </a:cubicBezTo>
                <a:cubicBezTo>
                  <a:pt x="3203222" y="2270478"/>
                  <a:pt x="3239911" y="2499078"/>
                  <a:pt x="3208867" y="2734734"/>
                </a:cubicBezTo>
                <a:cubicBezTo>
                  <a:pt x="3177823" y="2970390"/>
                  <a:pt x="3063522" y="3263901"/>
                  <a:pt x="2963333" y="3471334"/>
                </a:cubicBezTo>
                <a:cubicBezTo>
                  <a:pt x="2863144" y="3678767"/>
                  <a:pt x="2733322" y="3836812"/>
                  <a:pt x="2607733" y="3979334"/>
                </a:cubicBezTo>
                <a:cubicBezTo>
                  <a:pt x="2482144" y="4121856"/>
                  <a:pt x="2380544" y="4206523"/>
                  <a:pt x="2209800" y="4326467"/>
                </a:cubicBezTo>
                <a:cubicBezTo>
                  <a:pt x="2039056" y="4446411"/>
                  <a:pt x="1804811" y="4595989"/>
                  <a:pt x="1583267" y="4699000"/>
                </a:cubicBezTo>
                <a:cubicBezTo>
                  <a:pt x="1361723" y="4802011"/>
                  <a:pt x="1080911" y="4888090"/>
                  <a:pt x="880533" y="4944534"/>
                </a:cubicBezTo>
                <a:cubicBezTo>
                  <a:pt x="680155" y="5000978"/>
                  <a:pt x="527756" y="5019323"/>
                  <a:pt x="381000" y="5037667"/>
                </a:cubicBezTo>
                <a:cubicBezTo>
                  <a:pt x="234245" y="5056011"/>
                  <a:pt x="117122" y="5055305"/>
                  <a:pt x="0" y="5054600"/>
                </a:cubicBezTo>
              </a:path>
            </a:pathLst>
          </a:custGeom>
          <a:solidFill>
            <a:srgbClr val="C4E787"/>
          </a:solidFill>
          <a:ln>
            <a:noFill/>
          </a:ln>
          <a:effectLst>
            <a:softEdge rad="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4" name="Espace réservé du pied de page 3"/>
          <p:cNvSpPr>
            <a:spLocks noGrp="1"/>
          </p:cNvSpPr>
          <p:nvPr>
            <p:ph type="ftr" sz="quarter" idx="10"/>
          </p:nvPr>
        </p:nvSpPr>
        <p:spPr/>
        <p:txBody>
          <a:bodyPr/>
          <a:lstStyle/>
          <a:p>
            <a:r>
              <a:rPr lang="fr-FR" smtClean="0">
                <a:solidFill>
                  <a:prstClr val="black"/>
                </a:solidFill>
                <a:latin typeface="Calibri"/>
              </a:rPr>
              <a:t>.</a:t>
            </a:r>
            <a:endParaRPr lang="fr-FR" dirty="0">
              <a:solidFill>
                <a:prstClr val="black"/>
              </a:solidFill>
              <a:latin typeface="Calibri"/>
            </a:endParaRPr>
          </a:p>
        </p:txBody>
      </p:sp>
      <p:sp>
        <p:nvSpPr>
          <p:cNvPr id="5" name="Espace réservé du numéro de diapositive 4"/>
          <p:cNvSpPr>
            <a:spLocks noGrp="1"/>
          </p:cNvSpPr>
          <p:nvPr>
            <p:ph type="sldNum" sz="quarter" idx="11"/>
          </p:nvPr>
        </p:nvSpPr>
        <p:spPr/>
        <p:txBody>
          <a:bodyPr/>
          <a:lstStyle/>
          <a:p>
            <a:fld id="{6752426A-8DB9-554F-AD77-D05A404FDD63}" type="slidenum">
              <a:rPr lang="fr-FR" smtClean="0">
                <a:latin typeface="Calibri"/>
              </a:rPr>
              <a:pPr/>
              <a:t>82</a:t>
            </a:fld>
            <a:endParaRPr lang="fr-FR">
              <a:latin typeface="Calibri"/>
            </a:endParaRPr>
          </a:p>
        </p:txBody>
      </p:sp>
      <p:sp>
        <p:nvSpPr>
          <p:cNvPr id="7" name="ZoneTexte 6"/>
          <p:cNvSpPr txBox="1"/>
          <p:nvPr/>
        </p:nvSpPr>
        <p:spPr>
          <a:xfrm>
            <a:off x="4274566" y="762000"/>
            <a:ext cx="1351652" cy="477054"/>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SYSTÈME</a:t>
            </a:r>
            <a:br>
              <a:rPr lang="fr-FR" sz="1400" b="1" dirty="0" smtClean="0">
                <a:solidFill>
                  <a:prstClr val="black"/>
                </a:solidFill>
                <a:latin typeface="Calibri"/>
              </a:rPr>
            </a:br>
            <a:r>
              <a:rPr lang="fr-FR" sz="1100" dirty="0" smtClean="0">
                <a:solidFill>
                  <a:prstClr val="black"/>
                </a:solidFill>
                <a:latin typeface="Calibri"/>
              </a:rPr>
              <a:t>– Verticalité, Elites –</a:t>
            </a:r>
            <a:endParaRPr lang="fr-FR" sz="1100" dirty="0">
              <a:solidFill>
                <a:prstClr val="black"/>
              </a:solidFill>
              <a:latin typeface="Calibri"/>
            </a:endParaRPr>
          </a:p>
        </p:txBody>
      </p:sp>
      <p:sp>
        <p:nvSpPr>
          <p:cNvPr id="8" name="ZoneTexte 7"/>
          <p:cNvSpPr txBox="1"/>
          <p:nvPr/>
        </p:nvSpPr>
        <p:spPr>
          <a:xfrm>
            <a:off x="4133508" y="6065128"/>
            <a:ext cx="1633781" cy="477054"/>
          </a:xfrm>
          <a:prstGeom prst="rect">
            <a:avLst/>
          </a:prstGeom>
          <a:solidFill>
            <a:schemeClr val="bg1"/>
          </a:solidFill>
          <a:ln>
            <a:solidFill>
              <a:schemeClr val="tx1">
                <a:lumMod val="50000"/>
                <a:lumOff val="50000"/>
              </a:schemeClr>
            </a:solidFill>
          </a:ln>
        </p:spPr>
        <p:txBody>
          <a:bodyPr wrap="none" rtlCol="0">
            <a:spAutoFit/>
          </a:bodyPr>
          <a:lstStyle/>
          <a:p>
            <a:pPr algn="ctr"/>
            <a:r>
              <a:rPr lang="fr-FR" sz="1400" b="1" dirty="0" smtClean="0">
                <a:solidFill>
                  <a:prstClr val="black"/>
                </a:solidFill>
                <a:latin typeface="Calibri"/>
              </a:rPr>
              <a:t>ANTISYSTÈME</a:t>
            </a:r>
            <a:br>
              <a:rPr lang="fr-FR" sz="1400" b="1" dirty="0" smtClean="0">
                <a:solidFill>
                  <a:prstClr val="black"/>
                </a:solidFill>
                <a:latin typeface="Calibri"/>
              </a:rPr>
            </a:br>
            <a:r>
              <a:rPr lang="fr-FR" sz="1100" dirty="0" smtClean="0">
                <a:solidFill>
                  <a:prstClr val="black"/>
                </a:solidFill>
                <a:latin typeface="Calibri"/>
              </a:rPr>
              <a:t>– Horizontalité, Masses –</a:t>
            </a:r>
            <a:endParaRPr lang="fr-FR" sz="1400" dirty="0">
              <a:solidFill>
                <a:prstClr val="black"/>
              </a:solidFill>
              <a:latin typeface="Calibri"/>
            </a:endParaRPr>
          </a:p>
        </p:txBody>
      </p:sp>
      <p:cxnSp>
        <p:nvCxnSpPr>
          <p:cNvPr id="10" name="Connecteur droit 9"/>
          <p:cNvCxnSpPr>
            <a:stCxn id="7" idx="2"/>
          </p:cNvCxnSpPr>
          <p:nvPr/>
        </p:nvCxnSpPr>
        <p:spPr>
          <a:xfrm>
            <a:off x="4950392" y="1239054"/>
            <a:ext cx="11076" cy="4926250"/>
          </a:xfrm>
          <a:prstGeom prst="line">
            <a:avLst/>
          </a:prstGeom>
          <a:solidFill>
            <a:schemeClr val="bg1"/>
          </a:solidFill>
          <a:ln>
            <a:solidFill>
              <a:schemeClr val="tx1">
                <a:lumMod val="50000"/>
                <a:lumOff val="50000"/>
              </a:schemeClr>
            </a:solidFill>
          </a:ln>
        </p:spPr>
      </p:cxnSp>
      <p:sp>
        <p:nvSpPr>
          <p:cNvPr id="11" name="ZoneTexte 10"/>
          <p:cNvSpPr txBox="1"/>
          <p:nvPr/>
        </p:nvSpPr>
        <p:spPr>
          <a:xfrm>
            <a:off x="128471" y="3374393"/>
            <a:ext cx="1112855" cy="477054"/>
          </a:xfrm>
          <a:prstGeom prst="rect">
            <a:avLst/>
          </a:prstGeom>
          <a:solidFill>
            <a:schemeClr val="bg1"/>
          </a:solidFill>
          <a:ln>
            <a:solidFill>
              <a:schemeClr val="tx1">
                <a:lumMod val="50000"/>
                <a:lumOff val="50000"/>
              </a:schemeClr>
            </a:solidFill>
          </a:ln>
        </p:spPr>
        <p:txBody>
          <a:bodyPr wrap="none" rtlCol="0" anchor="ctr">
            <a:spAutoFit/>
          </a:bodyPr>
          <a:lstStyle/>
          <a:p>
            <a:pPr algn="ctr"/>
            <a:r>
              <a:rPr lang="fr-FR" sz="1400" b="1" dirty="0" smtClean="0">
                <a:solidFill>
                  <a:prstClr val="black"/>
                </a:solidFill>
                <a:latin typeface="Calibri"/>
              </a:rPr>
              <a:t>OUVERTURE</a:t>
            </a:r>
            <a:br>
              <a:rPr lang="fr-FR" sz="1400" b="1" dirty="0" smtClean="0">
                <a:solidFill>
                  <a:prstClr val="black"/>
                </a:solidFill>
                <a:latin typeface="Calibri"/>
              </a:rPr>
            </a:br>
            <a:r>
              <a:rPr lang="fr-FR" sz="1100" dirty="0" smtClean="0">
                <a:solidFill>
                  <a:prstClr val="black"/>
                </a:solidFill>
                <a:latin typeface="Calibri"/>
              </a:rPr>
              <a:t>– Confiance –</a:t>
            </a:r>
            <a:endParaRPr lang="fr-FR" sz="1400" dirty="0">
              <a:solidFill>
                <a:prstClr val="black"/>
              </a:solidFill>
              <a:latin typeface="Calibri"/>
            </a:endParaRPr>
          </a:p>
        </p:txBody>
      </p:sp>
      <p:sp>
        <p:nvSpPr>
          <p:cNvPr id="12" name="ZoneTexte 11"/>
          <p:cNvSpPr txBox="1"/>
          <p:nvPr/>
        </p:nvSpPr>
        <p:spPr>
          <a:xfrm>
            <a:off x="8700726" y="3374393"/>
            <a:ext cx="1094971" cy="477054"/>
          </a:xfrm>
          <a:prstGeom prst="rect">
            <a:avLst/>
          </a:prstGeom>
          <a:solidFill>
            <a:schemeClr val="bg1"/>
          </a:solidFill>
          <a:ln>
            <a:solidFill>
              <a:schemeClr val="tx1">
                <a:lumMod val="50000"/>
                <a:lumOff val="50000"/>
              </a:schemeClr>
            </a:solidFill>
          </a:ln>
        </p:spPr>
        <p:txBody>
          <a:bodyPr wrap="none" rtlCol="0" anchor="ctr">
            <a:spAutoFit/>
          </a:bodyPr>
          <a:lstStyle/>
          <a:p>
            <a:pPr algn="ctr"/>
            <a:r>
              <a:rPr lang="fr-FR" sz="1400" b="1" dirty="0" smtClean="0">
                <a:solidFill>
                  <a:prstClr val="black"/>
                </a:solidFill>
                <a:latin typeface="Calibri"/>
              </a:rPr>
              <a:t>FERMETURE</a:t>
            </a:r>
            <a:br>
              <a:rPr lang="fr-FR" sz="1400" b="1" dirty="0" smtClean="0">
                <a:solidFill>
                  <a:prstClr val="black"/>
                </a:solidFill>
                <a:latin typeface="Calibri"/>
              </a:rPr>
            </a:br>
            <a:r>
              <a:rPr lang="fr-FR" sz="1100" dirty="0" smtClean="0">
                <a:solidFill>
                  <a:prstClr val="black"/>
                </a:solidFill>
                <a:latin typeface="Calibri"/>
              </a:rPr>
              <a:t>– Des peurs –</a:t>
            </a:r>
            <a:endParaRPr lang="fr-FR" sz="1400" dirty="0">
              <a:solidFill>
                <a:prstClr val="black"/>
              </a:solidFill>
              <a:latin typeface="Calibri"/>
            </a:endParaRPr>
          </a:p>
        </p:txBody>
      </p:sp>
      <p:cxnSp>
        <p:nvCxnSpPr>
          <p:cNvPr id="13" name="Connecteur droit 12"/>
          <p:cNvCxnSpPr>
            <a:stCxn id="11" idx="3"/>
            <a:endCxn id="12" idx="1"/>
          </p:cNvCxnSpPr>
          <p:nvPr/>
        </p:nvCxnSpPr>
        <p:spPr>
          <a:xfrm>
            <a:off x="1241326" y="3612920"/>
            <a:ext cx="7459400" cy="0"/>
          </a:xfrm>
          <a:prstGeom prst="line">
            <a:avLst/>
          </a:prstGeom>
          <a:solidFill>
            <a:schemeClr val="bg1"/>
          </a:solidFill>
          <a:ln>
            <a:solidFill>
              <a:schemeClr val="tx1">
                <a:lumMod val="50000"/>
                <a:lumOff val="50000"/>
              </a:schemeClr>
            </a:solidFill>
          </a:ln>
        </p:spPr>
      </p:cxnSp>
      <p:sp>
        <p:nvSpPr>
          <p:cNvPr id="14" name="Ellipse 13"/>
          <p:cNvSpPr/>
          <p:nvPr/>
        </p:nvSpPr>
        <p:spPr>
          <a:xfrm>
            <a:off x="4052102" y="2375742"/>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3" name="Grouper 2"/>
          <p:cNvGrpSpPr/>
          <p:nvPr/>
        </p:nvGrpSpPr>
        <p:grpSpPr>
          <a:xfrm>
            <a:off x="4125226" y="2947447"/>
            <a:ext cx="1656392" cy="659204"/>
            <a:chOff x="3045683" y="1588432"/>
            <a:chExt cx="1656392" cy="659204"/>
          </a:xfrm>
        </p:grpSpPr>
        <p:sp>
          <p:nvSpPr>
            <p:cNvPr id="19" name="Ellipse 18"/>
            <p:cNvSpPr/>
            <p:nvPr/>
          </p:nvSpPr>
          <p:spPr>
            <a:xfrm>
              <a:off x="3610987" y="1890430"/>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0" name="ZoneTexte 19"/>
            <p:cNvSpPr txBox="1"/>
            <p:nvPr/>
          </p:nvSpPr>
          <p:spPr>
            <a:xfrm>
              <a:off x="3045683" y="1588432"/>
              <a:ext cx="1656392" cy="630942"/>
            </a:xfrm>
            <a:prstGeom prst="rect">
              <a:avLst/>
            </a:prstGeom>
            <a:noFill/>
          </p:spPr>
          <p:txBody>
            <a:bodyPr wrap="none" rtlCol="0">
              <a:spAutoFit/>
            </a:bodyPr>
            <a:lstStyle/>
            <a:p>
              <a:pPr algn="ctr"/>
              <a:r>
                <a:rPr lang="fr-FR" sz="1500" b="1" dirty="0" smtClean="0">
                  <a:solidFill>
                    <a:prstClr val="black"/>
                  </a:solidFill>
                  <a:latin typeface="Calibri"/>
                </a:rPr>
                <a:t>LES AMBIVALENTS</a:t>
              </a:r>
            </a:p>
            <a:p>
              <a:pPr algn="ctr">
                <a:spcBef>
                  <a:spcPts val="600"/>
                </a:spcBef>
              </a:pPr>
              <a:r>
                <a:rPr lang="fr-FR" sz="1500" b="1" dirty="0" smtClean="0">
                  <a:solidFill>
                    <a:prstClr val="black"/>
                  </a:solidFill>
                  <a:latin typeface="Calibri"/>
                </a:rPr>
                <a:t>24%</a:t>
              </a:r>
              <a:endParaRPr lang="fr-FR" sz="1500" b="1" dirty="0">
                <a:solidFill>
                  <a:prstClr val="black"/>
                </a:solidFill>
                <a:latin typeface="Calibri"/>
              </a:endParaRPr>
            </a:p>
          </p:txBody>
        </p:sp>
      </p:grpSp>
      <p:sp>
        <p:nvSpPr>
          <p:cNvPr id="21" name="Ellipse 20"/>
          <p:cNvSpPr/>
          <p:nvPr/>
        </p:nvSpPr>
        <p:spPr>
          <a:xfrm>
            <a:off x="6066075" y="984841"/>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22" name="Grouper 21"/>
          <p:cNvGrpSpPr/>
          <p:nvPr/>
        </p:nvGrpSpPr>
        <p:grpSpPr>
          <a:xfrm>
            <a:off x="5962250" y="1561345"/>
            <a:ext cx="2010305" cy="654414"/>
            <a:chOff x="2868736" y="1593222"/>
            <a:chExt cx="2010311" cy="654414"/>
          </a:xfrm>
        </p:grpSpPr>
        <p:sp>
          <p:nvSpPr>
            <p:cNvPr id="23" name="Ellipse 22"/>
            <p:cNvSpPr/>
            <p:nvPr/>
          </p:nvSpPr>
          <p:spPr>
            <a:xfrm>
              <a:off x="3610987" y="1890430"/>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4" name="ZoneTexte 23"/>
            <p:cNvSpPr txBox="1"/>
            <p:nvPr/>
          </p:nvSpPr>
          <p:spPr>
            <a:xfrm>
              <a:off x="2868736" y="1593222"/>
              <a:ext cx="2010311" cy="630942"/>
            </a:xfrm>
            <a:prstGeom prst="rect">
              <a:avLst/>
            </a:prstGeom>
            <a:noFill/>
          </p:spPr>
          <p:txBody>
            <a:bodyPr wrap="none" rtlCol="0">
              <a:spAutoFit/>
            </a:bodyPr>
            <a:lstStyle/>
            <a:p>
              <a:pPr algn="ctr"/>
              <a:r>
                <a:rPr lang="fr-FR" sz="1500" b="1" dirty="0" smtClean="0">
                  <a:solidFill>
                    <a:prstClr val="black"/>
                  </a:solidFill>
                  <a:latin typeface="Calibri"/>
                </a:rPr>
                <a:t>LES TRADITIONALISTES</a:t>
              </a:r>
            </a:p>
            <a:p>
              <a:pPr algn="ctr">
                <a:spcBef>
                  <a:spcPts val="600"/>
                </a:spcBef>
              </a:pPr>
              <a:r>
                <a:rPr lang="fr-FR" sz="1500" b="1" dirty="0" smtClean="0">
                  <a:solidFill>
                    <a:prstClr val="black"/>
                  </a:solidFill>
                  <a:latin typeface="Calibri"/>
                </a:rPr>
                <a:t>25%</a:t>
              </a:r>
              <a:endParaRPr lang="fr-FR" sz="1500" b="1" dirty="0">
                <a:solidFill>
                  <a:prstClr val="black"/>
                </a:solidFill>
                <a:latin typeface="Calibri"/>
              </a:endParaRPr>
            </a:p>
          </p:txBody>
        </p:sp>
      </p:grpSp>
      <p:sp>
        <p:nvSpPr>
          <p:cNvPr id="25" name="Ellipse 24"/>
          <p:cNvSpPr/>
          <p:nvPr/>
        </p:nvSpPr>
        <p:spPr>
          <a:xfrm>
            <a:off x="7866263" y="4572033"/>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7" name="Ellipse 26"/>
          <p:cNvSpPr/>
          <p:nvPr/>
        </p:nvSpPr>
        <p:spPr>
          <a:xfrm>
            <a:off x="8504691" y="5445736"/>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ZoneTexte 27"/>
          <p:cNvSpPr txBox="1"/>
          <p:nvPr/>
        </p:nvSpPr>
        <p:spPr>
          <a:xfrm>
            <a:off x="7941884" y="5155666"/>
            <a:ext cx="1651414" cy="630942"/>
          </a:xfrm>
          <a:prstGeom prst="rect">
            <a:avLst/>
          </a:prstGeom>
          <a:noFill/>
        </p:spPr>
        <p:txBody>
          <a:bodyPr wrap="none" rtlCol="0">
            <a:spAutoFit/>
          </a:bodyPr>
          <a:lstStyle/>
          <a:p>
            <a:pPr algn="ctr"/>
            <a:r>
              <a:rPr lang="fr-FR" sz="1500" b="1" dirty="0" smtClean="0">
                <a:solidFill>
                  <a:prstClr val="black"/>
                </a:solidFill>
                <a:latin typeface="Calibri"/>
              </a:rPr>
              <a:t>LES ABANDONNÉS</a:t>
            </a:r>
          </a:p>
          <a:p>
            <a:pPr algn="ctr">
              <a:spcBef>
                <a:spcPts val="600"/>
              </a:spcBef>
            </a:pPr>
            <a:r>
              <a:rPr lang="fr-FR" sz="1500" b="1" dirty="0" smtClean="0">
                <a:solidFill>
                  <a:prstClr val="black"/>
                </a:solidFill>
                <a:latin typeface="Calibri"/>
              </a:rPr>
              <a:t>26%</a:t>
            </a:r>
            <a:endParaRPr lang="fr-FR" sz="1500" b="1" dirty="0">
              <a:solidFill>
                <a:prstClr val="black"/>
              </a:solidFill>
              <a:latin typeface="Calibri"/>
            </a:endParaRPr>
          </a:p>
        </p:txBody>
      </p:sp>
      <p:sp>
        <p:nvSpPr>
          <p:cNvPr id="29" name="Ellipse 28"/>
          <p:cNvSpPr/>
          <p:nvPr/>
        </p:nvSpPr>
        <p:spPr>
          <a:xfrm>
            <a:off x="128468" y="4045002"/>
            <a:ext cx="1802641" cy="1802639"/>
          </a:xfrm>
          <a:prstGeom prst="ellipse">
            <a:avLst/>
          </a:prstGeom>
          <a:solidFill>
            <a:srgbClr val="FFE916">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0" name="Ellipse 29"/>
          <p:cNvSpPr/>
          <p:nvPr/>
        </p:nvSpPr>
        <p:spPr>
          <a:xfrm>
            <a:off x="766896" y="4972289"/>
            <a:ext cx="525785" cy="357206"/>
          </a:xfrm>
          <a:prstGeom prst="ellipse">
            <a:avLst/>
          </a:prstGeom>
          <a:solidFill>
            <a:srgbClr val="FFFF00"/>
          </a:solidFill>
          <a:ln>
            <a:solidFill>
              <a:schemeClr val="bg1">
                <a:lumMod val="50000"/>
              </a:schemeClr>
            </a:solidFill>
          </a:ln>
          <a:effectLst>
            <a:outerShdw blurRad="50800" dist="127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1" name="ZoneTexte 30"/>
          <p:cNvSpPr txBox="1"/>
          <p:nvPr/>
        </p:nvSpPr>
        <p:spPr>
          <a:xfrm>
            <a:off x="228698" y="4628635"/>
            <a:ext cx="1602196" cy="630942"/>
          </a:xfrm>
          <a:prstGeom prst="rect">
            <a:avLst/>
          </a:prstGeom>
          <a:noFill/>
        </p:spPr>
        <p:txBody>
          <a:bodyPr wrap="none" rtlCol="0">
            <a:spAutoFit/>
          </a:bodyPr>
          <a:lstStyle/>
          <a:p>
            <a:pPr algn="ctr"/>
            <a:r>
              <a:rPr lang="fr-FR" sz="1500" b="1" dirty="0" smtClean="0">
                <a:solidFill>
                  <a:prstClr val="black"/>
                </a:solidFill>
                <a:latin typeface="Calibri"/>
              </a:rPr>
              <a:t>LES RENAISSANTS</a:t>
            </a:r>
          </a:p>
          <a:p>
            <a:pPr algn="ctr">
              <a:spcBef>
                <a:spcPts val="600"/>
              </a:spcBef>
            </a:pPr>
            <a:r>
              <a:rPr lang="fr-FR" sz="1500" b="1" dirty="0" smtClean="0">
                <a:solidFill>
                  <a:prstClr val="black"/>
                </a:solidFill>
                <a:latin typeface="Calibri"/>
              </a:rPr>
              <a:t>25%</a:t>
            </a:r>
            <a:endParaRPr lang="fr-FR" sz="1500" b="1" dirty="0">
              <a:solidFill>
                <a:prstClr val="black"/>
              </a:solidFill>
              <a:latin typeface="Calibri"/>
            </a:endParaRPr>
          </a:p>
        </p:txBody>
      </p:sp>
      <p:sp>
        <p:nvSpPr>
          <p:cNvPr id="35" name="Signalisation droite 34"/>
          <p:cNvSpPr/>
          <p:nvPr/>
        </p:nvSpPr>
        <p:spPr>
          <a:xfrm>
            <a:off x="4676395" y="4736357"/>
            <a:ext cx="2181785" cy="523220"/>
          </a:xfrm>
          <a:prstGeom prst="homePlate">
            <a:avLst/>
          </a:prstGeom>
          <a:solidFill>
            <a:srgbClr val="EEC5AA"/>
          </a:solidFill>
          <a:ln>
            <a:solidFill>
              <a:srgbClr val="EE4414"/>
            </a:solidFill>
          </a:ln>
        </p:spPr>
        <p:txBody>
          <a:bodyPr wrap="square" rtlCol="0" anchor="ctr">
            <a:spAutoFit/>
          </a:bodyPr>
          <a:lstStyle/>
          <a:p>
            <a:pPr algn="ctr"/>
            <a:r>
              <a:rPr lang="fr-FR" sz="1400" b="1" dirty="0">
                <a:solidFill>
                  <a:srgbClr val="EE4414"/>
                </a:solidFill>
                <a:latin typeface="Calibri"/>
              </a:rPr>
              <a:t>ZONE DE LA FERMETURE </a:t>
            </a:r>
            <a:r>
              <a:rPr lang="fr-FR" sz="1400" b="1" dirty="0" smtClean="0">
                <a:solidFill>
                  <a:srgbClr val="EE4414"/>
                </a:solidFill>
                <a:latin typeface="Calibri"/>
              </a:rPr>
              <a:t>51</a:t>
            </a:r>
            <a:r>
              <a:rPr lang="fr-FR" sz="1400" b="1" dirty="0">
                <a:solidFill>
                  <a:srgbClr val="EE4414"/>
                </a:solidFill>
                <a:latin typeface="Calibri"/>
              </a:rPr>
              <a:t>%</a:t>
            </a:r>
          </a:p>
        </p:txBody>
      </p:sp>
      <p:sp>
        <p:nvSpPr>
          <p:cNvPr id="38" name="Signalisation droite 37"/>
          <p:cNvSpPr/>
          <p:nvPr/>
        </p:nvSpPr>
        <p:spPr>
          <a:xfrm flipH="1">
            <a:off x="2250572" y="4105415"/>
            <a:ext cx="2023994" cy="523220"/>
          </a:xfrm>
          <a:prstGeom prst="homePlate">
            <a:avLst/>
          </a:prstGeom>
          <a:solidFill>
            <a:srgbClr val="C4E787"/>
          </a:solidFill>
          <a:ln>
            <a:solidFill>
              <a:srgbClr val="7EBC21"/>
            </a:solidFill>
          </a:ln>
        </p:spPr>
        <p:txBody>
          <a:bodyPr wrap="square" rtlCol="0" anchor="ctr">
            <a:spAutoFit/>
          </a:bodyPr>
          <a:lstStyle/>
          <a:p>
            <a:pPr algn="ctr"/>
            <a:r>
              <a:rPr lang="fr-FR" sz="1400" b="1" dirty="0">
                <a:solidFill>
                  <a:srgbClr val="7EBC21"/>
                </a:solidFill>
                <a:latin typeface="Calibri"/>
              </a:rPr>
              <a:t>ZONE DE L'OUVERTURE 25%</a:t>
            </a:r>
          </a:p>
        </p:txBody>
      </p:sp>
    </p:spTree>
    <p:extLst>
      <p:ext uri="{BB962C8B-B14F-4D97-AF65-F5344CB8AC3E}">
        <p14:creationId xmlns:p14="http://schemas.microsoft.com/office/powerpoint/2010/main" val="32225212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280592" y="2492896"/>
            <a:ext cx="7344816" cy="2150038"/>
          </a:xfrm>
          <a:prstGeom prst="roundRect">
            <a:avLst>
              <a:gd name="adj" fmla="val 23075"/>
            </a:avLst>
          </a:prstGeom>
          <a:solidFill>
            <a:schemeClr val="bg1"/>
          </a:solidFill>
          <a:ln w="3175" cmpd="sng">
            <a:solidFill>
              <a:srgbClr val="8A8A8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 name="Espace réservé du contenu 2"/>
          <p:cNvSpPr>
            <a:spLocks noGrp="1"/>
          </p:cNvSpPr>
          <p:nvPr>
            <p:ph idx="1"/>
          </p:nvPr>
        </p:nvSpPr>
        <p:spPr>
          <a:xfrm>
            <a:off x="1784648" y="3183195"/>
            <a:ext cx="6336704" cy="769441"/>
          </a:xfrm>
        </p:spPr>
        <p:txBody>
          <a:bodyPr/>
          <a:lstStyle/>
          <a:p>
            <a:pPr marL="0" indent="0">
              <a:buNone/>
            </a:pPr>
            <a:r>
              <a:rPr lang="fr-FR" sz="2000" b="1" dirty="0" smtClean="0">
                <a:solidFill>
                  <a:srgbClr val="FF6600"/>
                </a:solidFill>
              </a:rPr>
              <a:t>Il existe donc des désirs de changements </a:t>
            </a:r>
          </a:p>
          <a:p>
            <a:pPr marL="0" indent="0">
              <a:buNone/>
            </a:pPr>
            <a:r>
              <a:rPr lang="fr-FR" sz="2000" b="1" dirty="0" smtClean="0">
                <a:solidFill>
                  <a:srgbClr val="FF6600"/>
                </a:solidFill>
              </a:rPr>
              <a:t>mais leurs orientations et leurs issues sont incertaines …</a:t>
            </a:r>
            <a:endParaRPr lang="fr-FR" sz="2000" b="1" dirty="0">
              <a:solidFill>
                <a:srgbClr val="FF6600"/>
              </a:solidFill>
            </a:endParaRP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avril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83</a:t>
            </a:fld>
            <a:endParaRPr lang="fr-FR">
              <a:latin typeface="Calibri"/>
            </a:endParaRPr>
          </a:p>
        </p:txBody>
      </p:sp>
      <p:grpSp>
        <p:nvGrpSpPr>
          <p:cNvPr id="8" name="Grouper 7"/>
          <p:cNvGrpSpPr/>
          <p:nvPr/>
        </p:nvGrpSpPr>
        <p:grpSpPr>
          <a:xfrm>
            <a:off x="8109639" y="4572795"/>
            <a:ext cx="576729" cy="421432"/>
            <a:chOff x="5283200" y="3695139"/>
            <a:chExt cx="772725" cy="564652"/>
          </a:xfrm>
        </p:grpSpPr>
        <p:sp>
          <p:nvSpPr>
            <p:cNvPr id="9" name="Forme libre 8"/>
            <p:cNvSpPr/>
            <p:nvPr/>
          </p:nvSpPr>
          <p:spPr>
            <a:xfrm>
              <a:off x="5283200" y="3733174"/>
              <a:ext cx="753534" cy="485029"/>
            </a:xfrm>
            <a:custGeom>
              <a:avLst/>
              <a:gdLst>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745067"/>
                <a:gd name="connsiteY0" fmla="*/ 0 h 965199"/>
                <a:gd name="connsiteX1" fmla="*/ 194733 w 745067"/>
                <a:gd name="connsiteY1" fmla="*/ 448733 h 965199"/>
                <a:gd name="connsiteX2" fmla="*/ 745067 w 745067"/>
                <a:gd name="connsiteY2" fmla="*/ 465666 h 965199"/>
                <a:gd name="connsiteX3" fmla="*/ 736600 w 745067"/>
                <a:gd name="connsiteY3" fmla="*/ 965199 h 965199"/>
                <a:gd name="connsiteX0" fmla="*/ 0 w 736600"/>
                <a:gd name="connsiteY0" fmla="*/ 0 h 965199"/>
                <a:gd name="connsiteX1" fmla="*/ 194733 w 736600"/>
                <a:gd name="connsiteY1" fmla="*/ 448733 h 965199"/>
                <a:gd name="connsiteX2" fmla="*/ 728134 w 736600"/>
                <a:gd name="connsiteY2" fmla="*/ 677332 h 965199"/>
                <a:gd name="connsiteX3" fmla="*/ 736600 w 736600"/>
                <a:gd name="connsiteY3" fmla="*/ 965199 h 965199"/>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45067"/>
                <a:gd name="connsiteY0" fmla="*/ 0 h 973665"/>
                <a:gd name="connsiteX1" fmla="*/ 355600 w 745067"/>
                <a:gd name="connsiteY1" fmla="*/ 465666 h 973665"/>
                <a:gd name="connsiteX2" fmla="*/ 745067 w 745067"/>
                <a:gd name="connsiteY2" fmla="*/ 812798 h 973665"/>
                <a:gd name="connsiteX3" fmla="*/ 736600 w 745067"/>
                <a:gd name="connsiteY3" fmla="*/ 973665 h 973665"/>
                <a:gd name="connsiteX0" fmla="*/ 0 w 745067"/>
                <a:gd name="connsiteY0" fmla="*/ 0 h 812798"/>
                <a:gd name="connsiteX1" fmla="*/ 355600 w 745067"/>
                <a:gd name="connsiteY1" fmla="*/ 465666 h 812798"/>
                <a:gd name="connsiteX2" fmla="*/ 745067 w 745067"/>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Lst>
              <a:ahLst/>
              <a:cxnLst>
                <a:cxn ang="0">
                  <a:pos x="connsiteX0" y="connsiteY0"/>
                </a:cxn>
                <a:cxn ang="0">
                  <a:pos x="connsiteX1" y="connsiteY1"/>
                </a:cxn>
                <a:cxn ang="0">
                  <a:pos x="connsiteX2" y="connsiteY2"/>
                </a:cxn>
              </a:cxnLst>
              <a:rect l="l" t="t" r="r" b="b"/>
              <a:pathLst>
                <a:path w="753534" h="812798">
                  <a:moveTo>
                    <a:pt x="0" y="0"/>
                  </a:moveTo>
                  <a:cubicBezTo>
                    <a:pt x="375356" y="25401"/>
                    <a:pt x="335845" y="313265"/>
                    <a:pt x="355600" y="465666"/>
                  </a:cubicBezTo>
                  <a:cubicBezTo>
                    <a:pt x="361243" y="632177"/>
                    <a:pt x="468489" y="807154"/>
                    <a:pt x="753534" y="812798"/>
                  </a:cubicBezTo>
                </a:path>
              </a:pathLst>
            </a:custGeom>
            <a:ln w="76200" cmpd="sng">
              <a:gradFill flip="none" rotWithShape="1">
                <a:gsLst>
                  <a:gs pos="0">
                    <a:schemeClr val="bg1"/>
                  </a:gs>
                  <a:gs pos="100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0" name="Forme libre 9"/>
            <p:cNvSpPr/>
            <p:nvPr/>
          </p:nvSpPr>
          <p:spPr>
            <a:xfrm>
              <a:off x="5283200" y="3774762"/>
              <a:ext cx="753534" cy="485029"/>
            </a:xfrm>
            <a:custGeom>
              <a:avLst/>
              <a:gdLst>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745067"/>
                <a:gd name="connsiteY0" fmla="*/ 0 h 965199"/>
                <a:gd name="connsiteX1" fmla="*/ 194733 w 745067"/>
                <a:gd name="connsiteY1" fmla="*/ 448733 h 965199"/>
                <a:gd name="connsiteX2" fmla="*/ 745067 w 745067"/>
                <a:gd name="connsiteY2" fmla="*/ 465666 h 965199"/>
                <a:gd name="connsiteX3" fmla="*/ 736600 w 745067"/>
                <a:gd name="connsiteY3" fmla="*/ 965199 h 965199"/>
                <a:gd name="connsiteX0" fmla="*/ 0 w 736600"/>
                <a:gd name="connsiteY0" fmla="*/ 0 h 965199"/>
                <a:gd name="connsiteX1" fmla="*/ 194733 w 736600"/>
                <a:gd name="connsiteY1" fmla="*/ 448733 h 965199"/>
                <a:gd name="connsiteX2" fmla="*/ 728134 w 736600"/>
                <a:gd name="connsiteY2" fmla="*/ 677332 h 965199"/>
                <a:gd name="connsiteX3" fmla="*/ 736600 w 736600"/>
                <a:gd name="connsiteY3" fmla="*/ 965199 h 965199"/>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45067"/>
                <a:gd name="connsiteY0" fmla="*/ 0 h 973665"/>
                <a:gd name="connsiteX1" fmla="*/ 355600 w 745067"/>
                <a:gd name="connsiteY1" fmla="*/ 465666 h 973665"/>
                <a:gd name="connsiteX2" fmla="*/ 745067 w 745067"/>
                <a:gd name="connsiteY2" fmla="*/ 812798 h 973665"/>
                <a:gd name="connsiteX3" fmla="*/ 736600 w 745067"/>
                <a:gd name="connsiteY3" fmla="*/ 973665 h 973665"/>
                <a:gd name="connsiteX0" fmla="*/ 0 w 745067"/>
                <a:gd name="connsiteY0" fmla="*/ 0 h 812798"/>
                <a:gd name="connsiteX1" fmla="*/ 355600 w 745067"/>
                <a:gd name="connsiteY1" fmla="*/ 465666 h 812798"/>
                <a:gd name="connsiteX2" fmla="*/ 745067 w 745067"/>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33375 w 753534"/>
                <a:gd name="connsiteY1" fmla="*/ 491066 h 812798"/>
                <a:gd name="connsiteX2" fmla="*/ 753534 w 753534"/>
                <a:gd name="connsiteY2" fmla="*/ 812798 h 812798"/>
                <a:gd name="connsiteX0" fmla="*/ 0 w 753534"/>
                <a:gd name="connsiteY0" fmla="*/ 0 h 812798"/>
                <a:gd name="connsiteX1" fmla="*/ 333375 w 753534"/>
                <a:gd name="connsiteY1" fmla="*/ 491066 h 812798"/>
                <a:gd name="connsiteX2" fmla="*/ 753534 w 753534"/>
                <a:gd name="connsiteY2" fmla="*/ 812798 h 812798"/>
                <a:gd name="connsiteX0" fmla="*/ 0 w 753534"/>
                <a:gd name="connsiteY0" fmla="*/ 0 h 812798"/>
                <a:gd name="connsiteX1" fmla="*/ 333375 w 753534"/>
                <a:gd name="connsiteY1" fmla="*/ 491066 h 812798"/>
                <a:gd name="connsiteX2" fmla="*/ 753534 w 753534"/>
                <a:gd name="connsiteY2" fmla="*/ 812798 h 812798"/>
              </a:gdLst>
              <a:ahLst/>
              <a:cxnLst>
                <a:cxn ang="0">
                  <a:pos x="connsiteX0" y="connsiteY0"/>
                </a:cxn>
                <a:cxn ang="0">
                  <a:pos x="connsiteX1" y="connsiteY1"/>
                </a:cxn>
                <a:cxn ang="0">
                  <a:pos x="connsiteX2" y="connsiteY2"/>
                </a:cxn>
              </a:cxnLst>
              <a:rect l="l" t="t" r="r" b="b"/>
              <a:pathLst>
                <a:path w="753534" h="812798">
                  <a:moveTo>
                    <a:pt x="0" y="0"/>
                  </a:moveTo>
                  <a:cubicBezTo>
                    <a:pt x="375356" y="25401"/>
                    <a:pt x="291395" y="379940"/>
                    <a:pt x="333375" y="491066"/>
                  </a:cubicBezTo>
                  <a:cubicBezTo>
                    <a:pt x="335843" y="619477"/>
                    <a:pt x="468489" y="807154"/>
                    <a:pt x="753534" y="812798"/>
                  </a:cubicBez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1" name="Forme libre 10"/>
            <p:cNvSpPr/>
            <p:nvPr/>
          </p:nvSpPr>
          <p:spPr>
            <a:xfrm>
              <a:off x="5302391" y="3695139"/>
              <a:ext cx="753534" cy="485029"/>
            </a:xfrm>
            <a:custGeom>
              <a:avLst/>
              <a:gdLst>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745067"/>
                <a:gd name="connsiteY0" fmla="*/ 0 h 965199"/>
                <a:gd name="connsiteX1" fmla="*/ 194733 w 745067"/>
                <a:gd name="connsiteY1" fmla="*/ 448733 h 965199"/>
                <a:gd name="connsiteX2" fmla="*/ 745067 w 745067"/>
                <a:gd name="connsiteY2" fmla="*/ 465666 h 965199"/>
                <a:gd name="connsiteX3" fmla="*/ 736600 w 745067"/>
                <a:gd name="connsiteY3" fmla="*/ 965199 h 965199"/>
                <a:gd name="connsiteX0" fmla="*/ 0 w 736600"/>
                <a:gd name="connsiteY0" fmla="*/ 0 h 965199"/>
                <a:gd name="connsiteX1" fmla="*/ 194733 w 736600"/>
                <a:gd name="connsiteY1" fmla="*/ 448733 h 965199"/>
                <a:gd name="connsiteX2" fmla="*/ 728134 w 736600"/>
                <a:gd name="connsiteY2" fmla="*/ 677332 h 965199"/>
                <a:gd name="connsiteX3" fmla="*/ 736600 w 736600"/>
                <a:gd name="connsiteY3" fmla="*/ 965199 h 965199"/>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45067"/>
                <a:gd name="connsiteY0" fmla="*/ 0 h 973665"/>
                <a:gd name="connsiteX1" fmla="*/ 355600 w 745067"/>
                <a:gd name="connsiteY1" fmla="*/ 465666 h 973665"/>
                <a:gd name="connsiteX2" fmla="*/ 745067 w 745067"/>
                <a:gd name="connsiteY2" fmla="*/ 812798 h 973665"/>
                <a:gd name="connsiteX3" fmla="*/ 736600 w 745067"/>
                <a:gd name="connsiteY3" fmla="*/ 973665 h 973665"/>
                <a:gd name="connsiteX0" fmla="*/ 0 w 745067"/>
                <a:gd name="connsiteY0" fmla="*/ 0 h 812798"/>
                <a:gd name="connsiteX1" fmla="*/ 355600 w 745067"/>
                <a:gd name="connsiteY1" fmla="*/ 465666 h 812798"/>
                <a:gd name="connsiteX2" fmla="*/ 745067 w 745067"/>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74650 w 753534"/>
                <a:gd name="connsiteY1" fmla="*/ 468841 h 812798"/>
                <a:gd name="connsiteX2" fmla="*/ 753534 w 753534"/>
                <a:gd name="connsiteY2" fmla="*/ 812798 h 812798"/>
              </a:gdLst>
              <a:ahLst/>
              <a:cxnLst>
                <a:cxn ang="0">
                  <a:pos x="connsiteX0" y="connsiteY0"/>
                </a:cxn>
                <a:cxn ang="0">
                  <a:pos x="connsiteX1" y="connsiteY1"/>
                </a:cxn>
                <a:cxn ang="0">
                  <a:pos x="connsiteX2" y="connsiteY2"/>
                </a:cxn>
              </a:cxnLst>
              <a:rect l="l" t="t" r="r" b="b"/>
              <a:pathLst>
                <a:path w="753534" h="812798">
                  <a:moveTo>
                    <a:pt x="0" y="0"/>
                  </a:moveTo>
                  <a:cubicBezTo>
                    <a:pt x="375356" y="25401"/>
                    <a:pt x="354895" y="316440"/>
                    <a:pt x="374650" y="468841"/>
                  </a:cubicBezTo>
                  <a:cubicBezTo>
                    <a:pt x="380293" y="635352"/>
                    <a:pt x="468489" y="807154"/>
                    <a:pt x="753534" y="812798"/>
                  </a:cubicBez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nvGrpSpPr>
          <p:cNvPr id="12" name="Grouper 11"/>
          <p:cNvGrpSpPr/>
          <p:nvPr/>
        </p:nvGrpSpPr>
        <p:grpSpPr>
          <a:xfrm>
            <a:off x="1130118" y="2144303"/>
            <a:ext cx="576729" cy="421432"/>
            <a:chOff x="5283200" y="3695139"/>
            <a:chExt cx="772725" cy="564652"/>
          </a:xfrm>
        </p:grpSpPr>
        <p:sp>
          <p:nvSpPr>
            <p:cNvPr id="13" name="Forme libre 12"/>
            <p:cNvSpPr/>
            <p:nvPr/>
          </p:nvSpPr>
          <p:spPr>
            <a:xfrm>
              <a:off x="5283200" y="3733174"/>
              <a:ext cx="753534" cy="485029"/>
            </a:xfrm>
            <a:custGeom>
              <a:avLst/>
              <a:gdLst>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745067"/>
                <a:gd name="connsiteY0" fmla="*/ 0 h 965199"/>
                <a:gd name="connsiteX1" fmla="*/ 194733 w 745067"/>
                <a:gd name="connsiteY1" fmla="*/ 448733 h 965199"/>
                <a:gd name="connsiteX2" fmla="*/ 745067 w 745067"/>
                <a:gd name="connsiteY2" fmla="*/ 465666 h 965199"/>
                <a:gd name="connsiteX3" fmla="*/ 736600 w 745067"/>
                <a:gd name="connsiteY3" fmla="*/ 965199 h 965199"/>
                <a:gd name="connsiteX0" fmla="*/ 0 w 736600"/>
                <a:gd name="connsiteY0" fmla="*/ 0 h 965199"/>
                <a:gd name="connsiteX1" fmla="*/ 194733 w 736600"/>
                <a:gd name="connsiteY1" fmla="*/ 448733 h 965199"/>
                <a:gd name="connsiteX2" fmla="*/ 728134 w 736600"/>
                <a:gd name="connsiteY2" fmla="*/ 677332 h 965199"/>
                <a:gd name="connsiteX3" fmla="*/ 736600 w 736600"/>
                <a:gd name="connsiteY3" fmla="*/ 965199 h 965199"/>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45067"/>
                <a:gd name="connsiteY0" fmla="*/ 0 h 973665"/>
                <a:gd name="connsiteX1" fmla="*/ 355600 w 745067"/>
                <a:gd name="connsiteY1" fmla="*/ 465666 h 973665"/>
                <a:gd name="connsiteX2" fmla="*/ 745067 w 745067"/>
                <a:gd name="connsiteY2" fmla="*/ 812798 h 973665"/>
                <a:gd name="connsiteX3" fmla="*/ 736600 w 745067"/>
                <a:gd name="connsiteY3" fmla="*/ 973665 h 973665"/>
                <a:gd name="connsiteX0" fmla="*/ 0 w 745067"/>
                <a:gd name="connsiteY0" fmla="*/ 0 h 812798"/>
                <a:gd name="connsiteX1" fmla="*/ 355600 w 745067"/>
                <a:gd name="connsiteY1" fmla="*/ 465666 h 812798"/>
                <a:gd name="connsiteX2" fmla="*/ 745067 w 745067"/>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Lst>
              <a:ahLst/>
              <a:cxnLst>
                <a:cxn ang="0">
                  <a:pos x="connsiteX0" y="connsiteY0"/>
                </a:cxn>
                <a:cxn ang="0">
                  <a:pos x="connsiteX1" y="connsiteY1"/>
                </a:cxn>
                <a:cxn ang="0">
                  <a:pos x="connsiteX2" y="connsiteY2"/>
                </a:cxn>
              </a:cxnLst>
              <a:rect l="l" t="t" r="r" b="b"/>
              <a:pathLst>
                <a:path w="753534" h="812798">
                  <a:moveTo>
                    <a:pt x="0" y="0"/>
                  </a:moveTo>
                  <a:cubicBezTo>
                    <a:pt x="375356" y="25401"/>
                    <a:pt x="335845" y="313265"/>
                    <a:pt x="355600" y="465666"/>
                  </a:cubicBezTo>
                  <a:cubicBezTo>
                    <a:pt x="361243" y="632177"/>
                    <a:pt x="468489" y="807154"/>
                    <a:pt x="753534" y="812798"/>
                  </a:cubicBezTo>
                </a:path>
              </a:pathLst>
            </a:custGeom>
            <a:ln w="76200" cmpd="sng">
              <a:gradFill flip="none" rotWithShape="1">
                <a:gsLst>
                  <a:gs pos="0">
                    <a:schemeClr val="bg2"/>
                  </a:gs>
                  <a:gs pos="10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4" name="Forme libre 13"/>
            <p:cNvSpPr/>
            <p:nvPr/>
          </p:nvSpPr>
          <p:spPr>
            <a:xfrm>
              <a:off x="5283200" y="3774762"/>
              <a:ext cx="753534" cy="485029"/>
            </a:xfrm>
            <a:custGeom>
              <a:avLst/>
              <a:gdLst>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745067"/>
                <a:gd name="connsiteY0" fmla="*/ 0 h 965199"/>
                <a:gd name="connsiteX1" fmla="*/ 194733 w 745067"/>
                <a:gd name="connsiteY1" fmla="*/ 448733 h 965199"/>
                <a:gd name="connsiteX2" fmla="*/ 745067 w 745067"/>
                <a:gd name="connsiteY2" fmla="*/ 465666 h 965199"/>
                <a:gd name="connsiteX3" fmla="*/ 736600 w 745067"/>
                <a:gd name="connsiteY3" fmla="*/ 965199 h 965199"/>
                <a:gd name="connsiteX0" fmla="*/ 0 w 736600"/>
                <a:gd name="connsiteY0" fmla="*/ 0 h 965199"/>
                <a:gd name="connsiteX1" fmla="*/ 194733 w 736600"/>
                <a:gd name="connsiteY1" fmla="*/ 448733 h 965199"/>
                <a:gd name="connsiteX2" fmla="*/ 728134 w 736600"/>
                <a:gd name="connsiteY2" fmla="*/ 677332 h 965199"/>
                <a:gd name="connsiteX3" fmla="*/ 736600 w 736600"/>
                <a:gd name="connsiteY3" fmla="*/ 965199 h 965199"/>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45067"/>
                <a:gd name="connsiteY0" fmla="*/ 0 h 973665"/>
                <a:gd name="connsiteX1" fmla="*/ 355600 w 745067"/>
                <a:gd name="connsiteY1" fmla="*/ 465666 h 973665"/>
                <a:gd name="connsiteX2" fmla="*/ 745067 w 745067"/>
                <a:gd name="connsiteY2" fmla="*/ 812798 h 973665"/>
                <a:gd name="connsiteX3" fmla="*/ 736600 w 745067"/>
                <a:gd name="connsiteY3" fmla="*/ 973665 h 973665"/>
                <a:gd name="connsiteX0" fmla="*/ 0 w 745067"/>
                <a:gd name="connsiteY0" fmla="*/ 0 h 812798"/>
                <a:gd name="connsiteX1" fmla="*/ 355600 w 745067"/>
                <a:gd name="connsiteY1" fmla="*/ 465666 h 812798"/>
                <a:gd name="connsiteX2" fmla="*/ 745067 w 745067"/>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33375 w 753534"/>
                <a:gd name="connsiteY1" fmla="*/ 491066 h 812798"/>
                <a:gd name="connsiteX2" fmla="*/ 753534 w 753534"/>
                <a:gd name="connsiteY2" fmla="*/ 812798 h 812798"/>
                <a:gd name="connsiteX0" fmla="*/ 0 w 753534"/>
                <a:gd name="connsiteY0" fmla="*/ 0 h 812798"/>
                <a:gd name="connsiteX1" fmla="*/ 333375 w 753534"/>
                <a:gd name="connsiteY1" fmla="*/ 491066 h 812798"/>
                <a:gd name="connsiteX2" fmla="*/ 753534 w 753534"/>
                <a:gd name="connsiteY2" fmla="*/ 812798 h 812798"/>
                <a:gd name="connsiteX0" fmla="*/ 0 w 753534"/>
                <a:gd name="connsiteY0" fmla="*/ 0 h 812798"/>
                <a:gd name="connsiteX1" fmla="*/ 333375 w 753534"/>
                <a:gd name="connsiteY1" fmla="*/ 491066 h 812798"/>
                <a:gd name="connsiteX2" fmla="*/ 753534 w 753534"/>
                <a:gd name="connsiteY2" fmla="*/ 812798 h 812798"/>
              </a:gdLst>
              <a:ahLst/>
              <a:cxnLst>
                <a:cxn ang="0">
                  <a:pos x="connsiteX0" y="connsiteY0"/>
                </a:cxn>
                <a:cxn ang="0">
                  <a:pos x="connsiteX1" y="connsiteY1"/>
                </a:cxn>
                <a:cxn ang="0">
                  <a:pos x="connsiteX2" y="connsiteY2"/>
                </a:cxn>
              </a:cxnLst>
              <a:rect l="l" t="t" r="r" b="b"/>
              <a:pathLst>
                <a:path w="753534" h="812798">
                  <a:moveTo>
                    <a:pt x="0" y="0"/>
                  </a:moveTo>
                  <a:cubicBezTo>
                    <a:pt x="375356" y="25401"/>
                    <a:pt x="291395" y="379940"/>
                    <a:pt x="333375" y="491066"/>
                  </a:cubicBezTo>
                  <a:cubicBezTo>
                    <a:pt x="335843" y="619477"/>
                    <a:pt x="468489" y="807154"/>
                    <a:pt x="753534" y="812798"/>
                  </a:cubicBez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5" name="Forme libre 14"/>
            <p:cNvSpPr/>
            <p:nvPr/>
          </p:nvSpPr>
          <p:spPr>
            <a:xfrm>
              <a:off x="5302391" y="3695139"/>
              <a:ext cx="753534" cy="485029"/>
            </a:xfrm>
            <a:custGeom>
              <a:avLst/>
              <a:gdLst>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558800"/>
                <a:gd name="connsiteY0" fmla="*/ 0 h 999066"/>
                <a:gd name="connsiteX1" fmla="*/ 8466 w 558800"/>
                <a:gd name="connsiteY1" fmla="*/ 482600 h 999066"/>
                <a:gd name="connsiteX2" fmla="*/ 558800 w 558800"/>
                <a:gd name="connsiteY2" fmla="*/ 499533 h 999066"/>
                <a:gd name="connsiteX3" fmla="*/ 550333 w 558800"/>
                <a:gd name="connsiteY3" fmla="*/ 999066 h 999066"/>
                <a:gd name="connsiteX0" fmla="*/ 0 w 745067"/>
                <a:gd name="connsiteY0" fmla="*/ 0 h 965199"/>
                <a:gd name="connsiteX1" fmla="*/ 194733 w 745067"/>
                <a:gd name="connsiteY1" fmla="*/ 448733 h 965199"/>
                <a:gd name="connsiteX2" fmla="*/ 745067 w 745067"/>
                <a:gd name="connsiteY2" fmla="*/ 465666 h 965199"/>
                <a:gd name="connsiteX3" fmla="*/ 736600 w 745067"/>
                <a:gd name="connsiteY3" fmla="*/ 965199 h 965199"/>
                <a:gd name="connsiteX0" fmla="*/ 0 w 736600"/>
                <a:gd name="connsiteY0" fmla="*/ 0 h 965199"/>
                <a:gd name="connsiteX1" fmla="*/ 194733 w 736600"/>
                <a:gd name="connsiteY1" fmla="*/ 448733 h 965199"/>
                <a:gd name="connsiteX2" fmla="*/ 728134 w 736600"/>
                <a:gd name="connsiteY2" fmla="*/ 677332 h 965199"/>
                <a:gd name="connsiteX3" fmla="*/ 736600 w 736600"/>
                <a:gd name="connsiteY3" fmla="*/ 965199 h 965199"/>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194733 w 736600"/>
                <a:gd name="connsiteY1" fmla="*/ 457199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36600"/>
                <a:gd name="connsiteY0" fmla="*/ 0 h 973665"/>
                <a:gd name="connsiteX1" fmla="*/ 355600 w 736600"/>
                <a:gd name="connsiteY1" fmla="*/ 465666 h 973665"/>
                <a:gd name="connsiteX2" fmla="*/ 728134 w 736600"/>
                <a:gd name="connsiteY2" fmla="*/ 685798 h 973665"/>
                <a:gd name="connsiteX3" fmla="*/ 736600 w 736600"/>
                <a:gd name="connsiteY3" fmla="*/ 973665 h 973665"/>
                <a:gd name="connsiteX0" fmla="*/ 0 w 745067"/>
                <a:gd name="connsiteY0" fmla="*/ 0 h 973665"/>
                <a:gd name="connsiteX1" fmla="*/ 355600 w 745067"/>
                <a:gd name="connsiteY1" fmla="*/ 465666 h 973665"/>
                <a:gd name="connsiteX2" fmla="*/ 745067 w 745067"/>
                <a:gd name="connsiteY2" fmla="*/ 812798 h 973665"/>
                <a:gd name="connsiteX3" fmla="*/ 736600 w 745067"/>
                <a:gd name="connsiteY3" fmla="*/ 973665 h 973665"/>
                <a:gd name="connsiteX0" fmla="*/ 0 w 745067"/>
                <a:gd name="connsiteY0" fmla="*/ 0 h 812798"/>
                <a:gd name="connsiteX1" fmla="*/ 355600 w 745067"/>
                <a:gd name="connsiteY1" fmla="*/ 465666 h 812798"/>
                <a:gd name="connsiteX2" fmla="*/ 745067 w 745067"/>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55600 w 753534"/>
                <a:gd name="connsiteY1" fmla="*/ 465666 h 812798"/>
                <a:gd name="connsiteX2" fmla="*/ 753534 w 753534"/>
                <a:gd name="connsiteY2" fmla="*/ 812798 h 812798"/>
                <a:gd name="connsiteX0" fmla="*/ 0 w 753534"/>
                <a:gd name="connsiteY0" fmla="*/ 0 h 812798"/>
                <a:gd name="connsiteX1" fmla="*/ 374650 w 753534"/>
                <a:gd name="connsiteY1" fmla="*/ 468841 h 812798"/>
                <a:gd name="connsiteX2" fmla="*/ 753534 w 753534"/>
                <a:gd name="connsiteY2" fmla="*/ 812798 h 812798"/>
              </a:gdLst>
              <a:ahLst/>
              <a:cxnLst>
                <a:cxn ang="0">
                  <a:pos x="connsiteX0" y="connsiteY0"/>
                </a:cxn>
                <a:cxn ang="0">
                  <a:pos x="connsiteX1" y="connsiteY1"/>
                </a:cxn>
                <a:cxn ang="0">
                  <a:pos x="connsiteX2" y="connsiteY2"/>
                </a:cxn>
              </a:cxnLst>
              <a:rect l="l" t="t" r="r" b="b"/>
              <a:pathLst>
                <a:path w="753534" h="812798">
                  <a:moveTo>
                    <a:pt x="0" y="0"/>
                  </a:moveTo>
                  <a:cubicBezTo>
                    <a:pt x="375356" y="25401"/>
                    <a:pt x="354895" y="316440"/>
                    <a:pt x="374650" y="468841"/>
                  </a:cubicBezTo>
                  <a:cubicBezTo>
                    <a:pt x="380293" y="635352"/>
                    <a:pt x="468489" y="807154"/>
                    <a:pt x="753534" y="812798"/>
                  </a:cubicBez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spTree>
    <p:extLst>
      <p:ext uri="{BB962C8B-B14F-4D97-AF65-F5344CB8AC3E}">
        <p14:creationId xmlns:p14="http://schemas.microsoft.com/office/powerpoint/2010/main" val="30624494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4" descr="DATA-ANICK:Documents DATA:PRÉVENTION GÉNOCIDES:0026 Pré Gén. Killing Words 04/04:IMAGES:Rond.gif"/>
          <p:cNvPicPr>
            <a:picLocks noChangeAspect="1" noChangeArrowheads="1"/>
          </p:cNvPicPr>
          <p:nvPr/>
        </p:nvPicPr>
        <p:blipFill>
          <a:blip r:embed="rId2" r:link="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6437" y="1827508"/>
            <a:ext cx="4779074" cy="328660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0" y="88900"/>
            <a:ext cx="9906000" cy="685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7" name="Espace réservé du contenu 6"/>
          <p:cNvSpPr>
            <a:spLocks noGrp="1"/>
          </p:cNvSpPr>
          <p:nvPr>
            <p:ph idx="1"/>
          </p:nvPr>
        </p:nvSpPr>
        <p:spPr>
          <a:xfrm>
            <a:off x="3988455" y="532312"/>
            <a:ext cx="2492042" cy="1338828"/>
          </a:xfrm>
          <a:noFill/>
        </p:spPr>
        <p:txBody>
          <a:bodyPr/>
          <a:lstStyle/>
          <a:p>
            <a:pPr marL="176213" indent="-176213">
              <a:spcBef>
                <a:spcPts val="0"/>
              </a:spcBef>
            </a:pPr>
            <a:r>
              <a:rPr lang="fr-FR" sz="900" b="1" dirty="0">
                <a:solidFill>
                  <a:schemeClr val="tx1"/>
                </a:solidFill>
              </a:rPr>
              <a:t>2 tsunamis ont submergé nos sociétés </a:t>
            </a:r>
            <a:r>
              <a:rPr lang="fr-FR" sz="900" b="1" dirty="0" smtClean="0">
                <a:solidFill>
                  <a:schemeClr val="tx1"/>
                </a:solidFill>
              </a:rPr>
              <a:t>:</a:t>
            </a:r>
            <a:endParaRPr lang="fr-BE" sz="900" dirty="0">
              <a:solidFill>
                <a:schemeClr val="tx1"/>
              </a:solidFill>
            </a:endParaRPr>
          </a:p>
          <a:p>
            <a:pPr marL="265113" lvl="1" indent="-82550">
              <a:spcBef>
                <a:spcPts val="0"/>
              </a:spcBef>
            </a:pPr>
            <a:r>
              <a:rPr lang="fr-FR" sz="900" dirty="0" smtClean="0">
                <a:solidFill>
                  <a:schemeClr val="tx1"/>
                </a:solidFill>
              </a:rPr>
              <a:t>globalisation </a:t>
            </a:r>
            <a:r>
              <a:rPr lang="fr-FR" sz="900" dirty="0">
                <a:solidFill>
                  <a:schemeClr val="tx1"/>
                </a:solidFill>
              </a:rPr>
              <a:t>de la finance/ de </a:t>
            </a:r>
            <a:r>
              <a:rPr lang="fr-FR" sz="900" dirty="0" smtClean="0">
                <a:solidFill>
                  <a:schemeClr val="tx1"/>
                </a:solidFill>
              </a:rPr>
              <a:t>l’économie,</a:t>
            </a:r>
          </a:p>
          <a:p>
            <a:pPr marL="265113" lvl="1" indent="-82550">
              <a:spcBef>
                <a:spcPts val="0"/>
              </a:spcBef>
            </a:pPr>
            <a:r>
              <a:rPr lang="fr-FR" sz="900" dirty="0" smtClean="0">
                <a:solidFill>
                  <a:schemeClr val="tx1"/>
                </a:solidFill>
              </a:rPr>
              <a:t>globalisation </a:t>
            </a:r>
            <a:r>
              <a:rPr lang="fr-FR" sz="900" dirty="0">
                <a:solidFill>
                  <a:schemeClr val="tx1"/>
                </a:solidFill>
              </a:rPr>
              <a:t>numérique du monde,</a:t>
            </a:r>
            <a:endParaRPr lang="fr-BE" sz="900" dirty="0">
              <a:solidFill>
                <a:schemeClr val="tx1"/>
              </a:solidFill>
            </a:endParaRPr>
          </a:p>
          <a:p>
            <a:pPr marL="176213" indent="-176213">
              <a:spcBef>
                <a:spcPts val="0"/>
              </a:spcBef>
            </a:pPr>
            <a:r>
              <a:rPr lang="fr-FR" sz="900" b="1" dirty="0">
                <a:solidFill>
                  <a:schemeClr val="tx1"/>
                </a:solidFill>
              </a:rPr>
              <a:t>une lame de fond très ancienne : les individus </a:t>
            </a:r>
            <a:r>
              <a:rPr lang="fr-FR" sz="900" b="1" dirty="0" smtClean="0">
                <a:solidFill>
                  <a:schemeClr val="tx1"/>
                </a:solidFill>
              </a:rPr>
              <a:t>tentent </a:t>
            </a:r>
            <a:r>
              <a:rPr lang="fr-FR" sz="900" b="1" dirty="0">
                <a:solidFill>
                  <a:schemeClr val="tx1"/>
                </a:solidFill>
              </a:rPr>
              <a:t>de s’affranchir : </a:t>
            </a:r>
            <a:endParaRPr lang="fr-BE" sz="900" dirty="0">
              <a:solidFill>
                <a:schemeClr val="tx1"/>
              </a:solidFill>
            </a:endParaRPr>
          </a:p>
          <a:p>
            <a:pPr marL="265113" lvl="1" indent="-82550">
              <a:spcBef>
                <a:spcPts val="0"/>
              </a:spcBef>
            </a:pPr>
            <a:r>
              <a:rPr lang="fr-FR" sz="900" b="1" dirty="0" smtClean="0">
                <a:solidFill>
                  <a:schemeClr val="tx1"/>
                </a:solidFill>
              </a:rPr>
              <a:t>des </a:t>
            </a:r>
            <a:r>
              <a:rPr lang="fr-FR" sz="900" b="1" dirty="0">
                <a:solidFill>
                  <a:schemeClr val="tx1"/>
                </a:solidFill>
              </a:rPr>
              <a:t>appartenances héritées </a:t>
            </a:r>
            <a:r>
              <a:rPr lang="fr-FR" sz="900" dirty="0" smtClean="0">
                <a:solidFill>
                  <a:schemeClr val="tx1"/>
                </a:solidFill>
              </a:rPr>
              <a:t>– </a:t>
            </a:r>
            <a:r>
              <a:rPr lang="fr-FR" sz="900" dirty="0">
                <a:solidFill>
                  <a:schemeClr val="tx1"/>
                </a:solidFill>
              </a:rPr>
              <a:t>ethniques, religieuses, etc.</a:t>
            </a:r>
            <a:r>
              <a:rPr lang="fr-FR" sz="900" dirty="0" smtClean="0">
                <a:solidFill>
                  <a:schemeClr val="tx1"/>
                </a:solidFill>
              </a:rPr>
              <a:t>-</a:t>
            </a:r>
            <a:endParaRPr lang="fr-BE" sz="900" dirty="0">
              <a:solidFill>
                <a:schemeClr val="tx1"/>
              </a:solidFill>
            </a:endParaRPr>
          </a:p>
          <a:p>
            <a:pPr marL="265113" lvl="1" indent="-82550">
              <a:spcBef>
                <a:spcPts val="0"/>
              </a:spcBef>
            </a:pPr>
            <a:r>
              <a:rPr lang="fr-FR" sz="900" b="1" dirty="0" smtClean="0">
                <a:solidFill>
                  <a:schemeClr val="tx1"/>
                </a:solidFill>
              </a:rPr>
              <a:t>de </a:t>
            </a:r>
            <a:r>
              <a:rPr lang="fr-FR" sz="900" b="1" dirty="0">
                <a:solidFill>
                  <a:schemeClr val="tx1"/>
                </a:solidFill>
              </a:rPr>
              <a:t>dominations </a:t>
            </a:r>
            <a:r>
              <a:rPr lang="fr-FR" sz="900" b="1" dirty="0" smtClean="0">
                <a:solidFill>
                  <a:schemeClr val="tx1"/>
                </a:solidFill>
              </a:rPr>
              <a:t>(monarchie</a:t>
            </a:r>
            <a:r>
              <a:rPr lang="fr-FR" sz="900" b="1" dirty="0">
                <a:solidFill>
                  <a:schemeClr val="tx1"/>
                </a:solidFill>
              </a:rPr>
              <a:t>, patriarcat, etc.</a:t>
            </a:r>
            <a:r>
              <a:rPr lang="fr-FR" sz="900" b="1" dirty="0" smtClean="0">
                <a:solidFill>
                  <a:schemeClr val="tx1"/>
                </a:solidFill>
              </a:rPr>
              <a:t>) </a:t>
            </a:r>
            <a:endParaRPr lang="fr-BE" sz="900"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solidFill>
                  <a:prstClr val="black"/>
                </a:solidFill>
                <a:latin typeface="Calibri"/>
              </a:rPr>
              <a:t>Rapport de recherche : 10 clés pour comprendre l’état de l’opinion belge, décembre 2016.</a:t>
            </a:r>
            <a:endParaRPr lang="fr-FR" dirty="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solidFill>
                  <a:prstClr val="black"/>
                </a:solidFill>
                <a:latin typeface="Calibri"/>
              </a:rPr>
              <a:pPr/>
              <a:t>84</a:t>
            </a:fld>
            <a:endParaRPr lang="fr-FR">
              <a:solidFill>
                <a:prstClr val="black"/>
              </a:solidFill>
              <a:latin typeface="Calibri"/>
            </a:endParaRPr>
          </a:p>
        </p:txBody>
      </p:sp>
      <p:sp>
        <p:nvSpPr>
          <p:cNvPr id="10" name="Rectangle 9"/>
          <p:cNvSpPr/>
          <p:nvPr/>
        </p:nvSpPr>
        <p:spPr>
          <a:xfrm>
            <a:off x="3688944" y="88901"/>
            <a:ext cx="1383537" cy="276999"/>
          </a:xfrm>
          <a:prstGeom prst="rect">
            <a:avLst/>
          </a:prstGeom>
        </p:spPr>
        <p:txBody>
          <a:bodyPr wrap="none">
            <a:spAutoFit/>
          </a:bodyPr>
          <a:lstStyle/>
          <a:p>
            <a:r>
              <a:rPr lang="fr-FR" sz="1200" b="1" dirty="0">
                <a:solidFill>
                  <a:prstClr val="black"/>
                </a:solidFill>
                <a:latin typeface="Calibri"/>
              </a:rPr>
              <a:t>Depuis ±</a:t>
            </a:r>
            <a:r>
              <a:rPr lang="fr-FR" sz="1200" b="1" dirty="0" smtClean="0">
                <a:solidFill>
                  <a:prstClr val="black"/>
                </a:solidFill>
                <a:latin typeface="Calibri"/>
              </a:rPr>
              <a:t> </a:t>
            </a:r>
            <a:r>
              <a:rPr lang="fr-FR" sz="1200" b="1" dirty="0">
                <a:solidFill>
                  <a:prstClr val="black"/>
                </a:solidFill>
                <a:latin typeface="Calibri"/>
              </a:rPr>
              <a:t>20-30 ans</a:t>
            </a:r>
            <a:endParaRPr lang="fr-BE" sz="1200" dirty="0">
              <a:solidFill>
                <a:prstClr val="black"/>
              </a:solidFill>
              <a:latin typeface="Calibri"/>
            </a:endParaRPr>
          </a:p>
        </p:txBody>
      </p:sp>
      <p:sp>
        <p:nvSpPr>
          <p:cNvPr id="11" name="Espace réservé du contenu 6"/>
          <p:cNvSpPr txBox="1">
            <a:spLocks/>
          </p:cNvSpPr>
          <p:nvPr/>
        </p:nvSpPr>
        <p:spPr>
          <a:xfrm>
            <a:off x="6439532" y="870292"/>
            <a:ext cx="2421229" cy="1338828"/>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b="1" dirty="0">
                <a:solidFill>
                  <a:prstClr val="black"/>
                </a:solidFill>
                <a:latin typeface="Calibri"/>
              </a:rPr>
              <a:t>Impacts : </a:t>
            </a:r>
            <a:endParaRPr lang="fr-BE" sz="900" dirty="0">
              <a:solidFill>
                <a:prstClr val="black"/>
              </a:solidFill>
              <a:latin typeface="Calibri"/>
            </a:endParaRPr>
          </a:p>
          <a:p>
            <a:pPr marL="176213" indent="-176213">
              <a:spcBef>
                <a:spcPts val="0"/>
              </a:spcBef>
              <a:buFont typeface="Wingdings 3" charset="2"/>
              <a:buChar char="Ê"/>
            </a:pPr>
            <a:r>
              <a:rPr lang="fr-FR" sz="900" b="1" dirty="0" smtClean="0">
                <a:solidFill>
                  <a:prstClr val="black"/>
                </a:solidFill>
                <a:latin typeface="Calibri"/>
              </a:rPr>
              <a:t>effritement </a:t>
            </a:r>
            <a:r>
              <a:rPr lang="fr-FR" sz="900" b="1" dirty="0">
                <a:solidFill>
                  <a:prstClr val="black"/>
                </a:solidFill>
                <a:latin typeface="Calibri"/>
              </a:rPr>
              <a:t>de la croyance </a:t>
            </a:r>
            <a:r>
              <a:rPr lang="fr-FR" sz="900" b="1" dirty="0" smtClean="0">
                <a:solidFill>
                  <a:prstClr val="black"/>
                </a:solidFill>
                <a:latin typeface="Calibri"/>
              </a:rPr>
              <a:t/>
            </a:r>
            <a:br>
              <a:rPr lang="fr-FR" sz="900" b="1" dirty="0" smtClean="0">
                <a:solidFill>
                  <a:prstClr val="black"/>
                </a:solidFill>
                <a:latin typeface="Calibri"/>
              </a:rPr>
            </a:br>
            <a:r>
              <a:rPr lang="fr-FR" sz="900" b="1" dirty="0" smtClean="0">
                <a:solidFill>
                  <a:prstClr val="black"/>
                </a:solidFill>
                <a:latin typeface="Calibri"/>
              </a:rPr>
              <a:t>dans </a:t>
            </a:r>
            <a:r>
              <a:rPr lang="fr-FR" sz="900" b="1" dirty="0">
                <a:solidFill>
                  <a:prstClr val="black"/>
                </a:solidFill>
                <a:latin typeface="Calibri"/>
              </a:rPr>
              <a:t>des valeurs-ciment</a:t>
            </a:r>
            <a:r>
              <a:rPr lang="fr-FR" sz="900" b="1" dirty="0" smtClean="0">
                <a:solidFill>
                  <a:prstClr val="black"/>
                </a:solidFill>
                <a:latin typeface="Calibri"/>
              </a:rPr>
              <a:t>,</a:t>
            </a:r>
            <a:endParaRPr lang="fr-BE" sz="900" dirty="0">
              <a:solidFill>
                <a:prstClr val="black"/>
              </a:solidFill>
              <a:latin typeface="Calibri"/>
            </a:endParaRPr>
          </a:p>
          <a:p>
            <a:pPr marL="176213" indent="-176213">
              <a:spcBef>
                <a:spcPts val="0"/>
              </a:spcBef>
              <a:buFont typeface="Wingdings 3" charset="2"/>
              <a:buChar char="Ê"/>
            </a:pPr>
            <a:r>
              <a:rPr lang="fr-FR" sz="900" b="1" dirty="0" smtClean="0">
                <a:solidFill>
                  <a:prstClr val="black"/>
                </a:solidFill>
                <a:latin typeface="Calibri"/>
              </a:rPr>
              <a:t>effondrement </a:t>
            </a:r>
            <a:r>
              <a:rPr lang="fr-FR" sz="900" b="1" dirty="0">
                <a:solidFill>
                  <a:prstClr val="black"/>
                </a:solidFill>
                <a:latin typeface="Calibri"/>
              </a:rPr>
              <a:t>de la confiance </a:t>
            </a:r>
            <a:r>
              <a:rPr lang="fr-FR" sz="900" b="1" dirty="0" smtClean="0">
                <a:solidFill>
                  <a:prstClr val="black"/>
                </a:solidFill>
                <a:latin typeface="Calibri"/>
              </a:rPr>
              <a:t/>
            </a:r>
            <a:br>
              <a:rPr lang="fr-FR" sz="900" b="1" dirty="0" smtClean="0">
                <a:solidFill>
                  <a:prstClr val="black"/>
                </a:solidFill>
                <a:latin typeface="Calibri"/>
              </a:rPr>
            </a:br>
            <a:r>
              <a:rPr lang="fr-FR" sz="900" b="1" dirty="0" smtClean="0">
                <a:solidFill>
                  <a:prstClr val="black"/>
                </a:solidFill>
                <a:latin typeface="Calibri"/>
              </a:rPr>
              <a:t>dans </a:t>
            </a:r>
            <a:r>
              <a:rPr lang="fr-FR" sz="900" b="1" dirty="0">
                <a:solidFill>
                  <a:prstClr val="black"/>
                </a:solidFill>
                <a:latin typeface="Calibri"/>
              </a:rPr>
              <a:t>les institutions</a:t>
            </a:r>
            <a:r>
              <a:rPr lang="fr-FR" sz="900" dirty="0">
                <a:solidFill>
                  <a:prstClr val="black"/>
                </a:solidFill>
                <a:latin typeface="Calibri"/>
              </a:rPr>
              <a:t>,</a:t>
            </a:r>
            <a:endParaRPr lang="fr-BE" sz="900" dirty="0">
              <a:solidFill>
                <a:prstClr val="black"/>
              </a:solidFill>
              <a:latin typeface="Calibri"/>
            </a:endParaRPr>
          </a:p>
          <a:p>
            <a:pPr marL="0" indent="0">
              <a:spcBef>
                <a:spcPts val="0"/>
              </a:spcBef>
              <a:buFont typeface="Wingdings 3" charset="2"/>
              <a:buNone/>
            </a:pPr>
            <a:r>
              <a:rPr lang="fr-FR" sz="900" b="1" dirty="0">
                <a:solidFill>
                  <a:prstClr val="black"/>
                </a:solidFill>
                <a:latin typeface="Calibri"/>
              </a:rPr>
              <a:t>Nous quittons des sociétés fortement intégrées </a:t>
            </a:r>
            <a:endParaRPr lang="fr-BE" sz="900" dirty="0">
              <a:solidFill>
                <a:prstClr val="black"/>
              </a:solidFill>
              <a:latin typeface="Calibri"/>
            </a:endParaRPr>
          </a:p>
          <a:p>
            <a:pPr marL="0" indent="0">
              <a:spcBef>
                <a:spcPts val="0"/>
              </a:spcBef>
              <a:buFont typeface="Wingdings 3" charset="2"/>
              <a:buNone/>
            </a:pPr>
            <a:r>
              <a:rPr lang="fr-FR" sz="900" b="1" dirty="0">
                <a:solidFill>
                  <a:prstClr val="black"/>
                </a:solidFill>
                <a:latin typeface="Calibri"/>
              </a:rPr>
              <a:t>Nous allons vers des paysages hyper-fragmentés, atomisés.</a:t>
            </a:r>
            <a:endParaRPr lang="fr-BE" sz="900" dirty="0">
              <a:solidFill>
                <a:prstClr val="black"/>
              </a:solidFill>
              <a:latin typeface="Calibri"/>
            </a:endParaRPr>
          </a:p>
        </p:txBody>
      </p:sp>
      <p:grpSp>
        <p:nvGrpSpPr>
          <p:cNvPr id="22" name="Grouper 21"/>
          <p:cNvGrpSpPr/>
          <p:nvPr/>
        </p:nvGrpSpPr>
        <p:grpSpPr>
          <a:xfrm>
            <a:off x="0" y="433419"/>
            <a:ext cx="9906000" cy="6228771"/>
            <a:chOff x="-72343" y="433414"/>
            <a:chExt cx="9978758" cy="6228771"/>
          </a:xfrm>
          <a:noFill/>
        </p:grpSpPr>
        <p:sp>
          <p:nvSpPr>
            <p:cNvPr id="12" name="Arc 11"/>
            <p:cNvSpPr/>
            <p:nvPr/>
          </p:nvSpPr>
          <p:spPr>
            <a:xfrm>
              <a:off x="-72343" y="433414"/>
              <a:ext cx="9978758" cy="6228771"/>
            </a:xfrm>
            <a:prstGeom prst="arc">
              <a:avLst>
                <a:gd name="adj1" fmla="val 14827187"/>
                <a:gd name="adj2" fmla="val 5415563"/>
              </a:avLst>
            </a:prstGeom>
            <a:grpFill/>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13" name="Arc 12"/>
            <p:cNvSpPr/>
            <p:nvPr/>
          </p:nvSpPr>
          <p:spPr>
            <a:xfrm>
              <a:off x="1036920" y="924312"/>
              <a:ext cx="7708574" cy="5737873"/>
            </a:xfrm>
            <a:prstGeom prst="arc">
              <a:avLst>
                <a:gd name="adj1" fmla="val 5400001"/>
                <a:gd name="adj2" fmla="val 10553956"/>
              </a:avLst>
            </a:prstGeom>
            <a:grpFill/>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grpSp>
      <p:sp>
        <p:nvSpPr>
          <p:cNvPr id="14" name="Espace réservé du contenu 6"/>
          <p:cNvSpPr txBox="1">
            <a:spLocks/>
          </p:cNvSpPr>
          <p:nvPr/>
        </p:nvSpPr>
        <p:spPr>
          <a:xfrm>
            <a:off x="7549479" y="2277225"/>
            <a:ext cx="2119672" cy="784830"/>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dirty="0">
                <a:solidFill>
                  <a:prstClr val="black"/>
                </a:solidFill>
                <a:latin typeface="Calibri"/>
              </a:rPr>
              <a:t>Dans ce nouveau contexte, </a:t>
            </a:r>
            <a:endParaRPr lang="fr-BE" sz="900" dirty="0">
              <a:solidFill>
                <a:prstClr val="black"/>
              </a:solidFill>
              <a:latin typeface="Calibri"/>
            </a:endParaRPr>
          </a:p>
          <a:p>
            <a:pPr marL="176213" indent="-176213">
              <a:spcBef>
                <a:spcPts val="0"/>
              </a:spcBef>
              <a:buFont typeface="Wingdings 3" charset="2"/>
              <a:buChar char="Ê"/>
            </a:pPr>
            <a:r>
              <a:rPr lang="fr-FR" sz="900" b="1" dirty="0" smtClean="0">
                <a:solidFill>
                  <a:prstClr val="black"/>
                </a:solidFill>
                <a:latin typeface="Calibri"/>
              </a:rPr>
              <a:t>l’individu </a:t>
            </a:r>
            <a:r>
              <a:rPr lang="fr-FR" sz="900" b="1" dirty="0">
                <a:solidFill>
                  <a:prstClr val="black"/>
                </a:solidFill>
                <a:latin typeface="Calibri"/>
              </a:rPr>
              <a:t>se retrouve seul, </a:t>
            </a:r>
            <a:r>
              <a:rPr lang="fr-FR" sz="900" b="1" dirty="0" smtClean="0">
                <a:solidFill>
                  <a:prstClr val="black"/>
                </a:solidFill>
                <a:latin typeface="Calibri"/>
              </a:rPr>
              <a:t/>
            </a:r>
            <a:br>
              <a:rPr lang="fr-FR" sz="900" b="1" dirty="0" smtClean="0">
                <a:solidFill>
                  <a:prstClr val="black"/>
                </a:solidFill>
                <a:latin typeface="Calibri"/>
              </a:rPr>
            </a:br>
            <a:r>
              <a:rPr lang="fr-FR" sz="900" b="1" dirty="0" smtClean="0">
                <a:solidFill>
                  <a:prstClr val="black"/>
                </a:solidFill>
                <a:latin typeface="Calibri"/>
              </a:rPr>
              <a:t>SANS  </a:t>
            </a:r>
            <a:r>
              <a:rPr lang="fr-FR" sz="900" b="1" dirty="0">
                <a:solidFill>
                  <a:prstClr val="black"/>
                </a:solidFill>
                <a:latin typeface="Calibri"/>
              </a:rPr>
              <a:t>APPARTENANCE</a:t>
            </a:r>
            <a:r>
              <a:rPr lang="fr-FR" sz="900" b="1" dirty="0" smtClean="0">
                <a:solidFill>
                  <a:prstClr val="black"/>
                </a:solidFill>
                <a:latin typeface="Calibri"/>
              </a:rPr>
              <a:t>,</a:t>
            </a:r>
            <a:r>
              <a:rPr lang="fr-BE" sz="900" b="1" dirty="0">
                <a:solidFill>
                  <a:prstClr val="black"/>
                </a:solidFill>
                <a:latin typeface="Calibri"/>
              </a:rPr>
              <a:t> </a:t>
            </a:r>
            <a:r>
              <a:rPr lang="fr-BE" sz="900" b="1" dirty="0" smtClean="0">
                <a:solidFill>
                  <a:prstClr val="black"/>
                </a:solidFill>
                <a:latin typeface="Calibri"/>
              </a:rPr>
              <a:t/>
            </a:r>
            <a:br>
              <a:rPr lang="fr-BE" sz="900" b="1" dirty="0" smtClean="0">
                <a:solidFill>
                  <a:prstClr val="black"/>
                </a:solidFill>
                <a:latin typeface="Calibri"/>
              </a:rPr>
            </a:br>
            <a:r>
              <a:rPr lang="fr-FR" sz="900" dirty="0" smtClean="0">
                <a:solidFill>
                  <a:prstClr val="black"/>
                </a:solidFill>
                <a:latin typeface="Calibri"/>
              </a:rPr>
              <a:t>Vide</a:t>
            </a:r>
            <a:r>
              <a:rPr lang="fr-FR" sz="900" dirty="0">
                <a:solidFill>
                  <a:prstClr val="black"/>
                </a:solidFill>
                <a:latin typeface="Calibri"/>
              </a:rPr>
              <a:t>, vertige, insécurité </a:t>
            </a:r>
            <a:r>
              <a:rPr lang="fr-FR" sz="900" dirty="0" smtClean="0">
                <a:solidFill>
                  <a:prstClr val="black"/>
                </a:solidFill>
                <a:latin typeface="Calibri"/>
              </a:rPr>
              <a:t>identitaire</a:t>
            </a:r>
            <a:endParaRPr lang="fr-BE" sz="900" dirty="0">
              <a:solidFill>
                <a:prstClr val="black"/>
              </a:solidFill>
              <a:latin typeface="Calibri"/>
            </a:endParaRPr>
          </a:p>
          <a:p>
            <a:pPr marL="176213" indent="-176213">
              <a:spcBef>
                <a:spcPts val="0"/>
              </a:spcBef>
              <a:buFont typeface="Wingdings 3" charset="2"/>
              <a:buChar char="Ê"/>
            </a:pPr>
            <a:r>
              <a:rPr lang="fr-BE" sz="900" b="1" dirty="0">
                <a:solidFill>
                  <a:prstClr val="black"/>
                </a:solidFill>
                <a:latin typeface="Calibri"/>
              </a:rPr>
              <a:t>f</a:t>
            </a:r>
            <a:r>
              <a:rPr lang="fr-FR" sz="900" b="1" dirty="0" err="1" smtClean="0">
                <a:solidFill>
                  <a:prstClr val="black"/>
                </a:solidFill>
                <a:latin typeface="Calibri"/>
              </a:rPr>
              <a:t>orte</a:t>
            </a:r>
            <a:r>
              <a:rPr lang="fr-FR" sz="900" b="1" dirty="0" smtClean="0">
                <a:solidFill>
                  <a:prstClr val="black"/>
                </a:solidFill>
                <a:latin typeface="Calibri"/>
              </a:rPr>
              <a:t> </a:t>
            </a:r>
            <a:r>
              <a:rPr lang="fr-FR" sz="900" b="1" dirty="0">
                <a:solidFill>
                  <a:prstClr val="black"/>
                </a:solidFill>
                <a:latin typeface="Calibri"/>
              </a:rPr>
              <a:t>quête identitaire, </a:t>
            </a:r>
            <a:endParaRPr lang="fr-BE" sz="900" dirty="0">
              <a:solidFill>
                <a:prstClr val="black"/>
              </a:solidFill>
              <a:latin typeface="Calibri"/>
            </a:endParaRPr>
          </a:p>
        </p:txBody>
      </p:sp>
      <p:sp>
        <p:nvSpPr>
          <p:cNvPr id="15" name="Espace réservé du contenu 6"/>
          <p:cNvSpPr txBox="1">
            <a:spLocks/>
          </p:cNvSpPr>
          <p:nvPr/>
        </p:nvSpPr>
        <p:spPr>
          <a:xfrm>
            <a:off x="7760335" y="3258279"/>
            <a:ext cx="1971867" cy="784830"/>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dirty="0">
                <a:solidFill>
                  <a:prstClr val="black"/>
                </a:solidFill>
                <a:latin typeface="Calibri"/>
              </a:rPr>
              <a:t>Des individus seuls, donc :</a:t>
            </a:r>
            <a:endParaRPr lang="fr-BE" sz="900" dirty="0">
              <a:solidFill>
                <a:prstClr val="black"/>
              </a:solidFill>
              <a:latin typeface="Calibri"/>
            </a:endParaRPr>
          </a:p>
          <a:p>
            <a:pPr marL="176213" indent="-176213">
              <a:spcBef>
                <a:spcPts val="0"/>
              </a:spcBef>
              <a:buFont typeface="Wingdings 3" charset="2"/>
              <a:buChar char="Ê"/>
            </a:pPr>
            <a:r>
              <a:rPr lang="fr-FR" sz="900" b="1" dirty="0" smtClean="0">
                <a:solidFill>
                  <a:prstClr val="black"/>
                </a:solidFill>
                <a:latin typeface="Calibri"/>
              </a:rPr>
              <a:t>plus </a:t>
            </a:r>
            <a:r>
              <a:rPr lang="fr-FR" sz="900" b="1" dirty="0">
                <a:solidFill>
                  <a:prstClr val="black"/>
                </a:solidFill>
                <a:latin typeface="Calibri"/>
              </a:rPr>
              <a:t>autonomes dans quelques domaines,</a:t>
            </a:r>
            <a:endParaRPr lang="fr-BE" sz="900" b="1" dirty="0">
              <a:solidFill>
                <a:prstClr val="black"/>
              </a:solidFill>
              <a:latin typeface="Calibri"/>
            </a:endParaRPr>
          </a:p>
          <a:p>
            <a:pPr marL="176213" indent="-176213">
              <a:spcBef>
                <a:spcPts val="0"/>
              </a:spcBef>
              <a:buFont typeface="Wingdings 3" charset="2"/>
              <a:buChar char="Ê"/>
            </a:pPr>
            <a:r>
              <a:rPr lang="fr-FR" sz="900" b="1" dirty="0" smtClean="0">
                <a:solidFill>
                  <a:prstClr val="black"/>
                </a:solidFill>
                <a:latin typeface="Calibri"/>
              </a:rPr>
              <a:t>mais </a:t>
            </a:r>
            <a:r>
              <a:rPr lang="fr-FR" sz="900" b="1" dirty="0">
                <a:solidFill>
                  <a:prstClr val="black"/>
                </a:solidFill>
                <a:latin typeface="Calibri"/>
              </a:rPr>
              <a:t>davantage vulnérables, </a:t>
            </a:r>
            <a:r>
              <a:rPr lang="fr-FR" sz="900" b="1" dirty="0" smtClean="0">
                <a:solidFill>
                  <a:prstClr val="black"/>
                </a:solidFill>
                <a:latin typeface="Calibri"/>
              </a:rPr>
              <a:t>soumis </a:t>
            </a:r>
            <a:r>
              <a:rPr lang="fr-FR" sz="900" b="1" dirty="0">
                <a:solidFill>
                  <a:prstClr val="black"/>
                </a:solidFill>
                <a:latin typeface="Calibri"/>
              </a:rPr>
              <a:t>à diverses dominations,</a:t>
            </a:r>
            <a:endParaRPr lang="fr-BE" sz="900" b="1" dirty="0">
              <a:solidFill>
                <a:prstClr val="black"/>
              </a:solidFill>
              <a:latin typeface="Calibri"/>
            </a:endParaRPr>
          </a:p>
        </p:txBody>
      </p:sp>
      <p:sp>
        <p:nvSpPr>
          <p:cNvPr id="17" name="Espace réservé du contenu 6"/>
          <p:cNvSpPr txBox="1">
            <a:spLocks/>
          </p:cNvSpPr>
          <p:nvPr/>
        </p:nvSpPr>
        <p:spPr>
          <a:xfrm>
            <a:off x="6121102" y="5397328"/>
            <a:ext cx="1153503" cy="646331"/>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3" charset="2"/>
              <a:buNone/>
            </a:pPr>
            <a:r>
              <a:rPr lang="fr-FR" sz="900" b="1" dirty="0">
                <a:solidFill>
                  <a:prstClr val="black"/>
                </a:solidFill>
                <a:latin typeface="Calibri"/>
              </a:rPr>
              <a:t>Une peur du futur</a:t>
            </a:r>
            <a:r>
              <a:rPr lang="fr-FR" sz="900" dirty="0">
                <a:solidFill>
                  <a:prstClr val="black"/>
                </a:solidFill>
                <a:latin typeface="Calibri"/>
              </a:rPr>
              <a:t> </a:t>
            </a:r>
            <a:r>
              <a:rPr lang="fr-FR" sz="900" dirty="0" smtClean="0">
                <a:solidFill>
                  <a:prstClr val="black"/>
                </a:solidFill>
                <a:latin typeface="Calibri"/>
              </a:rPr>
              <a:t>qui</a:t>
            </a:r>
            <a:r>
              <a:rPr lang="fr-BE" sz="900" dirty="0">
                <a:solidFill>
                  <a:prstClr val="black"/>
                </a:solidFill>
                <a:latin typeface="Calibri"/>
              </a:rPr>
              <a:t> </a:t>
            </a:r>
            <a:r>
              <a:rPr lang="fr-FR" sz="900" dirty="0" smtClean="0">
                <a:solidFill>
                  <a:prstClr val="black"/>
                </a:solidFill>
                <a:latin typeface="Calibri"/>
              </a:rPr>
              <a:t>paraît </a:t>
            </a:r>
            <a:r>
              <a:rPr lang="fr-FR" sz="900" dirty="0">
                <a:solidFill>
                  <a:prstClr val="black"/>
                </a:solidFill>
                <a:latin typeface="Calibri"/>
              </a:rPr>
              <a:t>très </a:t>
            </a:r>
            <a:r>
              <a:rPr lang="fr-FR" sz="900" dirty="0" smtClean="0">
                <a:solidFill>
                  <a:prstClr val="black"/>
                </a:solidFill>
                <a:latin typeface="Calibri"/>
              </a:rPr>
              <a:t>incertain et </a:t>
            </a:r>
            <a:r>
              <a:rPr lang="fr-FR" sz="900" dirty="0">
                <a:solidFill>
                  <a:prstClr val="black"/>
                </a:solidFill>
                <a:latin typeface="Calibri"/>
              </a:rPr>
              <a:t>anxiogène,</a:t>
            </a:r>
            <a:endParaRPr lang="fr-BE" sz="900" dirty="0">
              <a:solidFill>
                <a:prstClr val="black"/>
              </a:solidFill>
              <a:latin typeface="Calibri"/>
            </a:endParaRPr>
          </a:p>
        </p:txBody>
      </p:sp>
      <p:sp>
        <p:nvSpPr>
          <p:cNvPr id="18" name="Espace réservé du contenu 6"/>
          <p:cNvSpPr txBox="1">
            <a:spLocks/>
          </p:cNvSpPr>
          <p:nvPr/>
        </p:nvSpPr>
        <p:spPr>
          <a:xfrm>
            <a:off x="4477332" y="5513316"/>
            <a:ext cx="1855967" cy="784830"/>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b="1" dirty="0">
                <a:solidFill>
                  <a:prstClr val="black"/>
                </a:solidFill>
                <a:latin typeface="Calibri"/>
              </a:rPr>
              <a:t>Apparition de deux nouvelles fractures sociétales </a:t>
            </a:r>
            <a:r>
              <a:rPr lang="fr-FR" sz="900" dirty="0">
                <a:solidFill>
                  <a:prstClr val="black"/>
                </a:solidFill>
                <a:latin typeface="Calibri"/>
              </a:rPr>
              <a:t>: </a:t>
            </a:r>
            <a:endParaRPr lang="fr-BE" sz="900" dirty="0">
              <a:solidFill>
                <a:prstClr val="black"/>
              </a:solidFill>
              <a:latin typeface="Calibri"/>
            </a:endParaRPr>
          </a:p>
          <a:p>
            <a:pPr marL="88900" indent="-88900">
              <a:spcBef>
                <a:spcPts val="0"/>
              </a:spcBef>
              <a:buFont typeface="Wingdings" charset="2"/>
              <a:buChar char="§"/>
            </a:pPr>
            <a:r>
              <a:rPr lang="fr-FR" sz="900" b="1" dirty="0" smtClean="0">
                <a:solidFill>
                  <a:prstClr val="black"/>
                </a:solidFill>
                <a:latin typeface="Calibri"/>
              </a:rPr>
              <a:t>ouverture </a:t>
            </a:r>
            <a:r>
              <a:rPr lang="fr-FR" sz="900" b="1" dirty="0">
                <a:solidFill>
                  <a:prstClr val="black"/>
                </a:solidFill>
                <a:latin typeface="Calibri"/>
              </a:rPr>
              <a:t>versus fermeture</a:t>
            </a:r>
            <a:r>
              <a:rPr lang="fr-FR" sz="900" b="1" dirty="0" smtClean="0">
                <a:solidFill>
                  <a:prstClr val="black"/>
                </a:solidFill>
                <a:latin typeface="Calibri"/>
              </a:rPr>
              <a:t>,</a:t>
            </a:r>
            <a:r>
              <a:rPr lang="fr-BE" sz="900" dirty="0">
                <a:solidFill>
                  <a:prstClr val="black"/>
                </a:solidFill>
                <a:latin typeface="Calibri"/>
              </a:rPr>
              <a:t> </a:t>
            </a:r>
            <a:endParaRPr lang="fr-BE" sz="900" dirty="0" smtClean="0">
              <a:solidFill>
                <a:prstClr val="black"/>
              </a:solidFill>
              <a:latin typeface="Calibri"/>
            </a:endParaRPr>
          </a:p>
          <a:p>
            <a:pPr marL="88900" indent="-88900">
              <a:spcBef>
                <a:spcPts val="0"/>
              </a:spcBef>
              <a:buFont typeface="Wingdings" charset="2"/>
              <a:buChar char="§"/>
            </a:pPr>
            <a:r>
              <a:rPr lang="fr-FR" sz="900" b="1" dirty="0" smtClean="0">
                <a:solidFill>
                  <a:prstClr val="black"/>
                </a:solidFill>
                <a:latin typeface="Calibri"/>
              </a:rPr>
              <a:t>système </a:t>
            </a:r>
            <a:r>
              <a:rPr lang="fr-FR" sz="900" b="1" dirty="0">
                <a:solidFill>
                  <a:prstClr val="black"/>
                </a:solidFill>
                <a:latin typeface="Calibri"/>
              </a:rPr>
              <a:t>versus </a:t>
            </a:r>
            <a:r>
              <a:rPr lang="fr-FR" sz="900" b="1" dirty="0" err="1" smtClean="0">
                <a:solidFill>
                  <a:prstClr val="black"/>
                </a:solidFill>
                <a:latin typeface="Calibri"/>
              </a:rPr>
              <a:t>anti</a:t>
            </a:r>
            <a:r>
              <a:rPr lang="fr-FR" sz="900" b="1" dirty="0" err="1">
                <a:solidFill>
                  <a:prstClr val="black"/>
                </a:solidFill>
                <a:latin typeface="Calibri"/>
              </a:rPr>
              <a:t>-système</a:t>
            </a:r>
            <a:r>
              <a:rPr lang="fr-FR" sz="900" b="1" dirty="0">
                <a:solidFill>
                  <a:prstClr val="black"/>
                </a:solidFill>
                <a:latin typeface="Calibri"/>
              </a:rPr>
              <a:t> </a:t>
            </a:r>
            <a:r>
              <a:rPr lang="fr-FR" sz="900" dirty="0" smtClean="0">
                <a:solidFill>
                  <a:prstClr val="black"/>
                </a:solidFill>
                <a:latin typeface="Calibri"/>
              </a:rPr>
              <a:t>(verticalité </a:t>
            </a:r>
            <a:r>
              <a:rPr lang="fr-FR" sz="900" dirty="0">
                <a:solidFill>
                  <a:prstClr val="black"/>
                </a:solidFill>
                <a:latin typeface="Calibri"/>
              </a:rPr>
              <a:t>versus </a:t>
            </a:r>
            <a:r>
              <a:rPr lang="fr-FR" sz="900" dirty="0" smtClean="0">
                <a:solidFill>
                  <a:prstClr val="black"/>
                </a:solidFill>
                <a:latin typeface="Calibri"/>
              </a:rPr>
              <a:t>horizontalité)</a:t>
            </a:r>
            <a:endParaRPr lang="fr-BE" sz="900" dirty="0">
              <a:solidFill>
                <a:prstClr val="black"/>
              </a:solidFill>
              <a:latin typeface="Calibri"/>
            </a:endParaRPr>
          </a:p>
        </p:txBody>
      </p:sp>
      <p:sp>
        <p:nvSpPr>
          <p:cNvPr id="19" name="Espace réservé du contenu 6"/>
          <p:cNvSpPr txBox="1">
            <a:spLocks/>
          </p:cNvSpPr>
          <p:nvPr/>
        </p:nvSpPr>
        <p:spPr>
          <a:xfrm>
            <a:off x="2716397" y="5223950"/>
            <a:ext cx="1728968" cy="923330"/>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b="1" dirty="0">
                <a:solidFill>
                  <a:prstClr val="black"/>
                </a:solidFill>
                <a:latin typeface="Calibri"/>
              </a:rPr>
              <a:t>Une société fragmentée : </a:t>
            </a:r>
            <a:endParaRPr lang="fr-BE" sz="900" dirty="0">
              <a:solidFill>
                <a:prstClr val="black"/>
              </a:solidFill>
              <a:latin typeface="Calibri"/>
            </a:endParaRPr>
          </a:p>
          <a:p>
            <a:pPr marL="88900" indent="-88900">
              <a:spcBef>
                <a:spcPts val="0"/>
              </a:spcBef>
              <a:buFont typeface="Wingdings" charset="2"/>
              <a:buChar char="§"/>
            </a:pPr>
            <a:r>
              <a:rPr lang="fr-FR" sz="900" b="1" dirty="0">
                <a:solidFill>
                  <a:prstClr val="black"/>
                </a:solidFill>
                <a:latin typeface="Calibri"/>
              </a:rPr>
              <a:t>4 profils d’individus, </a:t>
            </a:r>
            <a:endParaRPr lang="fr-BE" sz="900" b="1" dirty="0">
              <a:solidFill>
                <a:prstClr val="black"/>
              </a:solidFill>
              <a:latin typeface="Calibri"/>
            </a:endParaRPr>
          </a:p>
          <a:p>
            <a:pPr marL="88900" indent="-88900">
              <a:spcBef>
                <a:spcPts val="0"/>
              </a:spcBef>
              <a:buFont typeface="Wingdings" charset="2"/>
              <a:buChar char="§"/>
            </a:pPr>
            <a:r>
              <a:rPr lang="fr-FR" sz="900" b="1" dirty="0">
                <a:solidFill>
                  <a:prstClr val="black"/>
                </a:solidFill>
                <a:latin typeface="Calibri"/>
              </a:rPr>
              <a:t>4 visions du monde très différentes. </a:t>
            </a:r>
            <a:endParaRPr lang="fr-BE" sz="900" b="1" dirty="0">
              <a:solidFill>
                <a:prstClr val="black"/>
              </a:solidFill>
              <a:latin typeface="Calibri"/>
            </a:endParaRPr>
          </a:p>
          <a:p>
            <a:pPr marL="0" indent="0">
              <a:spcBef>
                <a:spcPts val="0"/>
              </a:spcBef>
              <a:buFont typeface="Wingdings 3" charset="2"/>
              <a:buNone/>
            </a:pPr>
            <a:r>
              <a:rPr lang="fr-FR" sz="900" b="1" dirty="0">
                <a:solidFill>
                  <a:prstClr val="black"/>
                </a:solidFill>
                <a:latin typeface="Calibri"/>
              </a:rPr>
              <a:t>Pourront-ils vivre ensemble ?</a:t>
            </a:r>
            <a:endParaRPr lang="fr-BE" sz="900" dirty="0">
              <a:solidFill>
                <a:prstClr val="black"/>
              </a:solidFill>
              <a:latin typeface="Calibri"/>
            </a:endParaRPr>
          </a:p>
          <a:p>
            <a:pPr marL="0" indent="0">
              <a:spcBef>
                <a:spcPts val="0"/>
              </a:spcBef>
              <a:buFont typeface="Wingdings 3" charset="2"/>
              <a:buNone/>
            </a:pPr>
            <a:r>
              <a:rPr lang="fr-FR" sz="900" dirty="0">
                <a:solidFill>
                  <a:prstClr val="black"/>
                </a:solidFill>
                <a:latin typeface="Calibri"/>
              </a:rPr>
              <a:t>Quelques scénarios prospectifs</a:t>
            </a:r>
            <a:endParaRPr lang="fr-BE" sz="900" dirty="0">
              <a:solidFill>
                <a:prstClr val="black"/>
              </a:solidFill>
              <a:latin typeface="Calibri"/>
            </a:endParaRPr>
          </a:p>
        </p:txBody>
      </p:sp>
      <p:sp>
        <p:nvSpPr>
          <p:cNvPr id="20" name="Espace réservé du contenu 6"/>
          <p:cNvSpPr txBox="1">
            <a:spLocks/>
          </p:cNvSpPr>
          <p:nvPr/>
        </p:nvSpPr>
        <p:spPr>
          <a:xfrm>
            <a:off x="1575830" y="4578849"/>
            <a:ext cx="1631393" cy="646331"/>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Wingdings 3" charset="2"/>
              <a:buNone/>
            </a:pPr>
            <a:r>
              <a:rPr lang="fr-FR" sz="900" b="1" dirty="0">
                <a:solidFill>
                  <a:prstClr val="black"/>
                </a:solidFill>
                <a:latin typeface="Calibri"/>
              </a:rPr>
              <a:t>Et les Flamands, </a:t>
            </a:r>
            <a:r>
              <a:rPr lang="fr-FR" sz="900" b="1" dirty="0" smtClean="0">
                <a:solidFill>
                  <a:prstClr val="black"/>
                </a:solidFill>
                <a:latin typeface="Calibri"/>
              </a:rPr>
              <a:t/>
            </a:r>
            <a:br>
              <a:rPr lang="fr-FR" sz="900" b="1" dirty="0" smtClean="0">
                <a:solidFill>
                  <a:prstClr val="black"/>
                </a:solidFill>
                <a:latin typeface="Calibri"/>
              </a:rPr>
            </a:br>
            <a:r>
              <a:rPr lang="fr-FR" sz="900" b="1" dirty="0" smtClean="0">
                <a:solidFill>
                  <a:prstClr val="black"/>
                </a:solidFill>
                <a:latin typeface="Calibri"/>
              </a:rPr>
              <a:t>les Wallons et </a:t>
            </a:r>
            <a:r>
              <a:rPr lang="fr-FR" sz="900" b="1" dirty="0">
                <a:solidFill>
                  <a:prstClr val="black"/>
                </a:solidFill>
                <a:latin typeface="Calibri"/>
              </a:rPr>
              <a:t>les bruxellois ? </a:t>
            </a:r>
            <a:endParaRPr lang="fr-BE" sz="900" dirty="0">
              <a:solidFill>
                <a:prstClr val="black"/>
              </a:solidFill>
              <a:latin typeface="Calibri"/>
            </a:endParaRPr>
          </a:p>
          <a:p>
            <a:pPr marL="0" indent="0" algn="ctr">
              <a:spcBef>
                <a:spcPts val="0"/>
              </a:spcBef>
              <a:buFont typeface="Wingdings 3" charset="2"/>
              <a:buNone/>
            </a:pPr>
            <a:r>
              <a:rPr lang="fr-FR" sz="900" dirty="0">
                <a:solidFill>
                  <a:prstClr val="black"/>
                </a:solidFill>
                <a:latin typeface="Calibri"/>
              </a:rPr>
              <a:t>Quelles convergences </a:t>
            </a:r>
            <a:r>
              <a:rPr lang="fr-FR" sz="900" dirty="0" smtClean="0">
                <a:solidFill>
                  <a:prstClr val="black"/>
                </a:solidFill>
                <a:latin typeface="Calibri"/>
              </a:rPr>
              <a:t/>
            </a:r>
            <a:br>
              <a:rPr lang="fr-FR" sz="900" dirty="0" smtClean="0">
                <a:solidFill>
                  <a:prstClr val="black"/>
                </a:solidFill>
                <a:latin typeface="Calibri"/>
              </a:rPr>
            </a:br>
            <a:r>
              <a:rPr lang="fr-FR" sz="900" dirty="0" smtClean="0">
                <a:solidFill>
                  <a:prstClr val="black"/>
                </a:solidFill>
                <a:latin typeface="Calibri"/>
              </a:rPr>
              <a:t>et différences</a:t>
            </a:r>
            <a:r>
              <a:rPr lang="fr-FR" sz="900" dirty="0">
                <a:solidFill>
                  <a:prstClr val="black"/>
                </a:solidFill>
                <a:latin typeface="Calibri"/>
              </a:rPr>
              <a:t> ?</a:t>
            </a:r>
            <a:endParaRPr lang="fr-BE" sz="900" dirty="0">
              <a:solidFill>
                <a:prstClr val="black"/>
              </a:solidFill>
              <a:latin typeface="Calibri"/>
            </a:endParaRPr>
          </a:p>
        </p:txBody>
      </p:sp>
      <p:grpSp>
        <p:nvGrpSpPr>
          <p:cNvPr id="26" name="Grouper 25"/>
          <p:cNvGrpSpPr/>
          <p:nvPr/>
        </p:nvGrpSpPr>
        <p:grpSpPr>
          <a:xfrm>
            <a:off x="2343992" y="1904185"/>
            <a:ext cx="5201296" cy="3270510"/>
            <a:chOff x="-72343" y="433414"/>
            <a:chExt cx="9978758" cy="6228771"/>
          </a:xfrm>
          <a:noFill/>
        </p:grpSpPr>
        <p:sp>
          <p:nvSpPr>
            <p:cNvPr id="27" name="Arc 26"/>
            <p:cNvSpPr/>
            <p:nvPr/>
          </p:nvSpPr>
          <p:spPr>
            <a:xfrm>
              <a:off x="-72343" y="433414"/>
              <a:ext cx="9978758" cy="6228771"/>
            </a:xfrm>
            <a:prstGeom prst="arc">
              <a:avLst>
                <a:gd name="adj1" fmla="val 14460362"/>
                <a:gd name="adj2" fmla="val 5415563"/>
              </a:avLst>
            </a:prstGeom>
            <a:grpFill/>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28" name="Arc 27"/>
            <p:cNvSpPr/>
            <p:nvPr/>
          </p:nvSpPr>
          <p:spPr>
            <a:xfrm>
              <a:off x="1036921" y="924311"/>
              <a:ext cx="7708575" cy="5737874"/>
            </a:xfrm>
            <a:prstGeom prst="arc">
              <a:avLst>
                <a:gd name="adj1" fmla="val 5400001"/>
                <a:gd name="adj2" fmla="val 10562749"/>
              </a:avLst>
            </a:prstGeom>
            <a:grpFill/>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grpSp>
      <p:sp>
        <p:nvSpPr>
          <p:cNvPr id="35" name="Forme libre 34"/>
          <p:cNvSpPr/>
          <p:nvPr/>
        </p:nvSpPr>
        <p:spPr>
          <a:xfrm rot="4500000">
            <a:off x="3237512" y="1125466"/>
            <a:ext cx="1511045"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36" name="Forme libre 35"/>
          <p:cNvSpPr/>
          <p:nvPr/>
        </p:nvSpPr>
        <p:spPr>
          <a:xfrm rot="6169828">
            <a:off x="5590048" y="1228444"/>
            <a:ext cx="1531769"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37" name="Forme libre 36"/>
          <p:cNvSpPr/>
          <p:nvPr/>
        </p:nvSpPr>
        <p:spPr>
          <a:xfrm rot="9555212">
            <a:off x="6805116" y="2013971"/>
            <a:ext cx="2165438"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38" name="Forme libre 37"/>
          <p:cNvSpPr/>
          <p:nvPr/>
        </p:nvSpPr>
        <p:spPr>
          <a:xfrm rot="10547376">
            <a:off x="7426674" y="2946522"/>
            <a:ext cx="2378336"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41" name="Forme libre 40"/>
          <p:cNvSpPr/>
          <p:nvPr/>
        </p:nvSpPr>
        <p:spPr>
          <a:xfrm rot="15373778">
            <a:off x="5464638" y="5654214"/>
            <a:ext cx="1559695"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42" name="Forme libre 41"/>
          <p:cNvSpPr/>
          <p:nvPr/>
        </p:nvSpPr>
        <p:spPr>
          <a:xfrm rot="16747846">
            <a:off x="3651509" y="5757504"/>
            <a:ext cx="1487047"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43" name="Forme libre 42"/>
          <p:cNvSpPr/>
          <p:nvPr/>
        </p:nvSpPr>
        <p:spPr>
          <a:xfrm rot="18959525">
            <a:off x="2019245" y="5123493"/>
            <a:ext cx="1659745"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44" name="Forme libre 43"/>
          <p:cNvSpPr/>
          <p:nvPr/>
        </p:nvSpPr>
        <p:spPr>
          <a:xfrm rot="20631827">
            <a:off x="1313882" y="4418025"/>
            <a:ext cx="1846010"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61" name="Triangle isocèle 60"/>
          <p:cNvSpPr/>
          <p:nvPr/>
        </p:nvSpPr>
        <p:spPr>
          <a:xfrm flipV="1">
            <a:off x="4250244" y="330478"/>
            <a:ext cx="260924" cy="205875"/>
          </a:xfrm>
          <a:prstGeom prst="triangle">
            <a:avLst/>
          </a:prstGeom>
          <a:solidFill>
            <a:schemeClr val="tx1">
              <a:lumMod val="75000"/>
              <a:lumOff val="25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47" name="Forme libre 46"/>
          <p:cNvSpPr/>
          <p:nvPr/>
        </p:nvSpPr>
        <p:spPr>
          <a:xfrm rot="13769010">
            <a:off x="6414479" y="5304744"/>
            <a:ext cx="1769010"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48" name="Espace réservé du contenu 6"/>
          <p:cNvSpPr txBox="1">
            <a:spLocks/>
          </p:cNvSpPr>
          <p:nvPr/>
        </p:nvSpPr>
        <p:spPr>
          <a:xfrm>
            <a:off x="7161947" y="4189671"/>
            <a:ext cx="2700815" cy="1477328"/>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dirty="0" smtClean="0">
                <a:solidFill>
                  <a:prstClr val="black"/>
                </a:solidFill>
                <a:latin typeface="Calibri"/>
              </a:rPr>
              <a:t>  Sentiment </a:t>
            </a:r>
            <a:r>
              <a:rPr lang="fr-FR" sz="900" dirty="0">
                <a:solidFill>
                  <a:prstClr val="black"/>
                </a:solidFill>
                <a:latin typeface="Calibri"/>
              </a:rPr>
              <a:t>de </a:t>
            </a:r>
            <a:r>
              <a:rPr lang="fr-FR" sz="900" b="1" dirty="0">
                <a:solidFill>
                  <a:prstClr val="black"/>
                </a:solidFill>
                <a:latin typeface="Calibri"/>
              </a:rPr>
              <a:t>subir </a:t>
            </a:r>
            <a:r>
              <a:rPr lang="fr-FR" sz="900" dirty="0">
                <a:solidFill>
                  <a:prstClr val="black"/>
                </a:solidFill>
                <a:latin typeface="Calibri"/>
              </a:rPr>
              <a:t>sa vie,</a:t>
            </a:r>
            <a:r>
              <a:rPr lang="fr-BE" sz="900" dirty="0">
                <a:solidFill>
                  <a:prstClr val="black"/>
                </a:solidFill>
                <a:latin typeface="Calibri"/>
              </a:rPr>
              <a:t> </a:t>
            </a:r>
            <a:r>
              <a:rPr lang="fr-FR" sz="900" dirty="0">
                <a:solidFill>
                  <a:prstClr val="black"/>
                </a:solidFill>
                <a:latin typeface="Calibri"/>
              </a:rPr>
              <a:t>d’être soumis à diverses dominations dont les attentats terroristes,</a:t>
            </a:r>
            <a:r>
              <a:rPr lang="fr-BE" sz="900" dirty="0">
                <a:solidFill>
                  <a:prstClr val="black"/>
                </a:solidFill>
                <a:latin typeface="Calibri"/>
              </a:rPr>
              <a:t> </a:t>
            </a:r>
            <a:br>
              <a:rPr lang="fr-BE" sz="900" dirty="0">
                <a:solidFill>
                  <a:prstClr val="black"/>
                </a:solidFill>
                <a:latin typeface="Calibri"/>
              </a:rPr>
            </a:br>
            <a:r>
              <a:rPr lang="fr-FR" sz="900" b="1" dirty="0">
                <a:solidFill>
                  <a:prstClr val="black"/>
                </a:solidFill>
                <a:latin typeface="Calibri"/>
              </a:rPr>
              <a:t>sans avoir de capacité d’agir,</a:t>
            </a:r>
            <a:endParaRPr lang="fr-BE" sz="900" dirty="0">
              <a:solidFill>
                <a:prstClr val="black"/>
              </a:solidFill>
              <a:latin typeface="Calibri"/>
            </a:endParaRPr>
          </a:p>
          <a:p>
            <a:pPr marL="176213" indent="-176213">
              <a:spcBef>
                <a:spcPts val="0"/>
              </a:spcBef>
              <a:buFont typeface="Wingdings 3" charset="2"/>
              <a:buChar char="Ê"/>
            </a:pPr>
            <a:r>
              <a:rPr lang="fr-FR" sz="900" b="1" dirty="0">
                <a:solidFill>
                  <a:prstClr val="black"/>
                </a:solidFill>
                <a:latin typeface="Calibri"/>
              </a:rPr>
              <a:t>image de soi comme VICTIME</a:t>
            </a:r>
            <a:endParaRPr lang="fr-BE" sz="900" b="1" dirty="0">
              <a:solidFill>
                <a:prstClr val="black"/>
              </a:solidFill>
              <a:latin typeface="Calibri"/>
            </a:endParaRPr>
          </a:p>
          <a:p>
            <a:pPr marL="176213" indent="-176213">
              <a:spcBef>
                <a:spcPts val="0"/>
              </a:spcBef>
              <a:buFont typeface="Wingdings 3" charset="2"/>
              <a:buChar char="Ê"/>
            </a:pPr>
            <a:r>
              <a:rPr lang="fr-FR" sz="900" b="1" dirty="0">
                <a:solidFill>
                  <a:prstClr val="black"/>
                </a:solidFill>
                <a:latin typeface="Calibri"/>
              </a:rPr>
              <a:t>un rapport à l’altérité en termes de </a:t>
            </a:r>
            <a:br>
              <a:rPr lang="fr-FR" sz="900" b="1" dirty="0">
                <a:solidFill>
                  <a:prstClr val="black"/>
                </a:solidFill>
                <a:latin typeface="Calibri"/>
              </a:rPr>
            </a:br>
            <a:r>
              <a:rPr lang="fr-FR" sz="900" b="1" dirty="0">
                <a:solidFill>
                  <a:prstClr val="black"/>
                </a:solidFill>
                <a:latin typeface="Calibri"/>
              </a:rPr>
              <a:t>PEURS, </a:t>
            </a:r>
            <a:endParaRPr lang="fr-BE" sz="900" b="1" dirty="0">
              <a:solidFill>
                <a:prstClr val="black"/>
              </a:solidFill>
              <a:latin typeface="Calibri"/>
            </a:endParaRPr>
          </a:p>
          <a:p>
            <a:pPr marL="176213" indent="-176213">
              <a:spcBef>
                <a:spcPts val="0"/>
              </a:spcBef>
              <a:buFont typeface="Wingdings 3" charset="2"/>
              <a:buChar char="Ê"/>
            </a:pPr>
            <a:r>
              <a:rPr lang="fr-FR" sz="900" b="1" dirty="0">
                <a:solidFill>
                  <a:prstClr val="black"/>
                </a:solidFill>
                <a:latin typeface="Calibri"/>
              </a:rPr>
              <a:t>le rejet et la HAINE se développent, </a:t>
            </a:r>
            <a:endParaRPr lang="fr-BE" sz="900" b="1" dirty="0">
              <a:solidFill>
                <a:prstClr val="black"/>
              </a:solidFill>
              <a:latin typeface="Calibri"/>
            </a:endParaRPr>
          </a:p>
          <a:p>
            <a:pPr marL="176213" indent="-176213">
              <a:spcBef>
                <a:spcPts val="0"/>
              </a:spcBef>
              <a:buFont typeface="Wingdings 3" charset="2"/>
              <a:buChar char="Ê"/>
            </a:pPr>
            <a:r>
              <a:rPr lang="fr-FR" sz="900" b="1" dirty="0">
                <a:solidFill>
                  <a:prstClr val="black"/>
                </a:solidFill>
                <a:latin typeface="Calibri"/>
              </a:rPr>
              <a:t>donc : repli sur une mono-identité </a:t>
            </a:r>
            <a:br>
              <a:rPr lang="fr-FR" sz="900" b="1" dirty="0">
                <a:solidFill>
                  <a:prstClr val="black"/>
                </a:solidFill>
                <a:latin typeface="Calibri"/>
              </a:rPr>
            </a:br>
            <a:r>
              <a:rPr lang="fr-FR" sz="900" b="1" dirty="0">
                <a:solidFill>
                  <a:prstClr val="black"/>
                </a:solidFill>
                <a:latin typeface="Calibri"/>
              </a:rPr>
              <a:t>comme</a:t>
            </a:r>
            <a:r>
              <a:rPr lang="fr-BE" sz="900" b="1" dirty="0">
                <a:solidFill>
                  <a:prstClr val="black"/>
                </a:solidFill>
                <a:latin typeface="Calibri"/>
              </a:rPr>
              <a:t> </a:t>
            </a:r>
            <a:r>
              <a:rPr lang="fr-FR" sz="900" b="1" dirty="0">
                <a:solidFill>
                  <a:prstClr val="black"/>
                </a:solidFill>
                <a:latin typeface="Calibri"/>
              </a:rPr>
              <a:t>seul cocon protecteur </a:t>
            </a:r>
            <a:br>
              <a:rPr lang="fr-FR" sz="900" b="1" dirty="0">
                <a:solidFill>
                  <a:prstClr val="black"/>
                </a:solidFill>
                <a:latin typeface="Calibri"/>
              </a:rPr>
            </a:br>
            <a:r>
              <a:rPr lang="fr-FR" sz="900" b="1" dirty="0">
                <a:solidFill>
                  <a:prstClr val="black"/>
                </a:solidFill>
                <a:latin typeface="Calibri"/>
              </a:rPr>
              <a:t>mais qui va exclure l’autre,</a:t>
            </a:r>
            <a:endParaRPr lang="fr-BE" sz="900" b="1" dirty="0">
              <a:solidFill>
                <a:prstClr val="black"/>
              </a:solidFill>
              <a:latin typeface="Calibri"/>
            </a:endParaRPr>
          </a:p>
        </p:txBody>
      </p:sp>
      <p:sp>
        <p:nvSpPr>
          <p:cNvPr id="49" name="Forme libre 48"/>
          <p:cNvSpPr/>
          <p:nvPr/>
        </p:nvSpPr>
        <p:spPr>
          <a:xfrm rot="11108559">
            <a:off x="7464314" y="3993077"/>
            <a:ext cx="2345090" cy="224752"/>
          </a:xfrm>
          <a:custGeom>
            <a:avLst/>
            <a:gdLst>
              <a:gd name="connsiteX0" fmla="*/ 0 w 2596319"/>
              <a:gd name="connsiteY0" fmla="*/ 1294038 h 1294038"/>
              <a:gd name="connsiteX1" fmla="*/ 1310217 w 2596319"/>
              <a:gd name="connsiteY1" fmla="*/ 0 h 1294038"/>
              <a:gd name="connsiteX2" fmla="*/ 2596319 w 2596319"/>
              <a:gd name="connsiteY2" fmla="*/ 1294038 h 1294038"/>
            </a:gdLst>
            <a:ahLst/>
            <a:cxnLst>
              <a:cxn ang="0">
                <a:pos x="connsiteX0" y="connsiteY0"/>
              </a:cxn>
              <a:cxn ang="0">
                <a:pos x="connsiteX1" y="connsiteY1"/>
              </a:cxn>
              <a:cxn ang="0">
                <a:pos x="connsiteX2" y="connsiteY2"/>
              </a:cxn>
            </a:cxnLst>
            <a:rect l="l" t="t" r="r" b="b"/>
            <a:pathLst>
              <a:path w="2596319" h="1294038">
                <a:moveTo>
                  <a:pt x="0" y="1294038"/>
                </a:moveTo>
                <a:lnTo>
                  <a:pt x="1310217" y="0"/>
                </a:lnTo>
                <a:lnTo>
                  <a:pt x="2596319" y="1294038"/>
                </a:lnTo>
              </a:path>
            </a:pathLst>
          </a:cu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6350" cmpd="sng">
                <a:solidFill>
                  <a:srgbClr val="800000"/>
                </a:solidFill>
              </a:ln>
              <a:solidFill>
                <a:prstClr val="black"/>
              </a:solidFill>
              <a:latin typeface="Calibri"/>
            </a:endParaRPr>
          </a:p>
        </p:txBody>
      </p:sp>
      <p:sp>
        <p:nvSpPr>
          <p:cNvPr id="55" name="Rectangle 54"/>
          <p:cNvSpPr/>
          <p:nvPr/>
        </p:nvSpPr>
        <p:spPr>
          <a:xfrm>
            <a:off x="2910180" y="1573371"/>
            <a:ext cx="3256692" cy="1200329"/>
          </a:xfrm>
          <a:prstGeom prst="rect">
            <a:avLst/>
          </a:prstGeom>
          <a:solidFill>
            <a:srgbClr val="EEECE1"/>
          </a:solidFill>
          <a:ln w="12700"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46" name="ZoneTexte 45"/>
          <p:cNvSpPr txBox="1"/>
          <p:nvPr/>
        </p:nvSpPr>
        <p:spPr>
          <a:xfrm>
            <a:off x="4152828" y="3258280"/>
            <a:ext cx="1875220" cy="646331"/>
          </a:xfrm>
          <a:prstGeom prst="rect">
            <a:avLst/>
          </a:prstGeom>
          <a:noFill/>
        </p:spPr>
        <p:txBody>
          <a:bodyPr wrap="none" rtlCol="0">
            <a:spAutoFit/>
          </a:bodyPr>
          <a:lstStyle/>
          <a:p>
            <a:pPr algn="ctr"/>
            <a:r>
              <a:rPr lang="fr-FR" b="1" dirty="0" smtClean="0">
                <a:solidFill>
                  <a:srgbClr val="000000"/>
                </a:solidFill>
                <a:latin typeface="Calibri"/>
              </a:rPr>
              <a:t>LE SYSTÈME </a:t>
            </a:r>
            <a:br>
              <a:rPr lang="fr-FR" b="1" dirty="0" smtClean="0">
                <a:solidFill>
                  <a:srgbClr val="000000"/>
                </a:solidFill>
                <a:latin typeface="Calibri"/>
              </a:rPr>
            </a:br>
            <a:r>
              <a:rPr lang="fr-FR" b="1" dirty="0" smtClean="0">
                <a:solidFill>
                  <a:srgbClr val="000000"/>
                </a:solidFill>
                <a:latin typeface="Calibri"/>
              </a:rPr>
              <a:t>DE LA MUTATION</a:t>
            </a:r>
            <a:endParaRPr lang="fr-FR" b="1" dirty="0">
              <a:solidFill>
                <a:srgbClr val="000000"/>
              </a:solidFill>
              <a:latin typeface="Calibri"/>
            </a:endParaRPr>
          </a:p>
        </p:txBody>
      </p:sp>
      <p:sp>
        <p:nvSpPr>
          <p:cNvPr id="52" name="Rectangle 51"/>
          <p:cNvSpPr/>
          <p:nvPr/>
        </p:nvSpPr>
        <p:spPr>
          <a:xfrm>
            <a:off x="3" y="18030"/>
            <a:ext cx="2804159" cy="3240250"/>
          </a:xfrm>
          <a:prstGeom prst="rect">
            <a:avLst/>
          </a:prstGeom>
          <a:solidFill>
            <a:srgbClr val="EEECE1"/>
          </a:solidFill>
          <a:ln w="12700"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pic>
        <p:nvPicPr>
          <p:cNvPr id="50" name="Image 49"/>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1555" y="1211841"/>
            <a:ext cx="7077692" cy="3877185"/>
          </a:xfrm>
          <a:prstGeom prst="rect">
            <a:avLst/>
          </a:prstGeom>
        </p:spPr>
      </p:pic>
      <p:sp>
        <p:nvSpPr>
          <p:cNvPr id="51" name="ZoneTexte 50"/>
          <p:cNvSpPr txBox="1"/>
          <p:nvPr/>
        </p:nvSpPr>
        <p:spPr>
          <a:xfrm>
            <a:off x="3" y="18029"/>
            <a:ext cx="2804159" cy="3226524"/>
          </a:xfrm>
          <a:prstGeom prst="rect">
            <a:avLst/>
          </a:prstGeom>
          <a:noFill/>
          <a:ln>
            <a:noFill/>
          </a:ln>
        </p:spPr>
        <p:txBody>
          <a:bodyPr wrap="square" rtlCol="0">
            <a:spAutoFit/>
          </a:bodyPr>
          <a:lstStyle/>
          <a:p>
            <a:pPr>
              <a:spcBef>
                <a:spcPts val="200"/>
              </a:spcBef>
            </a:pPr>
            <a:r>
              <a:rPr lang="fr-FR" sz="1200" b="1" dirty="0">
                <a:solidFill>
                  <a:srgbClr val="008000"/>
                </a:solidFill>
                <a:latin typeface="Calibri"/>
              </a:rPr>
              <a:t>LA RENAISSANCE</a:t>
            </a:r>
            <a:endParaRPr lang="fr-BE" sz="1200" dirty="0">
              <a:solidFill>
                <a:srgbClr val="008000"/>
              </a:solidFill>
              <a:latin typeface="Calibri"/>
            </a:endParaRPr>
          </a:p>
          <a:p>
            <a:pPr marL="90488" indent="-90488">
              <a:spcBef>
                <a:spcPts val="200"/>
              </a:spcBef>
              <a:buFont typeface="Arial"/>
              <a:buChar char="•"/>
            </a:pPr>
            <a:r>
              <a:rPr lang="fr-FR" sz="1200" b="1" dirty="0" smtClean="0">
                <a:solidFill>
                  <a:srgbClr val="3366FF"/>
                </a:solidFill>
                <a:latin typeface="Calibri"/>
              </a:rPr>
              <a:t>Un </a:t>
            </a:r>
            <a:r>
              <a:rPr lang="fr-FR" sz="1200" b="1" dirty="0">
                <a:solidFill>
                  <a:srgbClr val="3366FF"/>
                </a:solidFill>
                <a:latin typeface="Calibri"/>
              </a:rPr>
              <a:t>monde ouvert,</a:t>
            </a:r>
            <a:endParaRPr lang="fr-BE" sz="1200" b="1" dirty="0">
              <a:solidFill>
                <a:srgbClr val="3366FF"/>
              </a:solidFill>
              <a:latin typeface="Calibri"/>
            </a:endParaRPr>
          </a:p>
          <a:p>
            <a:pPr marL="90488" indent="-90488">
              <a:spcBef>
                <a:spcPts val="200"/>
              </a:spcBef>
              <a:buFont typeface="Arial"/>
              <a:buChar char="•"/>
            </a:pPr>
            <a:r>
              <a:rPr lang="fr-FR" sz="1200" dirty="0" smtClean="0">
                <a:solidFill>
                  <a:srgbClr val="3366FF"/>
                </a:solidFill>
                <a:latin typeface="Calibri"/>
              </a:rPr>
              <a:t>Qui </a:t>
            </a:r>
            <a:r>
              <a:rPr lang="fr-FR" sz="1200" dirty="0">
                <a:solidFill>
                  <a:srgbClr val="3366FF"/>
                </a:solidFill>
                <a:latin typeface="Calibri"/>
              </a:rPr>
              <a:t>refonde la démocratie, </a:t>
            </a:r>
            <a:endParaRPr lang="fr-BE" sz="1200" dirty="0">
              <a:solidFill>
                <a:srgbClr val="3366FF"/>
              </a:solidFill>
              <a:latin typeface="Calibri"/>
            </a:endParaRPr>
          </a:p>
          <a:p>
            <a:pPr marL="90488" indent="-90488">
              <a:spcBef>
                <a:spcPts val="200"/>
              </a:spcBef>
              <a:buFont typeface="Arial"/>
              <a:buChar char="•"/>
            </a:pPr>
            <a:r>
              <a:rPr lang="fr-FR" sz="1200" dirty="0" smtClean="0">
                <a:solidFill>
                  <a:srgbClr val="3366FF"/>
                </a:solidFill>
                <a:latin typeface="Calibri"/>
              </a:rPr>
              <a:t>Qui </a:t>
            </a:r>
            <a:r>
              <a:rPr lang="fr-FR" sz="1200" dirty="0">
                <a:solidFill>
                  <a:srgbClr val="3366FF"/>
                </a:solidFill>
                <a:latin typeface="Calibri"/>
              </a:rPr>
              <a:t>refonde des institutions,</a:t>
            </a:r>
            <a:endParaRPr lang="fr-BE" sz="1200" dirty="0">
              <a:solidFill>
                <a:srgbClr val="3366FF"/>
              </a:solidFill>
              <a:latin typeface="Calibri"/>
            </a:endParaRPr>
          </a:p>
          <a:p>
            <a:pPr marL="90488" indent="-90488">
              <a:spcBef>
                <a:spcPts val="200"/>
              </a:spcBef>
              <a:buFont typeface="Arial"/>
              <a:buChar char="•"/>
            </a:pPr>
            <a:r>
              <a:rPr lang="fr-FR" sz="1200" dirty="0" smtClean="0">
                <a:solidFill>
                  <a:srgbClr val="3366FF"/>
                </a:solidFill>
                <a:latin typeface="Calibri"/>
              </a:rPr>
              <a:t>Qui </a:t>
            </a:r>
            <a:r>
              <a:rPr lang="fr-FR" sz="1200" dirty="0">
                <a:solidFill>
                  <a:srgbClr val="3366FF"/>
                </a:solidFill>
                <a:latin typeface="Calibri"/>
              </a:rPr>
              <a:t>réinvente l’économie,</a:t>
            </a:r>
            <a:endParaRPr lang="fr-BE" sz="1200" dirty="0">
              <a:solidFill>
                <a:srgbClr val="3366FF"/>
              </a:solidFill>
              <a:latin typeface="Calibri"/>
            </a:endParaRPr>
          </a:p>
          <a:p>
            <a:pPr marL="90488" indent="-90488">
              <a:spcBef>
                <a:spcPts val="200"/>
              </a:spcBef>
              <a:buFont typeface="Arial"/>
              <a:buChar char="•"/>
            </a:pPr>
            <a:r>
              <a:rPr lang="fr-FR" sz="1200" dirty="0" smtClean="0">
                <a:solidFill>
                  <a:srgbClr val="3366FF"/>
                </a:solidFill>
                <a:latin typeface="Calibri"/>
              </a:rPr>
              <a:t>Qui </a:t>
            </a:r>
            <a:r>
              <a:rPr lang="fr-FR" sz="1200" dirty="0">
                <a:solidFill>
                  <a:srgbClr val="3366FF"/>
                </a:solidFill>
                <a:latin typeface="Calibri"/>
              </a:rPr>
              <a:t>crée un nouvel universalisme qui </a:t>
            </a:r>
            <a:r>
              <a:rPr lang="fr-FR" sz="1200" dirty="0" smtClean="0">
                <a:solidFill>
                  <a:srgbClr val="3366FF"/>
                </a:solidFill>
                <a:latin typeface="Calibri"/>
              </a:rPr>
              <a:t>intègre </a:t>
            </a:r>
            <a:r>
              <a:rPr lang="fr-FR" sz="1200" dirty="0">
                <a:solidFill>
                  <a:srgbClr val="3366FF"/>
                </a:solidFill>
                <a:latin typeface="Calibri"/>
              </a:rPr>
              <a:t>les différences, </a:t>
            </a:r>
            <a:endParaRPr lang="fr-BE" sz="1200" dirty="0">
              <a:solidFill>
                <a:srgbClr val="3366FF"/>
              </a:solidFill>
              <a:latin typeface="Calibri"/>
            </a:endParaRPr>
          </a:p>
          <a:p>
            <a:pPr marL="90488" indent="-90488">
              <a:spcBef>
                <a:spcPts val="200"/>
              </a:spcBef>
              <a:buFont typeface="Arial"/>
              <a:buChar char="•"/>
            </a:pPr>
            <a:r>
              <a:rPr lang="fr-FR" sz="1200" dirty="0" smtClean="0">
                <a:solidFill>
                  <a:srgbClr val="3366FF"/>
                </a:solidFill>
                <a:latin typeface="Calibri"/>
              </a:rPr>
              <a:t>Des </a:t>
            </a:r>
            <a:r>
              <a:rPr lang="fr-FR" sz="1200" dirty="0">
                <a:solidFill>
                  <a:srgbClr val="3366FF"/>
                </a:solidFill>
                <a:latin typeface="Calibri"/>
              </a:rPr>
              <a:t>individus qui se battent contre toutes les </a:t>
            </a:r>
            <a:r>
              <a:rPr lang="fr-BE" sz="1200" dirty="0">
                <a:solidFill>
                  <a:srgbClr val="3366FF"/>
                </a:solidFill>
                <a:latin typeface="Calibri"/>
              </a:rPr>
              <a:t> </a:t>
            </a:r>
            <a:r>
              <a:rPr lang="fr-FR" sz="1200" dirty="0" smtClean="0">
                <a:solidFill>
                  <a:srgbClr val="3366FF"/>
                </a:solidFill>
                <a:latin typeface="Calibri"/>
              </a:rPr>
              <a:t>dominations </a:t>
            </a:r>
            <a:r>
              <a:rPr lang="fr-FR" sz="1200" b="1" dirty="0">
                <a:solidFill>
                  <a:srgbClr val="3366FF"/>
                </a:solidFill>
                <a:latin typeface="Calibri"/>
              </a:rPr>
              <a:t>au nom du droit </a:t>
            </a:r>
            <a:r>
              <a:rPr lang="fr-FR" sz="1200" b="1" dirty="0" smtClean="0">
                <a:solidFill>
                  <a:srgbClr val="3366FF"/>
                </a:solidFill>
                <a:latin typeface="Calibri"/>
              </a:rPr>
              <a:t>universel à </a:t>
            </a:r>
            <a:r>
              <a:rPr lang="fr-FR" sz="1200" b="1" dirty="0">
                <a:solidFill>
                  <a:srgbClr val="3366FF"/>
                </a:solidFill>
                <a:latin typeface="Calibri"/>
              </a:rPr>
              <a:t>la </a:t>
            </a:r>
            <a:r>
              <a:rPr lang="fr-FR" sz="1200" b="1" dirty="0" smtClean="0">
                <a:solidFill>
                  <a:srgbClr val="3366FF"/>
                </a:solidFill>
                <a:latin typeface="Calibri"/>
              </a:rPr>
              <a:t>dignité</a:t>
            </a:r>
            <a:br>
              <a:rPr lang="fr-FR" sz="1200" b="1" dirty="0" smtClean="0">
                <a:solidFill>
                  <a:srgbClr val="3366FF"/>
                </a:solidFill>
                <a:latin typeface="Calibri"/>
              </a:rPr>
            </a:br>
            <a:r>
              <a:rPr lang="fr-FR" sz="1200" b="1" dirty="0" smtClean="0">
                <a:solidFill>
                  <a:srgbClr val="3366FF"/>
                </a:solidFill>
                <a:latin typeface="Calibri"/>
              </a:rPr>
              <a:t>(la </a:t>
            </a:r>
            <a:r>
              <a:rPr lang="fr-FR" sz="1200" b="1" dirty="0">
                <a:solidFill>
                  <a:srgbClr val="3366FF"/>
                </a:solidFill>
                <a:latin typeface="Calibri"/>
              </a:rPr>
              <a:t>leur </a:t>
            </a:r>
            <a:r>
              <a:rPr lang="fr-FR" sz="1200" b="1" dirty="0" smtClean="0">
                <a:solidFill>
                  <a:srgbClr val="3366FF"/>
                </a:solidFill>
                <a:latin typeface="Calibri"/>
              </a:rPr>
              <a:t>et celle </a:t>
            </a:r>
            <a:r>
              <a:rPr lang="fr-FR" sz="1200" b="1" dirty="0">
                <a:solidFill>
                  <a:srgbClr val="3366FF"/>
                </a:solidFill>
                <a:latin typeface="Calibri"/>
              </a:rPr>
              <a:t>des autres),</a:t>
            </a:r>
            <a:endParaRPr lang="fr-BE" sz="1200" b="1" dirty="0">
              <a:solidFill>
                <a:srgbClr val="3366FF"/>
              </a:solidFill>
              <a:latin typeface="Calibri"/>
            </a:endParaRPr>
          </a:p>
          <a:p>
            <a:pPr marL="90488" indent="-90488">
              <a:spcBef>
                <a:spcPts val="200"/>
              </a:spcBef>
              <a:buFont typeface="Arial"/>
              <a:buChar char="•"/>
            </a:pPr>
            <a:r>
              <a:rPr lang="fr-FR" sz="1200" b="1" dirty="0" smtClean="0">
                <a:solidFill>
                  <a:srgbClr val="3366FF"/>
                </a:solidFill>
                <a:latin typeface="Calibri"/>
              </a:rPr>
              <a:t>Des </a:t>
            </a:r>
            <a:r>
              <a:rPr lang="fr-FR" sz="1200" b="1" dirty="0">
                <a:solidFill>
                  <a:srgbClr val="3366FF"/>
                </a:solidFill>
                <a:latin typeface="Calibri"/>
              </a:rPr>
              <a:t>individus qui deviennent des </a:t>
            </a:r>
            <a:r>
              <a:rPr lang="fr-FR" sz="1200" b="1" dirty="0" smtClean="0">
                <a:solidFill>
                  <a:srgbClr val="3366FF"/>
                </a:solidFill>
                <a:latin typeface="Calibri"/>
              </a:rPr>
              <a:t>sujets, = </a:t>
            </a:r>
            <a:r>
              <a:rPr lang="fr-FR" sz="1200" b="1" dirty="0">
                <a:solidFill>
                  <a:srgbClr val="3366FF"/>
                </a:solidFill>
                <a:latin typeface="Calibri"/>
              </a:rPr>
              <a:t>qui acquièrent une réelle capacité d’agir </a:t>
            </a:r>
            <a:r>
              <a:rPr lang="fr-FR" sz="1200" b="1" dirty="0" smtClean="0">
                <a:solidFill>
                  <a:srgbClr val="3366FF"/>
                </a:solidFill>
                <a:latin typeface="Calibri"/>
              </a:rPr>
              <a:t>en </a:t>
            </a:r>
            <a:r>
              <a:rPr lang="fr-FR" sz="1200" b="1" dirty="0">
                <a:solidFill>
                  <a:srgbClr val="3366FF"/>
                </a:solidFill>
                <a:latin typeface="Calibri"/>
              </a:rPr>
              <a:t>se considérant </a:t>
            </a:r>
            <a:r>
              <a:rPr lang="fr-FR" sz="1200" b="1" dirty="0" smtClean="0">
                <a:solidFill>
                  <a:srgbClr val="3366FF"/>
                </a:solidFill>
                <a:latin typeface="Calibri"/>
              </a:rPr>
              <a:t>individuellement</a:t>
            </a:r>
            <a:r>
              <a:rPr lang="fr-BE" sz="1200" b="1" dirty="0">
                <a:solidFill>
                  <a:srgbClr val="3366FF"/>
                </a:solidFill>
                <a:latin typeface="Calibri"/>
              </a:rPr>
              <a:t> </a:t>
            </a:r>
            <a:r>
              <a:rPr lang="fr-FR" sz="1200" b="1" dirty="0" smtClean="0">
                <a:solidFill>
                  <a:srgbClr val="3366FF"/>
                </a:solidFill>
                <a:latin typeface="Calibri"/>
              </a:rPr>
              <a:t>et </a:t>
            </a:r>
            <a:r>
              <a:rPr lang="fr-FR" sz="1200" b="1" dirty="0">
                <a:solidFill>
                  <a:srgbClr val="3366FF"/>
                </a:solidFill>
                <a:latin typeface="Calibri"/>
              </a:rPr>
              <a:t>collectivement en charge de l’avenir</a:t>
            </a:r>
            <a:r>
              <a:rPr lang="fr-FR" sz="1200" dirty="0">
                <a:solidFill>
                  <a:srgbClr val="3366FF"/>
                </a:solidFill>
                <a:latin typeface="Calibri"/>
              </a:rPr>
              <a:t>.</a:t>
            </a:r>
            <a:endParaRPr lang="fr-BE" sz="1200" dirty="0">
              <a:solidFill>
                <a:srgbClr val="3366FF"/>
              </a:solidFill>
              <a:latin typeface="Calibri"/>
            </a:endParaRPr>
          </a:p>
        </p:txBody>
      </p:sp>
      <p:sp>
        <p:nvSpPr>
          <p:cNvPr id="56" name="Rectangle 55"/>
          <p:cNvSpPr/>
          <p:nvPr/>
        </p:nvSpPr>
        <p:spPr>
          <a:xfrm>
            <a:off x="4359250" y="1917990"/>
            <a:ext cx="1807622" cy="1223412"/>
          </a:xfrm>
          <a:prstGeom prst="rect">
            <a:avLst/>
          </a:prstGeom>
        </p:spPr>
        <p:txBody>
          <a:bodyPr wrap="square">
            <a:spAutoFit/>
          </a:bodyPr>
          <a:lstStyle/>
          <a:p>
            <a:r>
              <a:rPr lang="fr-FR" sz="1050" b="1" dirty="0" smtClean="0">
                <a:solidFill>
                  <a:srgbClr val="3366FF"/>
                </a:solidFill>
                <a:latin typeface="Calibri"/>
              </a:rPr>
              <a:t>Risque de nihilisme,</a:t>
            </a:r>
          </a:p>
          <a:p>
            <a:r>
              <a:rPr lang="fr-FR" sz="1050" b="1" dirty="0" smtClean="0">
                <a:solidFill>
                  <a:srgbClr val="3366FF"/>
                </a:solidFill>
                <a:latin typeface="Calibri"/>
              </a:rPr>
              <a:t>de </a:t>
            </a:r>
            <a:r>
              <a:rPr lang="fr-FR" sz="1050" b="1" dirty="0">
                <a:solidFill>
                  <a:srgbClr val="3366FF"/>
                </a:solidFill>
                <a:latin typeface="Calibri"/>
              </a:rPr>
              <a:t>décompositions, </a:t>
            </a:r>
            <a:endParaRPr lang="fr-FR" sz="1050" b="1" dirty="0" smtClean="0">
              <a:solidFill>
                <a:srgbClr val="3366FF"/>
              </a:solidFill>
              <a:latin typeface="Calibri"/>
            </a:endParaRPr>
          </a:p>
          <a:p>
            <a:r>
              <a:rPr lang="fr-FR" sz="1050" b="1" dirty="0" smtClean="0">
                <a:solidFill>
                  <a:srgbClr val="3366FF"/>
                </a:solidFill>
                <a:latin typeface="Calibri"/>
              </a:rPr>
              <a:t>de </a:t>
            </a:r>
            <a:r>
              <a:rPr lang="fr-FR" sz="1050" b="1" dirty="0">
                <a:solidFill>
                  <a:srgbClr val="3366FF"/>
                </a:solidFill>
                <a:latin typeface="Calibri"/>
              </a:rPr>
              <a:t>désespoirs</a:t>
            </a:r>
            <a:r>
              <a:rPr lang="fr-FR" sz="900" b="1" dirty="0">
                <a:solidFill>
                  <a:prstClr val="black"/>
                </a:solidFill>
                <a:latin typeface="Calibri"/>
              </a:rPr>
              <a:t>,</a:t>
            </a:r>
            <a:r>
              <a:rPr lang="fr-BE" sz="900" b="1" dirty="0">
                <a:solidFill>
                  <a:prstClr val="black"/>
                </a:solidFill>
                <a:latin typeface="Calibri"/>
              </a:rPr>
              <a:t/>
            </a:r>
            <a:br>
              <a:rPr lang="fr-BE" sz="900" b="1" dirty="0">
                <a:solidFill>
                  <a:prstClr val="black"/>
                </a:solidFill>
                <a:latin typeface="Calibri"/>
              </a:rPr>
            </a:br>
            <a:r>
              <a:rPr lang="fr-FR" sz="1050" b="1" dirty="0">
                <a:solidFill>
                  <a:srgbClr val="3366FF"/>
                </a:solidFill>
                <a:latin typeface="Calibri"/>
              </a:rPr>
              <a:t>d’inégalités sociales croissantes</a:t>
            </a:r>
            <a:r>
              <a:rPr lang="fr-FR" sz="900" b="1" dirty="0">
                <a:solidFill>
                  <a:srgbClr val="3366FF"/>
                </a:solidFill>
                <a:latin typeface="Calibri"/>
              </a:rPr>
              <a:t>, </a:t>
            </a:r>
            <a:r>
              <a:rPr lang="fr-BE" sz="900" b="1" dirty="0">
                <a:solidFill>
                  <a:srgbClr val="3366FF"/>
                </a:solidFill>
                <a:latin typeface="Calibri"/>
              </a:rPr>
              <a:t/>
            </a:r>
            <a:br>
              <a:rPr lang="fr-BE" sz="900" b="1" dirty="0">
                <a:solidFill>
                  <a:srgbClr val="3366FF"/>
                </a:solidFill>
                <a:latin typeface="Calibri"/>
              </a:rPr>
            </a:br>
            <a:r>
              <a:rPr lang="fr-FR" sz="1050" b="1" dirty="0" smtClean="0">
                <a:solidFill>
                  <a:srgbClr val="3366FF"/>
                </a:solidFill>
                <a:latin typeface="Calibri"/>
              </a:rPr>
              <a:t>de </a:t>
            </a:r>
            <a:r>
              <a:rPr lang="fr-FR" sz="1050" b="1" dirty="0">
                <a:solidFill>
                  <a:srgbClr val="3366FF"/>
                </a:solidFill>
                <a:latin typeface="Calibri"/>
              </a:rPr>
              <a:t>violences obscurantistes,</a:t>
            </a:r>
            <a:r>
              <a:rPr lang="fr-BE" sz="1050" b="1" dirty="0">
                <a:solidFill>
                  <a:srgbClr val="3366FF"/>
                </a:solidFill>
                <a:latin typeface="Calibri"/>
              </a:rPr>
              <a:t/>
            </a:r>
            <a:br>
              <a:rPr lang="fr-BE" sz="1050" b="1" dirty="0">
                <a:solidFill>
                  <a:srgbClr val="3366FF"/>
                </a:solidFill>
                <a:latin typeface="Calibri"/>
              </a:rPr>
            </a:br>
            <a:r>
              <a:rPr lang="fr-FR" sz="1050" b="1" dirty="0">
                <a:solidFill>
                  <a:srgbClr val="3366FF"/>
                </a:solidFill>
                <a:latin typeface="Calibri"/>
              </a:rPr>
              <a:t>de </a:t>
            </a:r>
            <a:r>
              <a:rPr lang="fr-FR" sz="1050" b="1" dirty="0" smtClean="0">
                <a:solidFill>
                  <a:srgbClr val="3366FF"/>
                </a:solidFill>
                <a:latin typeface="Calibri"/>
              </a:rPr>
              <a:t>soumissions</a:t>
            </a:r>
            <a:r>
              <a:rPr lang="fr-FR" sz="900" b="1" dirty="0">
                <a:solidFill>
                  <a:srgbClr val="3366FF"/>
                </a:solidFill>
                <a:latin typeface="Calibri"/>
              </a:rPr>
              <a:t>,</a:t>
            </a:r>
            <a:endParaRPr lang="fr-BE" sz="900" b="1" dirty="0">
              <a:solidFill>
                <a:srgbClr val="3366FF"/>
              </a:solidFill>
              <a:latin typeface="Calibri"/>
            </a:endParaRPr>
          </a:p>
        </p:txBody>
      </p:sp>
      <p:sp>
        <p:nvSpPr>
          <p:cNvPr id="65" name="ZoneTexte 64"/>
          <p:cNvSpPr txBox="1"/>
          <p:nvPr/>
        </p:nvSpPr>
        <p:spPr>
          <a:xfrm>
            <a:off x="2953972" y="1500364"/>
            <a:ext cx="2246136" cy="1938992"/>
          </a:xfrm>
          <a:prstGeom prst="rect">
            <a:avLst/>
          </a:prstGeom>
          <a:noFill/>
        </p:spPr>
        <p:txBody>
          <a:bodyPr wrap="square" rtlCol="0">
            <a:spAutoFit/>
          </a:bodyPr>
          <a:lstStyle/>
          <a:p>
            <a:r>
              <a:rPr lang="fr-FR" sz="1200" b="1" dirty="0">
                <a:solidFill>
                  <a:srgbClr val="FF0000"/>
                </a:solidFill>
                <a:latin typeface="Calibri"/>
              </a:rPr>
              <a:t>UNE GOUVERNANCE </a:t>
            </a:r>
            <a:r>
              <a:rPr lang="fr-FR" sz="1200" b="1" dirty="0" smtClean="0">
                <a:solidFill>
                  <a:srgbClr val="FF0000"/>
                </a:solidFill>
                <a:latin typeface="Calibri"/>
              </a:rPr>
              <a:t>AUTORITAIRE FONDEE SUR    </a:t>
            </a:r>
          </a:p>
          <a:p>
            <a:r>
              <a:rPr lang="fr-FR" sz="1200" b="1" dirty="0" smtClean="0">
                <a:solidFill>
                  <a:srgbClr val="FF0000"/>
                </a:solidFill>
                <a:latin typeface="Calibri"/>
              </a:rPr>
              <a:t>L’EXCLUSION</a:t>
            </a:r>
            <a:endParaRPr lang="fr-BE" sz="1200" b="1" dirty="0">
              <a:solidFill>
                <a:srgbClr val="FF0000"/>
              </a:solidFill>
              <a:latin typeface="Calibri"/>
            </a:endParaRPr>
          </a:p>
          <a:p>
            <a:pPr marL="90488" indent="-90488">
              <a:buFont typeface="Arial"/>
              <a:buChar char="•"/>
            </a:pPr>
            <a:r>
              <a:rPr lang="fr-FR" sz="1050" b="1" dirty="0" smtClean="0">
                <a:solidFill>
                  <a:srgbClr val="3366FF"/>
                </a:solidFill>
                <a:latin typeface="Calibri"/>
              </a:rPr>
              <a:t>Un </a:t>
            </a:r>
            <a:r>
              <a:rPr lang="fr-FR" sz="1050" b="1" dirty="0">
                <a:solidFill>
                  <a:srgbClr val="3366FF"/>
                </a:solidFill>
                <a:latin typeface="Calibri"/>
              </a:rPr>
              <a:t>monde de murs, </a:t>
            </a:r>
            <a:endParaRPr lang="fr-FR" sz="1050" b="1" dirty="0" smtClean="0">
              <a:solidFill>
                <a:srgbClr val="3366FF"/>
              </a:solidFill>
              <a:latin typeface="Calibri"/>
            </a:endParaRPr>
          </a:p>
          <a:p>
            <a:r>
              <a:rPr lang="fr-FR" sz="1050" b="1" dirty="0">
                <a:solidFill>
                  <a:srgbClr val="3366FF"/>
                </a:solidFill>
                <a:latin typeface="Calibri"/>
              </a:rPr>
              <a:t> </a:t>
            </a:r>
            <a:r>
              <a:rPr lang="fr-FR" sz="1050" b="1" dirty="0" smtClean="0">
                <a:solidFill>
                  <a:srgbClr val="3366FF"/>
                </a:solidFill>
                <a:latin typeface="Calibri"/>
              </a:rPr>
              <a:t>   de </a:t>
            </a:r>
            <a:r>
              <a:rPr lang="fr-FR" sz="1050" b="1" dirty="0">
                <a:solidFill>
                  <a:srgbClr val="3366FF"/>
                </a:solidFill>
                <a:latin typeface="Calibri"/>
              </a:rPr>
              <a:t>frontières</a:t>
            </a:r>
            <a:r>
              <a:rPr lang="fr-FR" sz="1050" b="1" dirty="0" smtClean="0">
                <a:solidFill>
                  <a:srgbClr val="3366FF"/>
                </a:solidFill>
                <a:latin typeface="Calibri"/>
              </a:rPr>
              <a:t>,</a:t>
            </a:r>
            <a:r>
              <a:rPr lang="fr-BE" sz="1050" b="1" dirty="0">
                <a:solidFill>
                  <a:srgbClr val="3366FF"/>
                </a:solidFill>
                <a:latin typeface="Calibri"/>
              </a:rPr>
              <a:t/>
            </a:r>
            <a:br>
              <a:rPr lang="fr-BE" sz="1050" b="1" dirty="0">
                <a:solidFill>
                  <a:srgbClr val="3366FF"/>
                </a:solidFill>
                <a:latin typeface="Calibri"/>
              </a:rPr>
            </a:br>
            <a:r>
              <a:rPr lang="fr-BE" sz="1050" b="1" dirty="0" smtClean="0">
                <a:solidFill>
                  <a:srgbClr val="3366FF"/>
                </a:solidFill>
                <a:latin typeface="Calibri"/>
              </a:rPr>
              <a:t>    </a:t>
            </a:r>
            <a:r>
              <a:rPr lang="fr-FR" sz="1050" b="1" dirty="0" smtClean="0">
                <a:solidFill>
                  <a:srgbClr val="3366FF"/>
                </a:solidFill>
                <a:latin typeface="Calibri"/>
              </a:rPr>
              <a:t>de </a:t>
            </a:r>
            <a:r>
              <a:rPr lang="fr-FR" sz="1050" b="1" dirty="0">
                <a:solidFill>
                  <a:srgbClr val="3366FF"/>
                </a:solidFill>
                <a:latin typeface="Calibri"/>
              </a:rPr>
              <a:t>fermetures</a:t>
            </a:r>
            <a:r>
              <a:rPr lang="fr-FR" sz="1050" b="1" dirty="0" smtClean="0">
                <a:solidFill>
                  <a:srgbClr val="3366FF"/>
                </a:solidFill>
                <a:latin typeface="Calibri"/>
              </a:rPr>
              <a:t>,</a:t>
            </a:r>
            <a:r>
              <a:rPr lang="fr-BE" sz="1050" b="1" dirty="0">
                <a:solidFill>
                  <a:srgbClr val="3366FF"/>
                </a:solidFill>
                <a:latin typeface="Calibri"/>
              </a:rPr>
              <a:t/>
            </a:r>
            <a:br>
              <a:rPr lang="fr-BE" sz="1050" b="1" dirty="0">
                <a:solidFill>
                  <a:srgbClr val="3366FF"/>
                </a:solidFill>
                <a:latin typeface="Calibri"/>
              </a:rPr>
            </a:br>
            <a:r>
              <a:rPr lang="fr-BE" sz="1050" b="1" dirty="0" smtClean="0">
                <a:solidFill>
                  <a:srgbClr val="3366FF"/>
                </a:solidFill>
                <a:latin typeface="Calibri"/>
              </a:rPr>
              <a:t>    </a:t>
            </a:r>
            <a:r>
              <a:rPr lang="fr-FR" sz="1050" b="1" dirty="0" smtClean="0">
                <a:solidFill>
                  <a:srgbClr val="3366FF"/>
                </a:solidFill>
                <a:latin typeface="Calibri"/>
              </a:rPr>
              <a:t>de </a:t>
            </a:r>
            <a:r>
              <a:rPr lang="fr-FR" sz="1050" b="1" dirty="0">
                <a:solidFill>
                  <a:srgbClr val="3366FF"/>
                </a:solidFill>
                <a:latin typeface="Calibri"/>
              </a:rPr>
              <a:t>replis, </a:t>
            </a:r>
            <a:r>
              <a:rPr lang="fr-BE" sz="1050" b="1" dirty="0">
                <a:solidFill>
                  <a:srgbClr val="3366FF"/>
                </a:solidFill>
                <a:latin typeface="Calibri"/>
              </a:rPr>
              <a:t/>
            </a:r>
            <a:br>
              <a:rPr lang="fr-BE" sz="1050" b="1" dirty="0">
                <a:solidFill>
                  <a:srgbClr val="3366FF"/>
                </a:solidFill>
                <a:latin typeface="Calibri"/>
              </a:rPr>
            </a:br>
            <a:r>
              <a:rPr lang="fr-BE" sz="1050" b="1" dirty="0" smtClean="0">
                <a:solidFill>
                  <a:srgbClr val="3366FF"/>
                </a:solidFill>
                <a:latin typeface="Calibri"/>
              </a:rPr>
              <a:t>   </a:t>
            </a:r>
            <a:r>
              <a:rPr lang="fr-FR" sz="1050" b="1" dirty="0" smtClean="0">
                <a:solidFill>
                  <a:srgbClr val="3366FF"/>
                </a:solidFill>
                <a:latin typeface="Calibri"/>
              </a:rPr>
              <a:t>de méfiances,</a:t>
            </a:r>
            <a:r>
              <a:rPr lang="fr-BE" sz="1050" b="1" dirty="0">
                <a:solidFill>
                  <a:srgbClr val="3366FF"/>
                </a:solidFill>
                <a:latin typeface="Calibri"/>
              </a:rPr>
              <a:t/>
            </a:r>
            <a:br>
              <a:rPr lang="fr-BE" sz="1050" b="1" dirty="0">
                <a:solidFill>
                  <a:srgbClr val="3366FF"/>
                </a:solidFill>
                <a:latin typeface="Calibri"/>
              </a:rPr>
            </a:br>
            <a:r>
              <a:rPr lang="fr-BE" sz="1050" b="1" dirty="0" smtClean="0">
                <a:solidFill>
                  <a:srgbClr val="3366FF"/>
                </a:solidFill>
                <a:latin typeface="Calibri"/>
              </a:rPr>
              <a:t>   </a:t>
            </a:r>
            <a:r>
              <a:rPr lang="fr-FR" sz="1050" b="1" dirty="0" smtClean="0">
                <a:solidFill>
                  <a:srgbClr val="3366FF"/>
                </a:solidFill>
                <a:latin typeface="Calibri"/>
              </a:rPr>
              <a:t>de rejets, </a:t>
            </a:r>
          </a:p>
          <a:p>
            <a:r>
              <a:rPr lang="fr-FR" sz="1050" b="1" dirty="0">
                <a:solidFill>
                  <a:srgbClr val="3366FF"/>
                </a:solidFill>
                <a:latin typeface="Calibri"/>
              </a:rPr>
              <a:t> </a:t>
            </a:r>
            <a:r>
              <a:rPr lang="fr-FR" sz="1050" b="1" dirty="0" smtClean="0">
                <a:solidFill>
                  <a:srgbClr val="3366FF"/>
                </a:solidFill>
                <a:latin typeface="Calibri"/>
              </a:rPr>
              <a:t>  de </a:t>
            </a:r>
            <a:r>
              <a:rPr lang="fr-FR" sz="1050" b="1" dirty="0">
                <a:solidFill>
                  <a:srgbClr val="3366FF"/>
                </a:solidFill>
                <a:latin typeface="Calibri"/>
              </a:rPr>
              <a:t>xénophobie</a:t>
            </a:r>
            <a:r>
              <a:rPr lang="fr-FR" sz="1050" b="1" dirty="0" smtClean="0">
                <a:solidFill>
                  <a:srgbClr val="3366FF"/>
                </a:solidFill>
                <a:latin typeface="Calibri"/>
              </a:rPr>
              <a:t>,</a:t>
            </a:r>
            <a:endParaRPr lang="fr-BE" sz="1050" b="1" dirty="0">
              <a:solidFill>
                <a:srgbClr val="3366FF"/>
              </a:solidFill>
              <a:latin typeface="Calibri"/>
            </a:endParaRPr>
          </a:p>
          <a:p>
            <a:endParaRPr lang="fr-BE" sz="1050" b="1" dirty="0">
              <a:solidFill>
                <a:srgbClr val="3366FF"/>
              </a:solidFill>
              <a:latin typeface="Calibri"/>
            </a:endParaRPr>
          </a:p>
        </p:txBody>
      </p:sp>
      <p:cxnSp>
        <p:nvCxnSpPr>
          <p:cNvPr id="66" name="Connecteur droit 65"/>
          <p:cNvCxnSpPr/>
          <p:nvPr/>
        </p:nvCxnSpPr>
        <p:spPr>
          <a:xfrm>
            <a:off x="4326036" y="2061231"/>
            <a:ext cx="0" cy="458461"/>
          </a:xfrm>
          <a:prstGeom prst="line">
            <a:avLst/>
          </a:prstGeom>
          <a:ln w="635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5" name="Espace réservé du contenu 6"/>
          <p:cNvSpPr txBox="1">
            <a:spLocks/>
          </p:cNvSpPr>
          <p:nvPr/>
        </p:nvSpPr>
        <p:spPr>
          <a:xfrm>
            <a:off x="1237381" y="4012431"/>
            <a:ext cx="1855967" cy="369332"/>
          </a:xfrm>
          <a:prstGeom prst="rect">
            <a:avLst/>
          </a:prstGeom>
          <a:noFill/>
        </p:spPr>
        <p:txBody>
          <a:bodyPr vert="horz" wrap="square" lIns="91440" tIns="45720" rIns="91440" bIns="45720" rtlCol="0">
            <a:spAutoFit/>
          </a:bodyPr>
          <a:lstStyle>
            <a:lvl1pPr marL="266700" indent="-266700" algn="l" defTabSz="457200" rtl="0" eaLnBrk="1" latinLnBrk="0" hangingPunct="1">
              <a:spcBef>
                <a:spcPct val="20000"/>
              </a:spcBef>
              <a:buClr>
                <a:srgbClr val="800000"/>
              </a:buClr>
              <a:buSzPct val="100000"/>
              <a:buFont typeface="Wingdings 3" charset="2"/>
              <a:buChar char=""/>
              <a:defRPr sz="1600" kern="1200">
                <a:solidFill>
                  <a:srgbClr val="800000"/>
                </a:solidFill>
                <a:latin typeface="+mn-lt"/>
                <a:ea typeface="+mn-ea"/>
                <a:cs typeface="+mn-cs"/>
              </a:defRPr>
            </a:lvl1pPr>
            <a:lvl2pPr marL="449263" indent="-182563" algn="l" defTabSz="457200" rtl="0" eaLnBrk="1" latinLnBrk="0" hangingPunct="1">
              <a:spcBef>
                <a:spcPct val="20000"/>
              </a:spcBef>
              <a:buClr>
                <a:srgbClr val="800000"/>
              </a:buClr>
              <a:buFont typeface="Wingdings" charset="2"/>
              <a:buChar char="§"/>
              <a:defRPr sz="1600" kern="1200">
                <a:solidFill>
                  <a:srgbClr val="800000"/>
                </a:solidFill>
                <a:latin typeface="+mn-lt"/>
                <a:ea typeface="+mn-ea"/>
                <a:cs typeface="+mn-cs"/>
              </a:defRPr>
            </a:lvl2pPr>
            <a:lvl3pPr marL="712788" indent="-177800"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3pPr>
            <a:lvl4pPr marL="901700" indent="-188913" algn="l" defTabSz="457200" rtl="0" eaLnBrk="1" latinLnBrk="0" hangingPunct="1">
              <a:spcBef>
                <a:spcPct val="20000"/>
              </a:spcBef>
              <a:buClr>
                <a:srgbClr val="800000"/>
              </a:buClr>
              <a:buFont typeface="Arial"/>
              <a:buChar char="•"/>
              <a:defRPr sz="1600" kern="1200">
                <a:solidFill>
                  <a:srgbClr val="800000"/>
                </a:solidFill>
                <a:latin typeface="+mn-lt"/>
                <a:ea typeface="+mn-ea"/>
                <a:cs typeface="+mn-cs"/>
              </a:defRPr>
            </a:lvl4pPr>
            <a:lvl5pPr marL="1166813" indent="-268288" algn="l" defTabSz="457200" rtl="0" eaLnBrk="1" latinLnBrk="0" hangingPunct="1">
              <a:spcBef>
                <a:spcPct val="20000"/>
              </a:spcBef>
              <a:buClr>
                <a:srgbClr val="800000"/>
              </a:buClr>
              <a:buFont typeface="Arial"/>
              <a:buChar char="»"/>
              <a:tabLst>
                <a:tab pos="2154238" algn="l"/>
              </a:tabLst>
              <a:defRPr sz="1600" kern="1200">
                <a:solidFill>
                  <a:srgbClr val="8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3" charset="2"/>
              <a:buNone/>
            </a:pPr>
            <a:r>
              <a:rPr lang="fr-FR" sz="900" b="1" dirty="0">
                <a:solidFill>
                  <a:srgbClr val="000000"/>
                </a:solidFill>
                <a:latin typeface="Calibri"/>
              </a:rPr>
              <a:t>Des voies d’espérance existent.</a:t>
            </a:r>
            <a:endParaRPr lang="fr-BE" sz="900" dirty="0">
              <a:solidFill>
                <a:srgbClr val="000000"/>
              </a:solidFill>
              <a:latin typeface="Calibri"/>
            </a:endParaRPr>
          </a:p>
          <a:p>
            <a:pPr marL="0" indent="0">
              <a:spcBef>
                <a:spcPts val="0"/>
              </a:spcBef>
              <a:buFont typeface="Wingdings 3" charset="2"/>
              <a:buNone/>
            </a:pPr>
            <a:r>
              <a:rPr lang="fr-FR" sz="900" b="1" dirty="0">
                <a:solidFill>
                  <a:srgbClr val="000000"/>
                </a:solidFill>
                <a:latin typeface="Calibri"/>
              </a:rPr>
              <a:t>Mais l’issue est incertaine…</a:t>
            </a:r>
            <a:endParaRPr lang="fr-BE" sz="900" dirty="0">
              <a:solidFill>
                <a:srgbClr val="000000"/>
              </a:solidFill>
              <a:latin typeface="Calibri"/>
            </a:endParaRPr>
          </a:p>
        </p:txBody>
      </p:sp>
      <p:sp>
        <p:nvSpPr>
          <p:cNvPr id="70" name="ZoneTexte 69"/>
          <p:cNvSpPr txBox="1"/>
          <p:nvPr/>
        </p:nvSpPr>
        <p:spPr>
          <a:xfrm>
            <a:off x="1165912" y="3550668"/>
            <a:ext cx="1698856" cy="492443"/>
          </a:xfrm>
          <a:prstGeom prst="rect">
            <a:avLst/>
          </a:prstGeom>
          <a:solidFill>
            <a:srgbClr val="EEECE1"/>
          </a:solidFill>
        </p:spPr>
        <p:txBody>
          <a:bodyPr wrap="square" rtlCol="0">
            <a:spAutoFit/>
          </a:bodyPr>
          <a:lstStyle/>
          <a:p>
            <a:pPr algn="ctr"/>
            <a:r>
              <a:rPr lang="fr-FR" sz="1300" b="1" dirty="0" smtClean="0">
                <a:solidFill>
                  <a:srgbClr val="000000"/>
                </a:solidFill>
                <a:latin typeface="Calibri"/>
              </a:rPr>
              <a:t>Quel monde voulons nous bâtir ? </a:t>
            </a:r>
            <a:endParaRPr lang="fr-FR" sz="1300" b="1" dirty="0">
              <a:solidFill>
                <a:srgbClr val="000000"/>
              </a:solidFill>
              <a:latin typeface="Calibri"/>
            </a:endParaRPr>
          </a:p>
        </p:txBody>
      </p:sp>
    </p:spTree>
    <p:extLst>
      <p:ext uri="{BB962C8B-B14F-4D97-AF65-F5344CB8AC3E}">
        <p14:creationId xmlns:p14="http://schemas.microsoft.com/office/powerpoint/2010/main" val="40780557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idx="1"/>
          </p:nvPr>
        </p:nvSpPr>
        <p:spPr>
          <a:xfrm>
            <a:off x="2000672" y="1896832"/>
            <a:ext cx="5904656" cy="2099036"/>
          </a:xfrm>
        </p:spPr>
        <p:txBody>
          <a:bodyPr/>
          <a:lstStyle/>
          <a:p>
            <a:pPr marL="0" indent="0">
              <a:buNone/>
            </a:pPr>
            <a:r>
              <a:rPr lang="fr-FR" sz="2000" b="1" i="1" dirty="0" smtClean="0"/>
              <a:t>"Le </a:t>
            </a:r>
            <a:r>
              <a:rPr lang="fr-FR" sz="2000" b="1" i="1" dirty="0"/>
              <a:t>vieux monde se meurt,</a:t>
            </a:r>
            <a:endParaRPr lang="fr-BE" sz="2000" b="1" i="1" dirty="0"/>
          </a:p>
          <a:p>
            <a:pPr marL="0" indent="0">
              <a:buNone/>
            </a:pPr>
            <a:r>
              <a:rPr lang="fr-FR" sz="2000" b="1" i="1" dirty="0"/>
              <a:t>le nouveau monde tarde à </a:t>
            </a:r>
            <a:r>
              <a:rPr lang="fr-FR" sz="2000" b="1" i="1" dirty="0" smtClean="0"/>
              <a:t>apparaître,</a:t>
            </a:r>
            <a:endParaRPr lang="fr-BE" sz="2000" b="1" i="1" dirty="0"/>
          </a:p>
          <a:p>
            <a:pPr marL="0" indent="0">
              <a:buNone/>
            </a:pPr>
            <a:r>
              <a:rPr lang="fr-FR" sz="2000" b="1" i="1" dirty="0"/>
              <a:t>et dans ce clair-obscur surgissent les </a:t>
            </a:r>
            <a:r>
              <a:rPr lang="fr-FR" sz="2000" b="1" i="1" dirty="0" smtClean="0"/>
              <a:t>monstres"</a:t>
            </a:r>
          </a:p>
          <a:p>
            <a:pPr marL="0" indent="0">
              <a:buNone/>
            </a:pPr>
            <a:endParaRPr lang="fr-FR" sz="3200" b="1" i="1" dirty="0"/>
          </a:p>
          <a:p>
            <a:pPr marL="0" indent="0" algn="r">
              <a:buNone/>
            </a:pPr>
            <a:r>
              <a:rPr lang="fr-FR" sz="1800" b="1" dirty="0" smtClean="0"/>
              <a:t>Antonio Gramsci</a:t>
            </a:r>
            <a:endParaRPr lang="fr-BE" sz="1800" b="1" dirty="0"/>
          </a:p>
        </p:txBody>
      </p:sp>
      <p:sp>
        <p:nvSpPr>
          <p:cNvPr id="8" name="Espace réservé du pied de page 7"/>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7" name="Espace réservé du numéro de diapositive 6"/>
          <p:cNvSpPr>
            <a:spLocks noGrp="1"/>
          </p:cNvSpPr>
          <p:nvPr>
            <p:ph type="sldNum" sz="quarter" idx="12"/>
          </p:nvPr>
        </p:nvSpPr>
        <p:spPr/>
        <p:txBody>
          <a:bodyPr/>
          <a:lstStyle/>
          <a:p>
            <a:fld id="{6752426A-8DB9-554F-AD77-D05A404FDD63}" type="slidenum">
              <a:rPr lang="fr-FR" smtClean="0">
                <a:latin typeface="Calibri"/>
              </a:rPr>
              <a:pPr/>
              <a:t>85</a:t>
            </a:fld>
            <a:endParaRPr lang="fr-FR">
              <a:latin typeface="Calibri"/>
            </a:endParaRPr>
          </a:p>
        </p:txBody>
      </p:sp>
      <p:sp>
        <p:nvSpPr>
          <p:cNvPr id="13" name="Rectangle 12"/>
          <p:cNvSpPr/>
          <p:nvPr/>
        </p:nvSpPr>
        <p:spPr>
          <a:xfrm>
            <a:off x="0" y="392739"/>
            <a:ext cx="9906000" cy="3509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92800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Fondation Ceci n’est pas une crise </a:t>
            </a:r>
            <a:endParaRPr lang="fr-FR" dirty="0"/>
          </a:p>
        </p:txBody>
      </p:sp>
      <p:sp>
        <p:nvSpPr>
          <p:cNvPr id="8" name="Espace réservé du pied de page 7"/>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7" name="Espace réservé du numéro de diapositive 6"/>
          <p:cNvSpPr>
            <a:spLocks noGrp="1"/>
          </p:cNvSpPr>
          <p:nvPr>
            <p:ph type="sldNum" sz="quarter" idx="12"/>
          </p:nvPr>
        </p:nvSpPr>
        <p:spPr/>
        <p:txBody>
          <a:bodyPr/>
          <a:lstStyle/>
          <a:p>
            <a:fld id="{6752426A-8DB9-554F-AD77-D05A404FDD63}" type="slidenum">
              <a:rPr lang="fr-FR" smtClean="0">
                <a:latin typeface="Calibri"/>
              </a:rPr>
              <a:pPr/>
              <a:t>86</a:t>
            </a:fld>
            <a:endParaRPr lang="fr-FR">
              <a:latin typeface="Calibri"/>
            </a:endParaRPr>
          </a:p>
        </p:txBody>
      </p:sp>
      <p:sp>
        <p:nvSpPr>
          <p:cNvPr id="4" name="Espace réservé du contenu 3"/>
          <p:cNvSpPr>
            <a:spLocks noGrp="1"/>
          </p:cNvSpPr>
          <p:nvPr>
            <p:ph idx="1"/>
          </p:nvPr>
        </p:nvSpPr>
        <p:spPr>
          <a:xfrm>
            <a:off x="128464" y="581665"/>
            <a:ext cx="9649072" cy="5927777"/>
          </a:xfrm>
          <a:noFill/>
        </p:spPr>
        <p:txBody>
          <a:bodyPr/>
          <a:lstStyle/>
          <a:p>
            <a:pPr marL="268288" lvl="1">
              <a:spcBef>
                <a:spcPts val="912"/>
              </a:spcBef>
            </a:pPr>
            <a:r>
              <a:rPr lang="fr-FR" sz="1800" dirty="0" smtClean="0">
                <a:solidFill>
                  <a:srgbClr val="FF6600"/>
                </a:solidFill>
              </a:rPr>
              <a:t>19 administrateurs réunis au sein d’une fondation apolitique, parmi lesquels Pierre </a:t>
            </a:r>
            <a:r>
              <a:rPr lang="fr-FR" sz="1800" dirty="0" err="1" smtClean="0">
                <a:solidFill>
                  <a:srgbClr val="FF6600"/>
                </a:solidFill>
              </a:rPr>
              <a:t>Kroll</a:t>
            </a:r>
            <a:r>
              <a:rPr lang="fr-FR" sz="1800" dirty="0" smtClean="0">
                <a:solidFill>
                  <a:srgbClr val="FF6600"/>
                </a:solidFill>
              </a:rPr>
              <a:t>, Jean-Pascal </a:t>
            </a:r>
            <a:r>
              <a:rPr lang="fr-FR" sz="1800" dirty="0" err="1" smtClean="0">
                <a:solidFill>
                  <a:srgbClr val="FF6600"/>
                </a:solidFill>
              </a:rPr>
              <a:t>Labille</a:t>
            </a:r>
            <a:r>
              <a:rPr lang="fr-FR" sz="1800" dirty="0" smtClean="0">
                <a:solidFill>
                  <a:srgbClr val="FF6600"/>
                </a:solidFill>
              </a:rPr>
              <a:t>, Eric </a:t>
            </a:r>
            <a:r>
              <a:rPr lang="fr-FR" sz="1800" dirty="0" err="1" smtClean="0">
                <a:solidFill>
                  <a:srgbClr val="FF6600"/>
                </a:solidFill>
              </a:rPr>
              <a:t>Domb</a:t>
            </a:r>
            <a:r>
              <a:rPr lang="fr-FR" sz="1800" dirty="0" smtClean="0">
                <a:solidFill>
                  <a:srgbClr val="FF6600"/>
                </a:solidFill>
              </a:rPr>
              <a:t>, Benoit Scheuer, </a:t>
            </a:r>
            <a:r>
              <a:rPr lang="fr-FR" sz="1800" dirty="0" err="1" smtClean="0">
                <a:solidFill>
                  <a:srgbClr val="FF6600"/>
                </a:solidFill>
              </a:rPr>
              <a:t>Grégor</a:t>
            </a:r>
            <a:r>
              <a:rPr lang="fr-FR" sz="1800" dirty="0" smtClean="0">
                <a:solidFill>
                  <a:srgbClr val="FF6600"/>
                </a:solidFill>
              </a:rPr>
              <a:t> Chapelle, Hilde </a:t>
            </a:r>
            <a:r>
              <a:rPr lang="fr-FR" sz="1800" dirty="0" err="1" smtClean="0">
                <a:solidFill>
                  <a:srgbClr val="FF6600"/>
                </a:solidFill>
              </a:rPr>
              <a:t>Vernaillen</a:t>
            </a:r>
            <a:r>
              <a:rPr lang="fr-FR" sz="1800" dirty="0" smtClean="0">
                <a:solidFill>
                  <a:srgbClr val="FF6600"/>
                </a:solidFill>
              </a:rPr>
              <a:t>, Philippe </a:t>
            </a:r>
            <a:r>
              <a:rPr lang="fr-FR" sz="1800" dirty="0" err="1" smtClean="0">
                <a:solidFill>
                  <a:srgbClr val="FF6600"/>
                </a:solidFill>
              </a:rPr>
              <a:t>Maystadt</a:t>
            </a:r>
            <a:r>
              <a:rPr lang="fr-FR" sz="1800" dirty="0" smtClean="0">
                <a:solidFill>
                  <a:srgbClr val="FF6600"/>
                </a:solidFill>
              </a:rPr>
              <a:t>, Louis Michel</a:t>
            </a:r>
            <a:r>
              <a:rPr lang="mr-IN" sz="1800" dirty="0" smtClean="0">
                <a:solidFill>
                  <a:srgbClr val="FF6600"/>
                </a:solidFill>
              </a:rPr>
              <a:t>…</a:t>
            </a:r>
            <a:r>
              <a:rPr lang="nl-BE" sz="1800" dirty="0" smtClean="0">
                <a:solidFill>
                  <a:srgbClr val="FF6600"/>
                </a:solidFill>
              </a:rPr>
              <a:t> </a:t>
            </a:r>
          </a:p>
          <a:p>
            <a:pPr marL="268288" lvl="1">
              <a:spcBef>
                <a:spcPts val="912"/>
              </a:spcBef>
            </a:pPr>
            <a:endParaRPr lang="fr-FR" sz="1800" dirty="0" smtClean="0">
              <a:solidFill>
                <a:srgbClr val="FF6600"/>
              </a:solidFill>
            </a:endParaRPr>
          </a:p>
          <a:p>
            <a:pPr marL="268288" lvl="1">
              <a:spcBef>
                <a:spcPts val="912"/>
              </a:spcBef>
            </a:pPr>
            <a:r>
              <a:rPr lang="fr-FR" sz="1800" dirty="0" smtClean="0">
                <a:solidFill>
                  <a:srgbClr val="FF6600"/>
                </a:solidFill>
              </a:rPr>
              <a:t>3 objectifs : </a:t>
            </a:r>
          </a:p>
          <a:p>
            <a:pPr lvl="1">
              <a:spcBef>
                <a:spcPts val="912"/>
              </a:spcBef>
              <a:buFont typeface="Wingdings" charset="2"/>
              <a:buChar char="§"/>
            </a:pPr>
            <a:r>
              <a:rPr lang="fr-FR" sz="1800" dirty="0" smtClean="0">
                <a:solidFill>
                  <a:srgbClr val="800000"/>
                </a:solidFill>
              </a:rPr>
              <a:t>Informer</a:t>
            </a:r>
            <a:r>
              <a:rPr lang="fr-FR" sz="1800" dirty="0">
                <a:solidFill>
                  <a:srgbClr val="800000"/>
                </a:solidFill>
              </a:rPr>
              <a:t>, sensibiliser, expliquer les racines et les conséquences du populisme </a:t>
            </a:r>
            <a:r>
              <a:rPr lang="fr-FR" sz="1800" dirty="0" smtClean="0">
                <a:solidFill>
                  <a:srgbClr val="800000"/>
                </a:solidFill>
              </a:rPr>
              <a:t>identitaire</a:t>
            </a:r>
            <a:r>
              <a:rPr lang="fr-FR" sz="1800" dirty="0">
                <a:solidFill>
                  <a:srgbClr val="800000"/>
                </a:solidFill>
              </a:rPr>
              <a:t> </a:t>
            </a:r>
            <a:r>
              <a:rPr lang="fr-FR" sz="1800" dirty="0" smtClean="0">
                <a:solidFill>
                  <a:srgbClr val="800000"/>
                </a:solidFill>
              </a:rPr>
              <a:t>; </a:t>
            </a:r>
          </a:p>
          <a:p>
            <a:pPr lvl="1">
              <a:spcBef>
                <a:spcPts val="912"/>
              </a:spcBef>
              <a:buFont typeface="Wingdings" charset="2"/>
              <a:buChar char="§"/>
            </a:pPr>
            <a:r>
              <a:rPr lang="fr-FR" sz="1800" dirty="0" smtClean="0">
                <a:solidFill>
                  <a:srgbClr val="800000"/>
                </a:solidFill>
              </a:rPr>
              <a:t>Promouvoir </a:t>
            </a:r>
            <a:r>
              <a:rPr lang="fr-FR" sz="1800" dirty="0">
                <a:solidFill>
                  <a:srgbClr val="800000"/>
                </a:solidFill>
              </a:rPr>
              <a:t>le vivre ensemble entre des individus, des cultures, des ethnies et des religions différentes au sein d’une société informée et </a:t>
            </a:r>
            <a:r>
              <a:rPr lang="fr-FR" sz="1800" dirty="0" smtClean="0">
                <a:solidFill>
                  <a:srgbClr val="800000"/>
                </a:solidFill>
              </a:rPr>
              <a:t>plurielle ; </a:t>
            </a:r>
          </a:p>
          <a:p>
            <a:pPr lvl="1">
              <a:spcBef>
                <a:spcPts val="912"/>
              </a:spcBef>
              <a:buFont typeface="Wingdings" charset="2"/>
              <a:buChar char="§"/>
            </a:pPr>
            <a:r>
              <a:rPr lang="fr-FR" sz="1800" dirty="0" smtClean="0">
                <a:solidFill>
                  <a:srgbClr val="800000"/>
                </a:solidFill>
              </a:rPr>
              <a:t>Promouvoir une Europe sociale et ouverte. </a:t>
            </a:r>
            <a:endParaRPr lang="fr-FR" sz="1800" dirty="0">
              <a:solidFill>
                <a:srgbClr val="800000"/>
              </a:solidFill>
            </a:endParaRPr>
          </a:p>
          <a:p>
            <a:pPr marL="268288" lvl="1">
              <a:spcBef>
                <a:spcPts val="912"/>
              </a:spcBef>
            </a:pPr>
            <a:r>
              <a:rPr lang="fr-FR" sz="1800" dirty="0" smtClean="0">
                <a:solidFill>
                  <a:srgbClr val="FF6600"/>
                </a:solidFill>
              </a:rPr>
              <a:t>Activités  : </a:t>
            </a:r>
          </a:p>
          <a:p>
            <a:pPr lvl="1">
              <a:spcBef>
                <a:spcPts val="912"/>
              </a:spcBef>
              <a:buFont typeface="Wingdings" charset="2"/>
              <a:buChar char="§"/>
            </a:pPr>
            <a:r>
              <a:rPr lang="fr-FR" sz="1800" dirty="0" smtClean="0">
                <a:solidFill>
                  <a:srgbClr val="800000"/>
                </a:solidFill>
              </a:rPr>
              <a:t>Enquêtes d’opinions et analyses </a:t>
            </a:r>
          </a:p>
          <a:p>
            <a:pPr lvl="1">
              <a:spcBef>
                <a:spcPts val="912"/>
              </a:spcBef>
              <a:buFont typeface="Wingdings" charset="2"/>
              <a:buChar char="§"/>
            </a:pPr>
            <a:r>
              <a:rPr lang="fr-FR" sz="1800" dirty="0" smtClean="0">
                <a:solidFill>
                  <a:srgbClr val="800000"/>
                </a:solidFill>
              </a:rPr>
              <a:t>Conférences &amp; débats </a:t>
            </a:r>
          </a:p>
          <a:p>
            <a:pPr lvl="1">
              <a:spcBef>
                <a:spcPts val="912"/>
              </a:spcBef>
              <a:buFont typeface="Wingdings" charset="2"/>
              <a:buChar char="§"/>
            </a:pPr>
            <a:r>
              <a:rPr lang="fr-FR" sz="1800" dirty="0" smtClean="0">
                <a:solidFill>
                  <a:srgbClr val="800000"/>
                </a:solidFill>
              </a:rPr>
              <a:t>Diffusion d’outils pédagogiques via notre site et notre page Facebook </a:t>
            </a:r>
          </a:p>
          <a:p>
            <a:pPr lvl="1">
              <a:spcBef>
                <a:spcPts val="912"/>
              </a:spcBef>
              <a:buFont typeface="Wingdings" charset="2"/>
              <a:buChar char="§"/>
            </a:pPr>
            <a:r>
              <a:rPr lang="fr-FR" sz="1800" dirty="0" smtClean="0">
                <a:solidFill>
                  <a:srgbClr val="800000"/>
                </a:solidFill>
              </a:rPr>
              <a:t>Edition d’une revue numérique &amp; publication d’ouvrages avec la Renaissance du Livre</a:t>
            </a:r>
            <a:endParaRPr lang="fr-FR" sz="1800" dirty="0">
              <a:solidFill>
                <a:srgbClr val="800000"/>
              </a:solidFill>
            </a:endParaRPr>
          </a:p>
          <a:p>
            <a:pPr lvl="1">
              <a:spcBef>
                <a:spcPts val="912"/>
              </a:spcBef>
              <a:buFont typeface="Wingdings" charset="2"/>
              <a:buChar char="§"/>
            </a:pPr>
            <a:r>
              <a:rPr lang="fr-FR" sz="1800" dirty="0" smtClean="0">
                <a:solidFill>
                  <a:srgbClr val="800000"/>
                </a:solidFill>
              </a:rPr>
              <a:t>Collaboration avec le monde universitaire et associatif </a:t>
            </a:r>
            <a:endParaRPr lang="fr-FR" sz="1800" dirty="0">
              <a:solidFill>
                <a:srgbClr val="800000"/>
              </a:solidFill>
            </a:endParaRPr>
          </a:p>
          <a:p>
            <a:pPr lvl="1">
              <a:spcBef>
                <a:spcPts val="912"/>
              </a:spcBef>
              <a:buFont typeface="Wingdings" charset="2"/>
              <a:buChar char="§"/>
            </a:pPr>
            <a:r>
              <a:rPr lang="fr-FR" sz="1800" dirty="0" smtClean="0">
                <a:solidFill>
                  <a:srgbClr val="800000"/>
                </a:solidFill>
              </a:rPr>
              <a:t>A long terme : création d’une agence de notation du vivre-ensemble </a:t>
            </a:r>
          </a:p>
        </p:txBody>
      </p:sp>
    </p:spTree>
    <p:extLst>
      <p:ext uri="{BB962C8B-B14F-4D97-AF65-F5344CB8AC3E}">
        <p14:creationId xmlns:p14="http://schemas.microsoft.com/office/powerpoint/2010/main" val="243370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28464" y="215444"/>
            <a:ext cx="9649072" cy="338554"/>
          </a:xfrm>
        </p:spPr>
        <p:txBody>
          <a:bodyPr/>
          <a:lstStyle/>
          <a:p>
            <a:r>
              <a:rPr lang="fr-FR" dirty="0" smtClean="0"/>
              <a:t>CONTACTS</a:t>
            </a:r>
            <a:endParaRPr lang="fr-FR" baseline="30000" dirty="0"/>
          </a:p>
        </p:txBody>
      </p:sp>
      <p:sp>
        <p:nvSpPr>
          <p:cNvPr id="2" name="Espace réservé du contenu 1"/>
          <p:cNvSpPr>
            <a:spLocks noGrp="1"/>
          </p:cNvSpPr>
          <p:nvPr>
            <p:ph idx="1"/>
          </p:nvPr>
        </p:nvSpPr>
        <p:spPr>
          <a:xfrm>
            <a:off x="4607925" y="2228696"/>
            <a:ext cx="4468593" cy="4078039"/>
          </a:xfrm>
          <a:noFill/>
        </p:spPr>
        <p:txBody>
          <a:bodyPr/>
          <a:lstStyle/>
          <a:p>
            <a:pPr>
              <a:spcBef>
                <a:spcPts val="300"/>
              </a:spcBef>
              <a:spcAft>
                <a:spcPts val="300"/>
              </a:spcAft>
              <a:defRPr/>
            </a:pPr>
            <a:r>
              <a:rPr lang="fr-FR" b="1" dirty="0" smtClean="0">
                <a:latin typeface="Verdana" charset="0"/>
                <a:ea typeface="ＭＳ Ｐゴシック" charset="0"/>
                <a:cs typeface="ＭＳ Ｐゴシック" charset="0"/>
              </a:rPr>
              <a:t>Benoît </a:t>
            </a:r>
            <a:r>
              <a:rPr lang="fr-FR" b="1" dirty="0">
                <a:latin typeface="Verdana" charset="0"/>
                <a:ea typeface="ＭＳ Ｐゴシック" charset="0"/>
                <a:cs typeface="ＭＳ Ｐゴシック" charset="0"/>
              </a:rPr>
              <a:t>SCHEUER </a:t>
            </a:r>
            <a:endParaRPr lang="fr-FR" dirty="0">
              <a:latin typeface="Verdana" charset="0"/>
              <a:ea typeface="ＭＳ Ｐゴシック" charset="0"/>
              <a:cs typeface="ＭＳ Ｐゴシック" charset="0"/>
            </a:endParaRPr>
          </a:p>
          <a:p>
            <a:pPr marL="269875" indent="-269875">
              <a:spcBef>
                <a:spcPts val="300"/>
              </a:spcBef>
              <a:spcAft>
                <a:spcPts val="300"/>
              </a:spcAft>
              <a:buNone/>
              <a:defRPr/>
            </a:pPr>
            <a:r>
              <a:rPr lang="fr-FR" dirty="0" smtClean="0">
                <a:latin typeface="Verdana" charset="0"/>
                <a:ea typeface="ＭＳ Ｐゴシック" charset="0"/>
                <a:cs typeface="ＭＳ Ｐゴシック" charset="0"/>
              </a:rPr>
              <a:t>	</a:t>
            </a:r>
            <a:r>
              <a:rPr lang="fr-FR" sz="1300" dirty="0" smtClean="0">
                <a:latin typeface="Verdana" charset="0"/>
                <a:ea typeface="ＭＳ Ｐゴシック" charset="0"/>
                <a:cs typeface="ＭＳ Ｐゴシック" charset="0"/>
              </a:rPr>
              <a:t>Sociologue </a:t>
            </a:r>
            <a:endParaRPr lang="fr-FR" sz="1300" dirty="0">
              <a:latin typeface="Verdana" charset="0"/>
              <a:ea typeface="ＭＳ Ｐゴシック" charset="0"/>
              <a:cs typeface="ＭＳ Ｐゴシック" charset="0"/>
            </a:endParaRPr>
          </a:p>
          <a:p>
            <a:pPr marL="269875" indent="-269875">
              <a:spcBef>
                <a:spcPts val="300"/>
              </a:spcBef>
              <a:spcAft>
                <a:spcPts val="300"/>
              </a:spcAft>
              <a:buNone/>
              <a:defRPr/>
            </a:pPr>
            <a:r>
              <a:rPr lang="fr-FR" sz="1300" dirty="0" smtClean="0">
                <a:latin typeface="Verdana" charset="0"/>
                <a:ea typeface="ＭＳ Ｐゴシック" charset="0"/>
                <a:cs typeface="ＭＳ Ｐゴシック" charset="0"/>
              </a:rPr>
              <a:t>	Responsable scientifique de cette recherche,</a:t>
            </a:r>
            <a:endParaRPr lang="fr-FR" sz="1300" dirty="0">
              <a:latin typeface="Verdana" charset="0"/>
              <a:ea typeface="ＭＳ Ｐゴシック" charset="0"/>
              <a:cs typeface="ＭＳ Ｐゴシック" charset="0"/>
            </a:endParaRPr>
          </a:p>
          <a:p>
            <a:pPr marL="269875" indent="-269875">
              <a:spcBef>
                <a:spcPts val="300"/>
              </a:spcBef>
              <a:spcAft>
                <a:spcPts val="300"/>
              </a:spcAft>
              <a:buNone/>
              <a:defRPr/>
            </a:pPr>
            <a:r>
              <a:rPr lang="fr-FR" sz="1300" dirty="0">
                <a:latin typeface="Verdana" charset="0"/>
                <a:ea typeface="ＭＳ Ｐゴシック" charset="0"/>
                <a:cs typeface="ＭＳ Ｐゴシック" charset="0"/>
              </a:rPr>
              <a:t>	</a:t>
            </a:r>
            <a:r>
              <a:rPr lang="fr-FR" sz="1300" dirty="0" smtClean="0">
                <a:latin typeface="Verdana" charset="0"/>
                <a:ea typeface="ＭＳ Ｐゴシック" charset="0"/>
                <a:cs typeface="ＭＳ Ｐゴシック" charset="0"/>
              </a:rPr>
              <a:t>Fondateur </a:t>
            </a:r>
            <a:r>
              <a:rPr lang="fr-FR" sz="1300" dirty="0">
                <a:latin typeface="Verdana" charset="0"/>
                <a:ea typeface="ＭＳ Ｐゴシック" charset="0"/>
                <a:cs typeface="ＭＳ Ｐゴシック" charset="0"/>
              </a:rPr>
              <a:t>et Administrateur </a:t>
            </a:r>
            <a:r>
              <a:rPr lang="fr-FR" sz="1300" dirty="0" smtClean="0">
                <a:latin typeface="Verdana" charset="0"/>
                <a:ea typeface="ＭＳ Ｐゴシック" charset="0"/>
                <a:cs typeface="ＭＳ Ｐゴシック" charset="0"/>
              </a:rPr>
              <a:t>délégué de l’institut de recherche en sociologie </a:t>
            </a:r>
            <a:r>
              <a:rPr lang="fr-FR" sz="1300" dirty="0">
                <a:latin typeface="Verdana" charset="0"/>
                <a:ea typeface="ＭＳ Ｐゴシック" charset="0"/>
                <a:cs typeface="ＭＳ Ｐゴシック" charset="0"/>
              </a:rPr>
              <a:t/>
            </a:r>
            <a:br>
              <a:rPr lang="fr-FR" sz="1300" dirty="0">
                <a:latin typeface="Verdana" charset="0"/>
                <a:ea typeface="ＭＳ Ｐゴシック" charset="0"/>
                <a:cs typeface="ＭＳ Ｐゴシック" charset="0"/>
              </a:rPr>
            </a:br>
            <a:r>
              <a:rPr lang="fr-FR" sz="1300" i="1" dirty="0" smtClean="0">
                <a:latin typeface="Verdana" charset="0"/>
                <a:ea typeface="ＭＳ Ｐゴシック" charset="0"/>
                <a:cs typeface="ＭＳ Ｐゴシック" charset="0"/>
              </a:rPr>
              <a:t>Survey &amp; Action</a:t>
            </a:r>
            <a:endParaRPr lang="fr-FR" sz="1300" i="1" dirty="0">
              <a:latin typeface="Verdana" charset="0"/>
              <a:ea typeface="ＭＳ Ｐゴシック" charset="0"/>
              <a:cs typeface="ＭＳ Ｐゴシック" charset="0"/>
            </a:endParaRPr>
          </a:p>
          <a:p>
            <a:pPr marL="269875" indent="-269875">
              <a:spcBef>
                <a:spcPts val="300"/>
              </a:spcBef>
              <a:spcAft>
                <a:spcPts val="300"/>
              </a:spcAft>
              <a:buNone/>
              <a:defRPr/>
            </a:pPr>
            <a:r>
              <a:rPr lang="fr-FR" sz="1300" i="1" dirty="0">
                <a:latin typeface="Verdana" charset="0"/>
                <a:ea typeface="ＭＳ Ｐゴシック" charset="0"/>
                <a:cs typeface="ＭＳ Ｐゴシック" charset="0"/>
              </a:rPr>
              <a:t>	</a:t>
            </a:r>
            <a:r>
              <a:rPr lang="fr-FR" sz="1300" dirty="0" smtClean="0">
                <a:latin typeface="Verdana" charset="0"/>
                <a:ea typeface="ＭＳ Ｐゴシック" charset="0"/>
                <a:cs typeface="ＭＳ Ｐゴシック" charset="0"/>
              </a:rPr>
              <a:t>(</a:t>
            </a:r>
            <a:r>
              <a:rPr lang="fr-FR" sz="1300" dirty="0">
                <a:latin typeface="Verdana" charset="0"/>
                <a:ea typeface="ＭＳ Ｐゴシック" charset="0"/>
                <a:cs typeface="ＭＳ Ｐゴシック" charset="0"/>
              </a:rPr>
              <a:t>00 32) 475 34 57 </a:t>
            </a:r>
            <a:r>
              <a:rPr lang="fr-FR" sz="1300" dirty="0" smtClean="0">
                <a:latin typeface="Verdana" charset="0"/>
                <a:ea typeface="ＭＳ Ｐゴシック" charset="0"/>
                <a:cs typeface="ＭＳ Ｐゴシック" charset="0"/>
              </a:rPr>
              <a:t>30</a:t>
            </a:r>
          </a:p>
          <a:p>
            <a:pPr marL="269875" indent="-269875">
              <a:spcBef>
                <a:spcPts val="300"/>
              </a:spcBef>
              <a:spcAft>
                <a:spcPts val="300"/>
              </a:spcAft>
              <a:buNone/>
              <a:defRPr/>
            </a:pPr>
            <a:r>
              <a:rPr lang="fr-FR" sz="1300" dirty="0">
                <a:latin typeface="Verdana" charset="0"/>
                <a:ea typeface="ＭＳ Ｐゴシック" charset="0"/>
                <a:cs typeface="ＭＳ Ｐゴシック" charset="0"/>
              </a:rPr>
              <a:t>	</a:t>
            </a:r>
            <a:r>
              <a:rPr lang="fr-FR" sz="1300" dirty="0" smtClean="0">
                <a:latin typeface="Verdana" charset="0"/>
                <a:ea typeface="ＭＳ Ｐゴシック" charset="0"/>
                <a:cs typeface="ＭＳ Ｐゴシック" charset="0"/>
                <a:hlinkClick r:id="rId2"/>
              </a:rPr>
              <a:t>b.scheuer@survey-action.be</a:t>
            </a:r>
            <a:endParaRPr lang="fr-FR" sz="1300" dirty="0" smtClean="0">
              <a:latin typeface="Verdana" charset="0"/>
              <a:ea typeface="ＭＳ Ｐゴシック" charset="0"/>
              <a:cs typeface="ＭＳ Ｐゴシック" charset="0"/>
            </a:endParaRPr>
          </a:p>
          <a:p>
            <a:pPr>
              <a:spcBef>
                <a:spcPts val="300"/>
              </a:spcBef>
              <a:spcAft>
                <a:spcPts val="300"/>
              </a:spcAft>
              <a:buNone/>
              <a:defRPr/>
            </a:pPr>
            <a:r>
              <a:rPr lang="fr-FR" dirty="0">
                <a:latin typeface="Verdana" charset="0"/>
                <a:ea typeface="ＭＳ Ｐゴシック" charset="0"/>
                <a:cs typeface="ＭＳ Ｐゴシック" charset="0"/>
              </a:rPr>
              <a:t> </a:t>
            </a:r>
            <a:r>
              <a:rPr lang="fr-FR" dirty="0" smtClean="0">
                <a:latin typeface="Verdana" charset="0"/>
                <a:ea typeface="ＭＳ Ｐゴシック" charset="0"/>
                <a:cs typeface="ＭＳ Ｐゴシック" charset="0"/>
              </a:rPr>
              <a:t> </a:t>
            </a:r>
          </a:p>
          <a:p>
            <a:pPr marL="0" indent="0">
              <a:spcBef>
                <a:spcPts val="300"/>
              </a:spcBef>
              <a:spcAft>
                <a:spcPts val="300"/>
              </a:spcAft>
              <a:buNone/>
              <a:defRPr/>
            </a:pPr>
            <a:r>
              <a:rPr lang="fr-FR" sz="1300" dirty="0" smtClean="0">
                <a:solidFill>
                  <a:schemeClr val="accent2">
                    <a:lumMod val="75000"/>
                    <a:lumOff val="25000"/>
                  </a:schemeClr>
                </a:solidFill>
                <a:latin typeface="Verdana" charset="0"/>
                <a:ea typeface="ＭＳ Ｐゴシック" charset="0"/>
                <a:cs typeface="ＭＳ Ｐゴシック" charset="0"/>
              </a:rPr>
              <a:t>Pour la presse et les interlocuteurs néerlandophones : </a:t>
            </a:r>
          </a:p>
          <a:p>
            <a:pPr>
              <a:spcBef>
                <a:spcPts val="300"/>
              </a:spcBef>
              <a:spcAft>
                <a:spcPts val="300"/>
              </a:spcAft>
              <a:defRPr/>
            </a:pPr>
            <a:r>
              <a:rPr lang="fr-FR" b="1" dirty="0" smtClean="0">
                <a:latin typeface="Verdana" charset="0"/>
                <a:ea typeface="ＭＳ Ｐゴシック" charset="0"/>
                <a:cs typeface="ＭＳ Ｐゴシック" charset="0"/>
              </a:rPr>
              <a:t>Stephen BOUQUIN</a:t>
            </a:r>
          </a:p>
          <a:p>
            <a:pPr marL="269875" indent="-269875">
              <a:spcBef>
                <a:spcPts val="300"/>
              </a:spcBef>
              <a:spcAft>
                <a:spcPts val="300"/>
              </a:spcAft>
              <a:buNone/>
              <a:defRPr/>
            </a:pPr>
            <a:r>
              <a:rPr lang="fr-FR" dirty="0" smtClean="0">
                <a:latin typeface="Verdana" charset="0"/>
                <a:ea typeface="ＭＳ Ｐゴシック" charset="0"/>
                <a:cs typeface="ＭＳ Ｐゴシック" charset="0"/>
              </a:rPr>
              <a:t>	</a:t>
            </a:r>
            <a:r>
              <a:rPr lang="fr-FR" sz="1300" dirty="0" smtClean="0">
                <a:latin typeface="Verdana" charset="0"/>
                <a:ea typeface="ＭＳ Ｐゴシック" charset="0"/>
                <a:cs typeface="ＭＳ Ｐゴシック" charset="0"/>
              </a:rPr>
              <a:t>Sociologue</a:t>
            </a:r>
            <a:endParaRPr lang="fr-FR" sz="1300" dirty="0">
              <a:latin typeface="Verdana" charset="0"/>
              <a:ea typeface="ＭＳ Ｐゴシック" charset="0"/>
              <a:cs typeface="ＭＳ Ｐゴシック" charset="0"/>
            </a:endParaRPr>
          </a:p>
          <a:p>
            <a:pPr marL="269875" indent="-269875">
              <a:spcBef>
                <a:spcPts val="300"/>
              </a:spcBef>
              <a:spcAft>
                <a:spcPts val="300"/>
              </a:spcAft>
              <a:buNone/>
              <a:defRPr/>
            </a:pPr>
            <a:r>
              <a:rPr lang="fr-FR" sz="1300" dirty="0" smtClean="0">
                <a:latin typeface="Verdana" charset="0"/>
                <a:ea typeface="ＭＳ Ｐゴシック" charset="0"/>
                <a:cs typeface="ＭＳ Ｐゴシック" charset="0"/>
              </a:rPr>
              <a:t>	(00 32) 485 59 13 61 </a:t>
            </a:r>
          </a:p>
          <a:p>
            <a:pPr>
              <a:spcBef>
                <a:spcPts val="300"/>
              </a:spcBef>
              <a:spcAft>
                <a:spcPts val="300"/>
              </a:spcAft>
              <a:buNone/>
              <a:defRPr/>
            </a:pPr>
            <a:r>
              <a:rPr lang="fr-FR" sz="1300" dirty="0">
                <a:latin typeface="Verdana" charset="0"/>
                <a:ea typeface="ＭＳ Ｐゴシック" charset="0"/>
                <a:cs typeface="ＭＳ Ｐゴシック" charset="0"/>
              </a:rPr>
              <a:t>	</a:t>
            </a:r>
            <a:r>
              <a:rPr lang="fr-FR" sz="1300" dirty="0" smtClean="0">
                <a:solidFill>
                  <a:srgbClr val="3366FF"/>
                </a:solidFill>
                <a:latin typeface="Verdana"/>
                <a:cs typeface="Verdana"/>
                <a:hlinkClick r:id="rId3"/>
              </a:rPr>
              <a:t>s.bouquin@survey-action.be</a:t>
            </a:r>
            <a:r>
              <a:rPr lang="fr-FR" sz="1300" dirty="0" smtClean="0">
                <a:solidFill>
                  <a:srgbClr val="3366FF"/>
                </a:solidFill>
                <a:latin typeface="Verdana"/>
                <a:cs typeface="Verdana"/>
              </a:rPr>
              <a:t> </a:t>
            </a:r>
          </a:p>
        </p:txBody>
      </p:sp>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87</a:t>
            </a:fld>
            <a:endParaRPr lang="fr-FR">
              <a:latin typeface="Calibri"/>
            </a:endParaRPr>
          </a:p>
        </p:txBody>
      </p:sp>
      <p:sp>
        <p:nvSpPr>
          <p:cNvPr id="7" name="Freeform 7"/>
          <p:cNvSpPr>
            <a:spLocks/>
          </p:cNvSpPr>
          <p:nvPr/>
        </p:nvSpPr>
        <p:spPr bwMode="auto">
          <a:xfrm>
            <a:off x="1122802" y="2122179"/>
            <a:ext cx="3339277" cy="4184555"/>
          </a:xfrm>
          <a:custGeom>
            <a:avLst/>
            <a:gdLst>
              <a:gd name="T0" fmla="*/ 0 w 2112"/>
              <a:gd name="T1" fmla="*/ 0 h 912"/>
              <a:gd name="T2" fmla="*/ 2147483647 w 2112"/>
              <a:gd name="T3" fmla="*/ 0 h 912"/>
              <a:gd name="T4" fmla="*/ 2147483647 w 2112"/>
              <a:gd name="T5" fmla="*/ 2147483647 h 912"/>
              <a:gd name="T6" fmla="*/ 0 60000 65536"/>
              <a:gd name="T7" fmla="*/ 0 60000 65536"/>
              <a:gd name="T8" fmla="*/ 0 60000 65536"/>
              <a:gd name="T9" fmla="*/ 0 w 2112"/>
              <a:gd name="T10" fmla="*/ 0 h 912"/>
              <a:gd name="T11" fmla="*/ 2112 w 2112"/>
              <a:gd name="T12" fmla="*/ 912 h 912"/>
            </a:gdLst>
            <a:ahLst/>
            <a:cxnLst>
              <a:cxn ang="T6">
                <a:pos x="T0" y="T1"/>
              </a:cxn>
              <a:cxn ang="T7">
                <a:pos x="T2" y="T3"/>
              </a:cxn>
              <a:cxn ang="T8">
                <a:pos x="T4" y="T5"/>
              </a:cxn>
            </a:cxnLst>
            <a:rect l="T9" t="T10" r="T11" b="T12"/>
            <a:pathLst>
              <a:path w="2112" h="912">
                <a:moveTo>
                  <a:pt x="0" y="0"/>
                </a:moveTo>
                <a:lnTo>
                  <a:pt x="2112" y="0"/>
                </a:lnTo>
                <a:lnTo>
                  <a:pt x="2112" y="912"/>
                </a:lnTo>
              </a:path>
            </a:pathLst>
          </a:custGeom>
          <a:noFill/>
          <a:ln w="19050">
            <a:solidFill>
              <a:schemeClr val="bg1">
                <a:lumMod val="50000"/>
              </a:schemeClr>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solidFill>
                <a:prstClr val="black"/>
              </a:solidFill>
              <a:latin typeface="Calibri"/>
            </a:endParaRPr>
          </a:p>
        </p:txBody>
      </p:sp>
      <p:pic>
        <p:nvPicPr>
          <p:cNvPr id="8" name="Picture 9"/>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bwMode="auto">
          <a:xfrm>
            <a:off x="1122803" y="1176103"/>
            <a:ext cx="813462" cy="81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Image 9"/>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2025889" y="1582834"/>
            <a:ext cx="2436191" cy="412091"/>
          </a:xfrm>
          <a:prstGeom prst="rect">
            <a:avLst/>
          </a:prstGeom>
        </p:spPr>
      </p:pic>
    </p:spTree>
    <p:extLst>
      <p:ext uri="{BB962C8B-B14F-4D97-AF65-F5344CB8AC3E}">
        <p14:creationId xmlns:p14="http://schemas.microsoft.com/office/powerpoint/2010/main" val="269497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66884" y="1953035"/>
            <a:ext cx="9538644" cy="230862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14" name="Graphique 13"/>
          <p:cNvGraphicFramePr/>
          <p:nvPr>
            <p:extLst>
              <p:ext uri="{D42A27DB-BD31-4B8C-83A1-F6EECF244321}">
                <p14:modId xmlns:p14="http://schemas.microsoft.com/office/powerpoint/2010/main" val="278950196"/>
              </p:ext>
            </p:extLst>
          </p:nvPr>
        </p:nvGraphicFramePr>
        <p:xfrm>
          <a:off x="3515608" y="1823217"/>
          <a:ext cx="6108586" cy="375726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FR" smtClean="0">
                <a:latin typeface="Calibri"/>
              </a:rPr>
              <a:t>Rapport de recherche : 10 clés pour comprendre l’état de l’opinion belge, décembre 2016.</a:t>
            </a:r>
            <a:endParaRPr lang="fr-FR" dirty="0">
              <a:latin typeface="Calibri"/>
            </a:endParaRPr>
          </a:p>
        </p:txBody>
      </p:sp>
      <p:sp>
        <p:nvSpPr>
          <p:cNvPr id="5" name="Espace réservé du numéro de diapositive 4"/>
          <p:cNvSpPr>
            <a:spLocks noGrp="1"/>
          </p:cNvSpPr>
          <p:nvPr>
            <p:ph type="sldNum" sz="quarter" idx="12"/>
          </p:nvPr>
        </p:nvSpPr>
        <p:spPr/>
        <p:txBody>
          <a:bodyPr/>
          <a:lstStyle/>
          <a:p>
            <a:fld id="{6752426A-8DB9-554F-AD77-D05A404FDD63}" type="slidenum">
              <a:rPr lang="fr-FR" smtClean="0">
                <a:latin typeface="Calibri"/>
              </a:rPr>
              <a:pPr/>
              <a:t>8</a:t>
            </a:fld>
            <a:endParaRPr lang="fr-FR">
              <a:latin typeface="Calibri"/>
            </a:endParaRPr>
          </a:p>
        </p:txBody>
      </p:sp>
      <p:sp>
        <p:nvSpPr>
          <p:cNvPr id="6" name="ZoneTexte 5"/>
          <p:cNvSpPr txBox="1"/>
          <p:nvPr/>
        </p:nvSpPr>
        <p:spPr>
          <a:xfrm>
            <a:off x="265901" y="2303315"/>
            <a:ext cx="3440911" cy="523220"/>
          </a:xfrm>
          <a:prstGeom prst="rect">
            <a:avLst/>
          </a:prstGeom>
          <a:noFill/>
        </p:spPr>
        <p:txBody>
          <a:bodyPr wrap="square" rtlCol="0">
            <a:spAutoFit/>
          </a:bodyPr>
          <a:lstStyle/>
          <a:p>
            <a:pPr marL="177800" indent="-177800">
              <a:buClr>
                <a:prstClr val="white">
                  <a:lumMod val="50000"/>
                </a:prstClr>
              </a:buClr>
              <a:buFont typeface="Wingdings" charset="2"/>
              <a:buChar char="§"/>
            </a:pPr>
            <a:r>
              <a:rPr lang="fr-FR" sz="1400" b="1" dirty="0">
                <a:solidFill>
                  <a:prstClr val="black"/>
                </a:solidFill>
                <a:latin typeface="Calibri"/>
              </a:rPr>
              <a:t>Je pense que le système politique actuel est globalement en échec </a:t>
            </a:r>
            <a:endParaRPr lang="fr-FR" sz="1400" b="1" dirty="0" smtClean="0">
              <a:solidFill>
                <a:prstClr val="black"/>
              </a:solidFill>
              <a:latin typeface="Calibri"/>
            </a:endParaRPr>
          </a:p>
        </p:txBody>
      </p:sp>
      <p:sp>
        <p:nvSpPr>
          <p:cNvPr id="9" name="Flèche vers le bas 8"/>
          <p:cNvSpPr/>
          <p:nvPr/>
        </p:nvSpPr>
        <p:spPr>
          <a:xfrm>
            <a:off x="8293086"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Pas d’accord</a:t>
            </a:r>
            <a:endParaRPr lang="fr-FR" sz="1400" b="1" dirty="0">
              <a:solidFill>
                <a:srgbClr val="000000"/>
              </a:solidFill>
              <a:latin typeface="Calibri"/>
            </a:endParaRPr>
          </a:p>
          <a:p>
            <a:pPr algn="ctr"/>
            <a:r>
              <a:rPr lang="fr-FR" sz="1000" i="1" dirty="0">
                <a:solidFill>
                  <a:srgbClr val="000000"/>
                </a:solidFill>
                <a:latin typeface="Calibri"/>
              </a:rPr>
              <a:t>– Cotes 1 + </a:t>
            </a:r>
            <a:r>
              <a:rPr lang="fr-FR" sz="1000" i="1" dirty="0" smtClean="0">
                <a:solidFill>
                  <a:srgbClr val="000000"/>
                </a:solidFill>
                <a:latin typeface="Calibri"/>
              </a:rPr>
              <a:t>2 + 3 </a:t>
            </a:r>
            <a:r>
              <a:rPr lang="fr-FR" sz="1000" i="1" dirty="0">
                <a:solidFill>
                  <a:srgbClr val="000000"/>
                </a:solidFill>
                <a:latin typeface="Calibri"/>
              </a:rPr>
              <a:t>– </a:t>
            </a:r>
          </a:p>
        </p:txBody>
      </p:sp>
      <p:sp>
        <p:nvSpPr>
          <p:cNvPr id="11" name="Flèche vers le bas 10"/>
          <p:cNvSpPr/>
          <p:nvPr/>
        </p:nvSpPr>
        <p:spPr>
          <a:xfrm>
            <a:off x="7275580" y="1460173"/>
            <a:ext cx="880442"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Mitigé</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 4 </a:t>
            </a:r>
            <a:r>
              <a:rPr lang="fr-FR" sz="1000" i="1" dirty="0">
                <a:solidFill>
                  <a:srgbClr val="000000"/>
                </a:solidFill>
                <a:latin typeface="Calibri"/>
              </a:rPr>
              <a:t>– </a:t>
            </a:r>
          </a:p>
        </p:txBody>
      </p:sp>
      <p:sp>
        <p:nvSpPr>
          <p:cNvPr id="13" name="Flèche vers le bas 12"/>
          <p:cNvSpPr/>
          <p:nvPr/>
        </p:nvSpPr>
        <p:spPr>
          <a:xfrm>
            <a:off x="4817417" y="1460173"/>
            <a:ext cx="1279798" cy="759543"/>
          </a:xfrm>
          <a:prstGeom prst="downArrow">
            <a:avLst>
              <a:gd name="adj1" fmla="val 100000"/>
              <a:gd name="adj2" fmla="val 19440"/>
            </a:avLst>
          </a:prstGeom>
          <a:solidFill>
            <a:schemeClr val="bg1"/>
          </a:solidFill>
          <a:ln w="3175"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0000"/>
                </a:solidFill>
                <a:latin typeface="Calibri"/>
              </a:rPr>
              <a:t>D’accord</a:t>
            </a:r>
            <a:endParaRPr lang="fr-FR" sz="1400" b="1" dirty="0">
              <a:solidFill>
                <a:srgbClr val="000000"/>
              </a:solidFill>
              <a:latin typeface="Calibri"/>
            </a:endParaRPr>
          </a:p>
          <a:p>
            <a:pPr algn="ctr"/>
            <a:r>
              <a:rPr lang="fr-FR" sz="1000" i="1" dirty="0">
                <a:solidFill>
                  <a:srgbClr val="000000"/>
                </a:solidFill>
                <a:latin typeface="Calibri"/>
              </a:rPr>
              <a:t>– </a:t>
            </a:r>
            <a:r>
              <a:rPr lang="fr-FR" sz="1000" i="1" dirty="0" smtClean="0">
                <a:solidFill>
                  <a:srgbClr val="000000"/>
                </a:solidFill>
                <a:latin typeface="Calibri"/>
              </a:rPr>
              <a:t>Cotes 5 </a:t>
            </a:r>
            <a:r>
              <a:rPr lang="fr-FR" sz="1000" i="1" dirty="0">
                <a:solidFill>
                  <a:srgbClr val="000000"/>
                </a:solidFill>
                <a:latin typeface="Calibri"/>
              </a:rPr>
              <a:t>+ 6</a:t>
            </a:r>
            <a:r>
              <a:rPr lang="fr-FR" sz="1000" i="1" dirty="0" smtClean="0">
                <a:solidFill>
                  <a:srgbClr val="000000"/>
                </a:solidFill>
                <a:latin typeface="Calibri"/>
              </a:rPr>
              <a:t> + 7 </a:t>
            </a:r>
            <a:r>
              <a:rPr lang="fr-FR" sz="1000" i="1" dirty="0">
                <a:solidFill>
                  <a:srgbClr val="000000"/>
                </a:solidFill>
                <a:latin typeface="Calibri"/>
              </a:rPr>
              <a:t>– </a:t>
            </a:r>
          </a:p>
        </p:txBody>
      </p:sp>
      <p:sp>
        <p:nvSpPr>
          <p:cNvPr id="66" name="Triangle isocèle 65"/>
          <p:cNvSpPr/>
          <p:nvPr/>
        </p:nvSpPr>
        <p:spPr>
          <a:xfrm flipV="1">
            <a:off x="5346154" y="2802820"/>
            <a:ext cx="271430" cy="181642"/>
          </a:xfrm>
          <a:prstGeom prst="triangle">
            <a:avLst/>
          </a:prstGeom>
          <a:solidFill>
            <a:schemeClr val="accent2">
              <a:lumMod val="90000"/>
              <a:lumOff val="10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ZoneTexte 39"/>
          <p:cNvSpPr txBox="1"/>
          <p:nvPr/>
        </p:nvSpPr>
        <p:spPr>
          <a:xfrm>
            <a:off x="166884" y="1706814"/>
            <a:ext cx="1892929" cy="246221"/>
          </a:xfrm>
          <a:prstGeom prst="rect">
            <a:avLst/>
          </a:prstGeom>
          <a:noFill/>
        </p:spPr>
        <p:txBody>
          <a:bodyPr wrap="none" rtlCol="0">
            <a:spAutoFit/>
          </a:bodyPr>
          <a:lstStyle/>
          <a:p>
            <a:r>
              <a:rPr lang="fr-FR" sz="1000" dirty="0" smtClean="0">
                <a:solidFill>
                  <a:srgbClr val="000000"/>
                </a:solidFill>
                <a:latin typeface="Calibri"/>
              </a:rPr>
              <a:t>Base </a:t>
            </a:r>
            <a:r>
              <a:rPr lang="fr-FR" sz="1000" dirty="0">
                <a:solidFill>
                  <a:srgbClr val="000000"/>
                </a:solidFill>
                <a:latin typeface="Calibri"/>
              </a:rPr>
              <a:t>: 100% </a:t>
            </a:r>
            <a:r>
              <a:rPr lang="fr-FR" sz="1000" dirty="0" smtClean="0">
                <a:solidFill>
                  <a:srgbClr val="000000"/>
                </a:solidFill>
                <a:latin typeface="Calibri"/>
              </a:rPr>
              <a:t>= population totale.</a:t>
            </a:r>
            <a:endParaRPr lang="fr-FR" sz="1000" i="1" dirty="0">
              <a:solidFill>
                <a:srgbClr val="000000"/>
              </a:solidFill>
              <a:latin typeface="Calibri"/>
            </a:endParaRPr>
          </a:p>
        </p:txBody>
      </p:sp>
      <p:sp>
        <p:nvSpPr>
          <p:cNvPr id="29" name="Rectangle 28"/>
          <p:cNvSpPr/>
          <p:nvPr/>
        </p:nvSpPr>
        <p:spPr>
          <a:xfrm>
            <a:off x="4423128" y="3032976"/>
            <a:ext cx="2098879" cy="952597"/>
          </a:xfrm>
          <a:prstGeom prst="rect">
            <a:avLst/>
          </a:prstGeom>
          <a:solidFill>
            <a:schemeClr val="bg1"/>
          </a:solidFill>
          <a:ln w="3175" cmpd="sng">
            <a:solidFill>
              <a:srgbClr val="8A8A8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30" name="Graphique 29"/>
          <p:cNvGraphicFramePr/>
          <p:nvPr>
            <p:extLst>
              <p:ext uri="{D42A27DB-BD31-4B8C-83A1-F6EECF244321}">
                <p14:modId xmlns:p14="http://schemas.microsoft.com/office/powerpoint/2010/main" val="4187135011"/>
              </p:ext>
            </p:extLst>
          </p:nvPr>
        </p:nvGraphicFramePr>
        <p:xfrm>
          <a:off x="4019867" y="3201000"/>
          <a:ext cx="2594360" cy="784573"/>
        </p:xfrm>
        <a:graphic>
          <a:graphicData uri="http://schemas.openxmlformats.org/drawingml/2006/chart">
            <c:chart xmlns:c="http://schemas.openxmlformats.org/drawingml/2006/chart" xmlns:r="http://schemas.openxmlformats.org/officeDocument/2006/relationships" r:id="rId3"/>
          </a:graphicData>
        </a:graphic>
      </p:graphicFrame>
      <p:sp>
        <p:nvSpPr>
          <p:cNvPr id="36" name="ZoneTexte 35"/>
          <p:cNvSpPr txBox="1"/>
          <p:nvPr/>
        </p:nvSpPr>
        <p:spPr>
          <a:xfrm>
            <a:off x="4424015" y="3045601"/>
            <a:ext cx="1059473" cy="230832"/>
          </a:xfrm>
          <a:prstGeom prst="rect">
            <a:avLst/>
          </a:prstGeom>
          <a:noFill/>
        </p:spPr>
        <p:txBody>
          <a:bodyPr wrap="none" rtlCol="0">
            <a:spAutoFit/>
          </a:bodyPr>
          <a:lstStyle/>
          <a:p>
            <a:r>
              <a:rPr lang="fr-FR" sz="900" b="1" dirty="0" smtClean="0">
                <a:solidFill>
                  <a:prstClr val="black"/>
                </a:solidFill>
                <a:latin typeface="Calibri"/>
              </a:rPr>
              <a:t>NIVEAU D'ÉTUDES</a:t>
            </a:r>
            <a:endParaRPr lang="fr-FR" sz="900" b="1" dirty="0">
              <a:solidFill>
                <a:prstClr val="black"/>
              </a:solidFill>
              <a:latin typeface="Calibri"/>
            </a:endParaRPr>
          </a:p>
        </p:txBody>
      </p:sp>
    </p:spTree>
    <p:extLst>
      <p:ext uri="{BB962C8B-B14F-4D97-AF65-F5344CB8AC3E}">
        <p14:creationId xmlns:p14="http://schemas.microsoft.com/office/powerpoint/2010/main" val="3398078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6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7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1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2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3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4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5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6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7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8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9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30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3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32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35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36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9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41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43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44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45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47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57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59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6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6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6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19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3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34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38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14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18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37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4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46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48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9_Thème Office">
  <a:themeElements>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4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50_Thème Office">
  <a:themeElements>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51_Thème Office">
  <a:themeElements>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52_Thème Office">
  <a:themeElements>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53_Thème Office">
  <a:themeElements>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9.xml><?xml version="1.0" encoding="utf-8"?>
<a:themeOverride xmlns:a="http://schemas.openxmlformats.org/drawingml/2006/main">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0.xml><?xml version="1.0" encoding="utf-8"?>
<a:themeOverride xmlns:a="http://schemas.openxmlformats.org/drawingml/2006/main">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1.xml><?xml version="1.0" encoding="utf-8"?>
<a:themeOverride xmlns:a="http://schemas.openxmlformats.org/drawingml/2006/main">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Personnalisée 8">
    <a:dk1>
      <a:sysClr val="windowText" lastClr="000000"/>
    </a:dk1>
    <a:lt1>
      <a:sysClr val="window" lastClr="FFFFFF"/>
    </a:lt1>
    <a:dk2>
      <a:srgbClr val="1F497D"/>
    </a:dk2>
    <a:lt2>
      <a:srgbClr val="EEECE1"/>
    </a:lt2>
    <a:accent1>
      <a:srgbClr val="4F81BD"/>
    </a:accent1>
    <a:accent2>
      <a:srgbClr val="4B1818"/>
    </a:accent2>
    <a:accent3>
      <a:srgbClr val="53732D"/>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Personnalisée 3">
    <a:dk1>
      <a:srgbClr val="000000"/>
    </a:dk1>
    <a:lt1>
      <a:sysClr val="window" lastClr="FFFFFF"/>
    </a:lt1>
    <a:dk2>
      <a:srgbClr val="333333"/>
    </a:dk2>
    <a:lt2>
      <a:srgbClr val="E5E5D3"/>
    </a:lt2>
    <a:accent1>
      <a:srgbClr val="993232"/>
    </a:accent1>
    <a:accent2>
      <a:srgbClr val="9B6C34"/>
    </a:accent2>
    <a:accent3>
      <a:srgbClr val="53732D"/>
    </a:accent3>
    <a:accent4>
      <a:srgbClr val="C9972B"/>
    </a:accent4>
    <a:accent5>
      <a:srgbClr val="C95F2B"/>
    </a:accent5>
    <a:accent6>
      <a:srgbClr val="8F7A05"/>
    </a:accent6>
    <a:hlink>
      <a:srgbClr val="933926"/>
    </a:hlink>
    <a:folHlink>
      <a:srgbClr val="91601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32927</TotalTime>
  <Words>5381</Words>
  <Application>Microsoft Office PowerPoint</Application>
  <PresentationFormat>Format A4 (210 x 297 mm)</PresentationFormat>
  <Paragraphs>1476</Paragraphs>
  <Slides>88</Slides>
  <Notes>0</Notes>
  <HiddenSlides>0</HiddenSlides>
  <MMClips>0</MMClips>
  <ScaleCrop>false</ScaleCrop>
  <HeadingPairs>
    <vt:vector size="6" baseType="variant">
      <vt:variant>
        <vt:lpstr>Polices utilisées</vt:lpstr>
      </vt:variant>
      <vt:variant>
        <vt:i4>12</vt:i4>
      </vt:variant>
      <vt:variant>
        <vt:lpstr>Thème</vt:lpstr>
      </vt:variant>
      <vt:variant>
        <vt:i4>58</vt:i4>
      </vt:variant>
      <vt:variant>
        <vt:lpstr>Titres des diapositives</vt:lpstr>
      </vt:variant>
      <vt:variant>
        <vt:i4>88</vt:i4>
      </vt:variant>
    </vt:vector>
  </HeadingPairs>
  <TitlesOfParts>
    <vt:vector size="158" baseType="lpstr">
      <vt:lpstr>ＭＳ Ｐゴシック</vt:lpstr>
      <vt:lpstr>Arial</vt:lpstr>
      <vt:lpstr>Calibri</vt:lpstr>
      <vt:lpstr>Courier New</vt:lpstr>
      <vt:lpstr>Mangal</vt:lpstr>
      <vt:lpstr>MS Mincho</vt:lpstr>
      <vt:lpstr>Symbol</vt:lpstr>
      <vt:lpstr>Verdana</vt:lpstr>
      <vt:lpstr>Wingdings</vt:lpstr>
      <vt:lpstr>Wingdings 2</vt:lpstr>
      <vt:lpstr>Wingdings 3</vt:lpstr>
      <vt:lpstr>Zapf Dingbats</vt: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16_Thème Office</vt:lpstr>
      <vt:lpstr>15_Thème Office</vt:lpstr>
      <vt:lpstr>17_Thème Office</vt:lpstr>
      <vt:lpstr>20_Thème Office</vt:lpstr>
      <vt:lpstr>12_Thème Office</vt:lpstr>
      <vt:lpstr>21_Thème Office</vt:lpstr>
      <vt:lpstr>22_Thème Office</vt:lpstr>
      <vt:lpstr>23_Thème Office</vt:lpstr>
      <vt:lpstr>24_Thème Office</vt:lpstr>
      <vt:lpstr>25_Thème Office</vt:lpstr>
      <vt:lpstr>26_Thème Office</vt:lpstr>
      <vt:lpstr>27_Thème Office</vt:lpstr>
      <vt:lpstr>28_Thème Office</vt:lpstr>
      <vt:lpstr>29_Thème Office</vt:lpstr>
      <vt:lpstr>30_Thème Office</vt:lpstr>
      <vt:lpstr>31_Thème Office</vt:lpstr>
      <vt:lpstr>32_Thème Office</vt:lpstr>
      <vt:lpstr>35_Thème Office</vt:lpstr>
      <vt:lpstr>36_Thème Office</vt:lpstr>
      <vt:lpstr>39_Thème Office</vt:lpstr>
      <vt:lpstr>41_Thème Office</vt:lpstr>
      <vt:lpstr>43_Thème Office</vt:lpstr>
      <vt:lpstr>44_Thème Office</vt:lpstr>
      <vt:lpstr>45_Thème Office</vt:lpstr>
      <vt:lpstr>47_Thème Office</vt:lpstr>
      <vt:lpstr>57_Thème Office</vt:lpstr>
      <vt:lpstr>59_Thème Office</vt:lpstr>
      <vt:lpstr>60_Thème Office</vt:lpstr>
      <vt:lpstr>61_Thème Office</vt:lpstr>
      <vt:lpstr>62_Thème Office</vt:lpstr>
      <vt:lpstr>19_Thème Office</vt:lpstr>
      <vt:lpstr>33_Thème Office</vt:lpstr>
      <vt:lpstr>34_Thème Office</vt:lpstr>
      <vt:lpstr>38_Thème Office</vt:lpstr>
      <vt:lpstr>14_Thème Office</vt:lpstr>
      <vt:lpstr>18_Thème Office</vt:lpstr>
      <vt:lpstr>37_Thème Office</vt:lpstr>
      <vt:lpstr>42_Thème Office</vt:lpstr>
      <vt:lpstr>46_Thème Office</vt:lpstr>
      <vt:lpstr>48_Thème Office</vt:lpstr>
      <vt:lpstr>49_Thème Office</vt:lpstr>
      <vt:lpstr>40_Thème Office</vt:lpstr>
      <vt:lpstr>50_Thème Office</vt:lpstr>
      <vt:lpstr>51_Thème Office</vt:lpstr>
      <vt:lpstr>52_Thème Office</vt:lpstr>
      <vt:lpstr>53_Thème Office</vt:lpstr>
      <vt:lpstr> « Noir, jaune, blues 2017 »  Quel monde voulons-nous bâtir ?   Comprendre l’état de l’opinion publique belge    Janvier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DECLASSEMENT SOCIAL</vt:lpstr>
      <vt:lpstr>DECLASSEMENT SOCIAL</vt:lpstr>
      <vt:lpstr>CROISSANCE DES INEGALITES SOCIALES</vt:lpstr>
      <vt:lpstr>RAPPORT AU TRAVAIL</vt:lpstr>
      <vt:lpstr>Présentation PowerPoint</vt:lpstr>
      <vt:lpstr>Y A-T- IL ENCORE UNE SOCIETE  ?</vt:lpstr>
      <vt:lpstr>Y A –T-IL ENCORE UNE SOCIETE  ?</vt:lpstr>
      <vt:lpstr>Y A-T- IL ENCORE UNE SOCIETE  ?</vt:lpstr>
      <vt:lpstr>Présentation PowerPoint</vt:lpstr>
      <vt:lpstr>Présentation PowerPoint</vt:lpstr>
      <vt:lpstr>DES INDIVIDUS  DEVENUS SANS APPARTENANCES </vt:lpstr>
      <vt:lpstr>DES INDIVIDUS  DEVENUS SANS APPARTENANCES </vt:lpstr>
      <vt:lpstr>DES INDIVIDUS  DEVENUS SANS APPARTENANCES </vt:lpstr>
      <vt:lpstr>Présentation PowerPoint</vt:lpstr>
      <vt:lpstr>DES INDIVIDUS  PLUS AUTONOMES.</vt:lpstr>
      <vt:lpstr>DES INDIVIDUS  PLUS AUTONOMES.</vt:lpstr>
      <vt:lpstr>DES INDIVIDUS  PLUS AUTONOMES.</vt:lpstr>
      <vt:lpstr>DES INDIVIDUS  PLUS AUTONOMES.</vt:lpstr>
      <vt:lpstr>Présentation PowerPoint</vt:lpstr>
      <vt:lpstr>DES INDIVIDUS SOUMIS À DIVERSES DOMINATIONS : CHAMP ECONOMIQUE</vt:lpstr>
      <vt:lpstr>DES INDIVIDUS SOUMIS À DIVERSES DOMINATIONS : CHAMP ECONOMIQUE</vt:lpstr>
      <vt:lpstr>RAPPORT AU TRAVAIL</vt:lpstr>
      <vt:lpstr> RAPPORT AU TRAVAIL</vt:lpstr>
      <vt:lpstr>RAPPORT AUX TEMPS SOCIAUX</vt:lpstr>
      <vt:lpstr>RAPPORT AUX TEMPS SOCIAUX</vt:lpstr>
      <vt:lpstr>RAPPORT AUX TEMPS SOCIAUX</vt:lpstr>
      <vt:lpstr>RAPPORT AUX TEMPS SOCIAUX</vt:lpstr>
      <vt:lpstr>RAPPORT AUX TEMPS SOCIAUX</vt:lpstr>
      <vt:lpstr>RAPPORT AUX TEMPS SOCIAUX</vt:lpstr>
      <vt:lpstr>RAPPORT A L’ALIMENTATION</vt:lpstr>
      <vt:lpstr>RAPPORT A L’ETAT ET A LA PROTECTION SOCIALE</vt:lpstr>
      <vt:lpstr>RAPPORT A L’ACCES AUX SOINS DE SANTE</vt:lpstr>
      <vt:lpstr>RAPPORT A LA CONSOMMATION</vt:lpstr>
      <vt:lpstr>L’EGALITE FEMMES-HOMMES</vt:lpstr>
      <vt:lpstr>LE RAPPORT A L’EUROPE</vt:lpstr>
      <vt:lpstr>LE RAPPORT A LA SOCIETE</vt:lpstr>
      <vt:lpstr>LE RAPPORT A LA SOCIETE</vt:lpstr>
      <vt:lpstr>LE RAPPORT AUX ELITES</vt:lpstr>
      <vt:lpstr>RAPPORT A L’ENVIRONNEMENT</vt:lpstr>
      <vt:lpstr>LE RAPPORT AU TERRORISME</vt:lpstr>
      <vt:lpstr> DES INDIVIDUS SEULS, DONC DAVANTAGE VULNÉRABLES C’EST-À-DIRE   SOUMIS À DIVERSES DOMINATIONS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MIROIR, COMMENT LES BELGES ISSUS DE L’IMMIGRATION RESSENTENT CES PERCEPTIONS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Fondation Ceci n’est pas une crise </vt:lpstr>
      <vt:lpstr>CONTACTS</vt:lpstr>
    </vt:vector>
  </TitlesOfParts>
  <Company>Art O'Media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Anick Lauwereins</dc:creator>
  <cp:lastModifiedBy>Claudia</cp:lastModifiedBy>
  <cp:revision>1565</cp:revision>
  <cp:lastPrinted>2017-01-04T10:47:44Z</cp:lastPrinted>
  <dcterms:created xsi:type="dcterms:W3CDTF">2016-01-30T10:48:12Z</dcterms:created>
  <dcterms:modified xsi:type="dcterms:W3CDTF">2018-03-29T14:25:31Z</dcterms:modified>
</cp:coreProperties>
</file>