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3" r:id="rId4"/>
    <p:sldId id="274" r:id="rId5"/>
    <p:sldId id="283" r:id="rId6"/>
    <p:sldId id="284" r:id="rId7"/>
    <p:sldId id="275" r:id="rId8"/>
    <p:sldId id="269" r:id="rId9"/>
    <p:sldId id="276" r:id="rId10"/>
    <p:sldId id="277" r:id="rId11"/>
    <p:sldId id="270" r:id="rId12"/>
    <p:sldId id="278" r:id="rId13"/>
    <p:sldId id="279" r:id="rId14"/>
    <p:sldId id="271" r:id="rId15"/>
    <p:sldId id="280" r:id="rId16"/>
    <p:sldId id="281" r:id="rId17"/>
    <p:sldId id="282" r:id="rId18"/>
    <p:sldId id="272" r:id="rId19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451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D76DF-61B0-4A2C-AED9-FE9BA30BF7E2}" type="datetimeFigureOut">
              <a:rPr lang="fr-BE" smtClean="0"/>
              <a:t>24/04/2014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83CB-2A65-48B8-B495-0F1786360F79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4A313-CC44-494A-8A77-0BE8A3DB50D8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DCB0E-CAC1-499E-9414-AACD361CD5B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DCB0E-CAC1-499E-9414-AACD361CD5B8}" type="slidenum">
              <a:rPr lang="fr-BE" smtClean="0"/>
              <a:pPr/>
              <a:t>18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42753-06A1-41D8-B9DF-734115157FA1}" type="datetimeFigureOut">
              <a:rPr lang="fr-BE" smtClean="0"/>
              <a:pPr/>
              <a:t>24/04/2014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81689-CCB0-4D76-9154-037462FC1670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67744" y="476672"/>
            <a:ext cx="4280520" cy="5234136"/>
          </a:xfrm>
        </p:spPr>
        <p:txBody>
          <a:bodyPr/>
          <a:lstStyle/>
          <a:p>
            <a:endParaRPr lang="fr-BE" dirty="0"/>
          </a:p>
        </p:txBody>
      </p:sp>
      <p:pic>
        <p:nvPicPr>
          <p:cNvPr id="4" name="Image 3" descr="Cap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7047" y="0"/>
            <a:ext cx="490990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67544" y="206084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Réduire collectivement le temps de travail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Créer des emplois dans des secteurs durables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Améliorer le formation des jeunes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Supprimer le statut de cohabitant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Stopper le dégressivité des allocations de chômage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B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B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18864" y="548680"/>
            <a:ext cx="8229600" cy="86409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indent="2057400"/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>
                <a:solidFill>
                  <a:srgbClr val="F8E451"/>
                </a:solidFill>
              </a:rPr>
              <a:t>CHOMAGE </a:t>
            </a: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dirty="0"/>
              <a:t/>
            </a:r>
            <a:br>
              <a:rPr lang="fr-BE" dirty="0"/>
            </a:br>
            <a:endParaRPr lang="fr-BE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611560" y="1412776"/>
            <a:ext cx="7776864" cy="79208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20574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fr-BE" sz="128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…Et p</a:t>
            </a:r>
            <a:r>
              <a:rPr kumimoji="0" lang="fr-BE" sz="1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roposer</a:t>
            </a:r>
            <a:r>
              <a:rPr kumimoji="0" lang="fr-BE" sz="1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vraies bonnes idées</a:t>
            </a:r>
            <a: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6042" y="188640"/>
            <a:ext cx="5694494" cy="6552727"/>
          </a:xfrm>
          <a:prstGeom prst="rect">
            <a:avLst/>
          </a:prstGeom>
          <a:ln>
            <a:solidFill>
              <a:srgbClr val="F8E45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67544" y="24928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Faire baisser le taux d’immigration pour diminuer les dépenses publiques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Limiter l’immigration économique pour diminuer le taux de chômage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Diminuer les aides sociales aux étrangers pour les dissuader de venir chez nous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B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638944"/>
          </a:xfrm>
        </p:spPr>
        <p:txBody>
          <a:bodyPr>
            <a:normAutofit fontScale="90000"/>
          </a:bodyPr>
          <a:lstStyle/>
          <a:p>
            <a:pPr indent="2057400"/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3600" b="1" i="1" dirty="0" smtClean="0">
                <a:solidFill>
                  <a:srgbClr val="FF0000"/>
                </a:solidFill>
              </a:rPr>
              <a:t>Démonter </a:t>
            </a:r>
            <a:r>
              <a:rPr lang="fr-BE" sz="3600" b="1" i="1" dirty="0">
                <a:solidFill>
                  <a:srgbClr val="FF0000"/>
                </a:solidFill>
              </a:rPr>
              <a:t>les fausses </a:t>
            </a:r>
            <a:r>
              <a:rPr lang="fr-BE" sz="3600" b="1" i="1" dirty="0" smtClean="0">
                <a:solidFill>
                  <a:srgbClr val="FF0000"/>
                </a:solidFill>
              </a:rPr>
              <a:t>bonnes idées… </a:t>
            </a: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dirty="0"/>
              <a:t/>
            </a:r>
            <a:br>
              <a:rPr lang="fr-BE" dirty="0"/>
            </a:br>
            <a:endParaRPr lang="fr-BE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18864" y="548680"/>
            <a:ext cx="8229600" cy="86409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BE" sz="4000" b="1" i="1" dirty="0" smtClean="0">
                <a:solidFill>
                  <a:srgbClr val="F8E451"/>
                </a:solidFill>
              </a:rPr>
              <a:t>MIGRATION</a:t>
            </a: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539552" y="257544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Assurer sa part de responsabilité dans l’accueil des réfugiés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Favoriser leur participation à la vie économique et sociale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Développer le « vivre ensemble 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B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782960"/>
          </a:xfrm>
        </p:spPr>
        <p:txBody>
          <a:bodyPr>
            <a:normAutofit fontScale="90000"/>
          </a:bodyPr>
          <a:lstStyle/>
          <a:p>
            <a:pPr indent="2057400"/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3600" b="1" i="1" dirty="0" smtClean="0">
                <a:solidFill>
                  <a:srgbClr val="FF0000"/>
                </a:solidFill>
              </a:rPr>
              <a:t>…Et proposer des vraies bonnes </a:t>
            </a:r>
            <a:r>
              <a:rPr lang="fr-BE" sz="3600" b="1" i="1" dirty="0">
                <a:solidFill>
                  <a:srgbClr val="FF0000"/>
                </a:solidFill>
              </a:rPr>
              <a:t>idées </a:t>
            </a: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dirty="0"/>
              <a:t/>
            </a:r>
            <a:br>
              <a:rPr lang="fr-BE" dirty="0"/>
            </a:br>
            <a:endParaRPr lang="fr-BE" dirty="0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18864" y="548680"/>
            <a:ext cx="8229600" cy="86409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BE" sz="4000" b="1" i="1" dirty="0" smtClean="0">
                <a:solidFill>
                  <a:srgbClr val="F8E451"/>
                </a:solidFill>
              </a:rPr>
              <a:t>MIGRATION</a:t>
            </a: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23712" y="188640"/>
            <a:ext cx="5696576" cy="6480720"/>
          </a:xfrm>
          <a:prstGeom prst="rect">
            <a:avLst/>
          </a:prstGeom>
          <a:ln>
            <a:solidFill>
              <a:srgbClr val="F8E45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792088"/>
          </a:xfrm>
        </p:spPr>
        <p:txBody>
          <a:bodyPr>
            <a:normAutofit fontScale="90000"/>
          </a:bodyPr>
          <a:lstStyle/>
          <a:p>
            <a:pPr indent="2057400"/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3600" b="1" i="1" dirty="0" smtClean="0">
                <a:solidFill>
                  <a:srgbClr val="FF0000"/>
                </a:solidFill>
              </a:rPr>
              <a:t>Démonter </a:t>
            </a:r>
            <a:r>
              <a:rPr lang="fr-BE" sz="3600" b="1" i="1" dirty="0">
                <a:solidFill>
                  <a:srgbClr val="FF0000"/>
                </a:solidFill>
              </a:rPr>
              <a:t>les fausses </a:t>
            </a:r>
            <a:r>
              <a:rPr lang="fr-BE" sz="3600" b="1" i="1" dirty="0" smtClean="0">
                <a:solidFill>
                  <a:srgbClr val="FF0000"/>
                </a:solidFill>
              </a:rPr>
              <a:t>bonnes idées… </a:t>
            </a: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dirty="0"/>
              <a:t/>
            </a:r>
            <a:br>
              <a:rPr lang="fr-BE" dirty="0"/>
            </a:br>
            <a:endParaRPr lang="fr-BE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39552" y="19888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B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</a:t>
            </a:r>
            <a:r>
              <a:rPr kumimoji="0" lang="fr-BE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minimexés</a:t>
            </a:r>
            <a:r>
              <a:rPr kumimoji="0" lang="fr-BE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devraient faire des travaux d’intérêt général gratuits pour mériter leurs allocations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Lutter contre la fraude sociale est indispensable pour équilibrer les dépenses de l’Etat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L’allocation universelle permettrait à chacun d’avoir le minimum pour vivre sans devoir dépendre du CPAS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B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18864" y="548680"/>
            <a:ext cx="8229600" cy="86409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BE" sz="4000" b="1" i="1" dirty="0" smtClean="0">
                <a:solidFill>
                  <a:srgbClr val="F8E451"/>
                </a:solidFill>
              </a:rPr>
              <a:t>CPAS</a:t>
            </a: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720080"/>
          </a:xfrm>
        </p:spPr>
        <p:txBody>
          <a:bodyPr>
            <a:normAutofit fontScale="90000"/>
          </a:bodyPr>
          <a:lstStyle/>
          <a:p>
            <a:pPr indent="2057400"/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3600" b="1" dirty="0" smtClean="0">
                <a:solidFill>
                  <a:srgbClr val="FF0000"/>
                </a:solidFill>
              </a:rPr>
              <a:t>…Et proposer de vraies bonnes idées </a:t>
            </a: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dirty="0"/>
              <a:t/>
            </a:r>
            <a:br>
              <a:rPr lang="fr-BE" dirty="0"/>
            </a:br>
            <a:endParaRPr lang="fr-BE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67544" y="23320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Supprimer le statut de cohabitant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Augmenter les moyens financiers des CPAS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r-BE" sz="3200" dirty="0" smtClean="0"/>
              <a:t>Relever les montants des minimas sociaux au-dessus du seuil de pauvreté</a:t>
            </a:r>
            <a:endParaRPr kumimoji="0" lang="fr-B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B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B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18864" y="548680"/>
            <a:ext cx="8229600" cy="86409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BE" sz="4000" b="1" i="1" dirty="0" smtClean="0">
                <a:solidFill>
                  <a:srgbClr val="F8E451"/>
                </a:solidFill>
              </a:rPr>
              <a:t>CPAS</a:t>
            </a: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67544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BE" sz="4900" b="1" dirty="0" smtClean="0">
                <a:solidFill>
                  <a:schemeClr val="accent6"/>
                </a:solidFill>
              </a:rPr>
              <a:t>Les supports de campagne</a:t>
            </a:r>
            <a:r>
              <a:rPr lang="fr-BE" sz="4900" b="1" dirty="0" smtClean="0"/>
              <a:t> </a:t>
            </a: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Campagne médiatique en particulier sur les </a:t>
            </a:r>
            <a:r>
              <a:rPr kumimoji="0" lang="fr-BE" sz="32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réseaux sociaux </a:t>
            </a: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(y compris les candidats aux élections !)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Création de </a:t>
            </a:r>
            <a:r>
              <a:rPr kumimoji="0" lang="fr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groupes de vigilance </a:t>
            </a: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numérique et citoyenne. Réactions sur les forums de discussion de la presse écrite et sur les réseaux sociaux.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Animations « Jeu de massacre » </a:t>
            </a: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lors d’activités publiques et débats pré-électoraux. Avec la participation active des candidats aux élections sur la formulation de Vraies bonnes idées…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BE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B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6165304"/>
            <a:ext cx="5615608" cy="69269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/>
            <a:r>
              <a:rPr lang="fr-BE" sz="1800" b="1" dirty="0" smtClean="0"/>
              <a:t>                   </a:t>
            </a:r>
            <a:br>
              <a:rPr lang="fr-BE" sz="1800" b="1" dirty="0" smtClean="0"/>
            </a:br>
            <a:r>
              <a:rPr lang="fr-BE" sz="1800" b="1" dirty="0" smtClean="0"/>
              <a:t>                   Une campagne des Equipes Populaires </a:t>
            </a:r>
            <a:r>
              <a:rPr lang="fr-BE" sz="1800" dirty="0" smtClean="0"/>
              <a:t/>
            </a:r>
            <a:br>
              <a:rPr lang="fr-BE" sz="1800" dirty="0" smtClean="0"/>
            </a:br>
            <a:r>
              <a:rPr lang="fr-BE" sz="1800" dirty="0" smtClean="0"/>
              <a:t>                   </a:t>
            </a:r>
            <a:r>
              <a:rPr lang="fr-BE" sz="1400" i="1" dirty="0" smtClean="0"/>
              <a:t>Avec le soutien de la Fédération Wallonie-Bruxelles</a:t>
            </a:r>
            <a:r>
              <a:rPr lang="fr-BE" sz="900" dirty="0" smtClean="0"/>
              <a:t/>
            </a:r>
            <a:br>
              <a:rPr lang="fr-BE" sz="900" dirty="0" smtClean="0"/>
            </a:br>
            <a:endParaRPr lang="fr-BE" sz="900" dirty="0"/>
          </a:p>
        </p:txBody>
      </p:sp>
      <p:pic>
        <p:nvPicPr>
          <p:cNvPr id="7" name="Espace réservé du contenu 6" descr="Capture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5602" y="0"/>
            <a:ext cx="5611938" cy="6165304"/>
          </a:xfrm>
        </p:spPr>
      </p:pic>
      <p:sp>
        <p:nvSpPr>
          <p:cNvPr id="8" name="ZoneTexte 7"/>
          <p:cNvSpPr txBox="1"/>
          <p:nvPr/>
        </p:nvSpPr>
        <p:spPr>
          <a:xfrm>
            <a:off x="5652120" y="3789040"/>
            <a:ext cx="29523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BE" sz="2400" b="1" dirty="0" smtClean="0">
                <a:solidFill>
                  <a:schemeClr val="bg1"/>
                </a:solidFill>
              </a:rPr>
              <a:t>Massacrons les fausses bonnes idées, </a:t>
            </a:r>
            <a:r>
              <a:rPr lang="fr-BE" sz="2400" b="1" dirty="0" smtClean="0">
                <a:solidFill>
                  <a:srgbClr val="F8E451"/>
                </a:solidFill>
              </a:rPr>
              <a:t>pas les gens</a:t>
            </a:r>
            <a:r>
              <a:rPr lang="fr-BE" sz="2400" b="1" dirty="0" smtClean="0">
                <a:solidFill>
                  <a:schemeClr val="bg1"/>
                </a:solidFill>
              </a:rPr>
              <a:t> !</a:t>
            </a:r>
          </a:p>
          <a:p>
            <a:pPr lvl="0"/>
            <a:endParaRPr lang="fr-BE" sz="2400" dirty="0" smtClean="0">
              <a:solidFill>
                <a:schemeClr val="bg1"/>
              </a:solidFill>
            </a:endParaRPr>
          </a:p>
          <a:p>
            <a:pPr lvl="0"/>
            <a:r>
              <a:rPr lang="fr-BE" sz="2400" b="1" dirty="0" smtClean="0">
                <a:solidFill>
                  <a:schemeClr val="bg1"/>
                </a:solidFill>
              </a:rPr>
              <a:t>Proposons des </a:t>
            </a:r>
            <a:r>
              <a:rPr lang="fr-BE" sz="2400" b="1" dirty="0" smtClean="0">
                <a:solidFill>
                  <a:srgbClr val="F8E451"/>
                </a:solidFill>
              </a:rPr>
              <a:t>solutions justes </a:t>
            </a:r>
            <a:r>
              <a:rPr lang="fr-BE" sz="2400" b="1" dirty="0" smtClean="0">
                <a:solidFill>
                  <a:schemeClr val="bg1"/>
                </a:solidFill>
              </a:rPr>
              <a:t>et durables face à la crise !</a:t>
            </a:r>
          </a:p>
        </p:txBody>
      </p:sp>
      <p:pic>
        <p:nvPicPr>
          <p:cNvPr id="10" name="Image 9" descr="Logo-E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6237312"/>
            <a:ext cx="864096" cy="548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</a:t>
            </a:r>
          </a:p>
          <a:p>
            <a:pPr lvl="0" algn="ctr">
              <a:buNone/>
            </a:pPr>
            <a:r>
              <a:rPr lang="fr-BE" b="1" dirty="0" smtClean="0"/>
              <a:t> </a:t>
            </a:r>
            <a:r>
              <a:rPr lang="fr-BE" sz="4400" b="1" i="1" dirty="0" smtClean="0">
                <a:solidFill>
                  <a:srgbClr val="FF0000"/>
                </a:solidFill>
              </a:rPr>
              <a:t>Pensez- vous vraiment...</a:t>
            </a:r>
            <a:endParaRPr lang="fr-BE" sz="4400" i="1" dirty="0" smtClean="0">
              <a:solidFill>
                <a:srgbClr val="FF0000"/>
              </a:solidFill>
            </a:endParaRPr>
          </a:p>
          <a:p>
            <a:pPr lvl="0">
              <a:buNone/>
            </a:pPr>
            <a:endParaRPr lang="fr-BE" dirty="0" smtClean="0"/>
          </a:p>
          <a:p>
            <a:pPr lvl="0"/>
            <a:r>
              <a:rPr lang="fr-BE" dirty="0" smtClean="0"/>
              <a:t>Que </a:t>
            </a:r>
            <a:r>
              <a:rPr lang="fr-BE" dirty="0"/>
              <a:t>le chômage, c’est le </a:t>
            </a:r>
            <a:r>
              <a:rPr lang="fr-BE" dirty="0">
                <a:solidFill>
                  <a:srgbClr val="FF0000"/>
                </a:solidFill>
              </a:rPr>
              <a:t>Win </a:t>
            </a:r>
            <a:r>
              <a:rPr lang="fr-BE" dirty="0" smtClean="0">
                <a:solidFill>
                  <a:srgbClr val="FF0000"/>
                </a:solidFill>
              </a:rPr>
              <a:t>for </a:t>
            </a:r>
            <a:r>
              <a:rPr lang="fr-BE" dirty="0">
                <a:solidFill>
                  <a:srgbClr val="FF0000"/>
                </a:solidFill>
              </a:rPr>
              <a:t>l</a:t>
            </a:r>
            <a:r>
              <a:rPr lang="fr-BE" dirty="0" smtClean="0">
                <a:solidFill>
                  <a:srgbClr val="FF0000"/>
                </a:solidFill>
              </a:rPr>
              <a:t>ife</a:t>
            </a:r>
            <a:r>
              <a:rPr lang="fr-BE" dirty="0"/>
              <a:t> ?</a:t>
            </a:r>
          </a:p>
          <a:p>
            <a:pPr lvl="0"/>
            <a:r>
              <a:rPr lang="fr-BE" dirty="0"/>
              <a:t>Que les étrangers viennent en Belgique pour toucher le </a:t>
            </a:r>
            <a:r>
              <a:rPr lang="fr-BE" dirty="0">
                <a:solidFill>
                  <a:srgbClr val="FF0000"/>
                </a:solidFill>
              </a:rPr>
              <a:t>Jackpot</a:t>
            </a:r>
            <a:r>
              <a:rPr lang="fr-BE" dirty="0"/>
              <a:t> ?</a:t>
            </a:r>
          </a:p>
          <a:p>
            <a:pPr lvl="0"/>
            <a:r>
              <a:rPr lang="fr-BE" dirty="0"/>
              <a:t>Que le CPAS, c’est l’</a:t>
            </a:r>
            <a:r>
              <a:rPr lang="fr-BE" dirty="0">
                <a:solidFill>
                  <a:srgbClr val="FF0000"/>
                </a:solidFill>
              </a:rPr>
              <a:t>Euro-Millions</a:t>
            </a:r>
            <a:r>
              <a:rPr lang="fr-BE" dirty="0"/>
              <a:t> ?</a:t>
            </a:r>
          </a:p>
          <a:p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611560" y="692696"/>
            <a:ext cx="7632848" cy="510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fr-BE" sz="3200" dirty="0" smtClean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BE" sz="3200" dirty="0" smtClean="0">
                <a:solidFill>
                  <a:prstClr val="black"/>
                </a:solidFill>
              </a:rPr>
              <a:t>Nous pensons le contraire et nous voulons que ça se sache !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fr-BE" sz="3200" dirty="0" smtClean="0">
                <a:solidFill>
                  <a:prstClr val="black"/>
                </a:solidFill>
              </a:rPr>
              <a:t>La campagne « </a:t>
            </a:r>
            <a:r>
              <a:rPr lang="fr-BE" sz="3200" dirty="0" smtClean="0">
                <a:solidFill>
                  <a:srgbClr val="FF0000"/>
                </a:solidFill>
              </a:rPr>
              <a:t>Le jeu de massacre, ça fait mal ! </a:t>
            </a:r>
            <a:r>
              <a:rPr lang="fr-BE" sz="3200" dirty="0" smtClean="0">
                <a:solidFill>
                  <a:prstClr val="black"/>
                </a:solidFill>
              </a:rPr>
              <a:t>» a pour objectif de chasser les idées prêtes à (col)porter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fr-BE" sz="1000" dirty="0" smtClean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r>
              <a:rPr lang="fr-BE" sz="3200" dirty="0" smtClean="0">
                <a:solidFill>
                  <a:prstClr val="black"/>
                </a:solidFill>
                <a:sym typeface="Wingdings"/>
              </a:rPr>
              <a:t>    </a:t>
            </a:r>
            <a:r>
              <a:rPr lang="fr-BE" sz="3200" b="1" dirty="0" smtClean="0">
                <a:solidFill>
                  <a:srgbClr val="FF0000"/>
                </a:solidFill>
              </a:rPr>
              <a:t>Réveiller les consciences. De l’opinion publique, des médias, des (futurs) élus politiques.</a:t>
            </a:r>
            <a:endParaRPr lang="fr-BE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5" name="Rectangle 4"/>
          <p:cNvSpPr/>
          <p:nvPr/>
        </p:nvSpPr>
        <p:spPr>
          <a:xfrm>
            <a:off x="755576" y="620688"/>
            <a:ext cx="7632848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BE" sz="900" dirty="0" smtClean="0"/>
          </a:p>
          <a:p>
            <a:pPr>
              <a:buFont typeface="Arial" pitchFamily="34" charset="0"/>
              <a:buChar char="•"/>
            </a:pPr>
            <a:r>
              <a:rPr lang="fr-BE" sz="3200" dirty="0" smtClean="0"/>
              <a:t> La </a:t>
            </a:r>
            <a:r>
              <a:rPr lang="fr-BE" sz="3200" dirty="0" smtClean="0">
                <a:solidFill>
                  <a:srgbClr val="FF0000"/>
                </a:solidFill>
              </a:rPr>
              <a:t>crise</a:t>
            </a:r>
            <a:r>
              <a:rPr lang="fr-BE" sz="3200" dirty="0" smtClean="0"/>
              <a:t> fabrique des boucs émissaires.</a:t>
            </a:r>
          </a:p>
          <a:p>
            <a:pPr lvl="0"/>
            <a:r>
              <a:rPr lang="fr-BE" sz="3200" dirty="0" smtClean="0"/>
              <a:t>Ce n’est pas un hasard si les messages de rancœur et de haine gagnent du terrain en période de crise</a:t>
            </a:r>
          </a:p>
          <a:p>
            <a:pPr lvl="0"/>
            <a:endParaRPr lang="fr-BE" sz="1600" dirty="0" smtClean="0"/>
          </a:p>
          <a:p>
            <a:pPr lvl="0">
              <a:buFont typeface="Arial" pitchFamily="34" charset="0"/>
              <a:buChar char="•"/>
            </a:pPr>
            <a:r>
              <a:rPr lang="fr-BE" sz="3200" dirty="0" smtClean="0"/>
              <a:t> Les </a:t>
            </a:r>
            <a:r>
              <a:rPr lang="fr-BE" sz="3200" dirty="0" smtClean="0">
                <a:solidFill>
                  <a:srgbClr val="FF0000"/>
                </a:solidFill>
              </a:rPr>
              <a:t>discours sur l’austérité </a:t>
            </a:r>
            <a:r>
              <a:rPr lang="fr-BE" sz="3200" dirty="0" smtClean="0"/>
              <a:t>(« Tout le monde doit faire des efforts ») véhiculent des messages stigmatisant les personnes déjà vulnérables </a:t>
            </a:r>
          </a:p>
          <a:p>
            <a:pPr lvl="0"/>
            <a:endParaRPr lang="fr-BE" sz="800" dirty="0" smtClean="0"/>
          </a:p>
          <a:p>
            <a:pPr>
              <a:buNone/>
            </a:pPr>
            <a:r>
              <a:rPr lang="fr-BE" sz="3200" dirty="0" smtClean="0">
                <a:sym typeface="Wingdings"/>
              </a:rPr>
              <a:t></a:t>
            </a:r>
            <a:r>
              <a:rPr lang="fr-BE" sz="3200" dirty="0" smtClean="0"/>
              <a:t> </a:t>
            </a:r>
            <a:r>
              <a:rPr lang="fr-BE" sz="3200" b="1" dirty="0" smtClean="0">
                <a:solidFill>
                  <a:srgbClr val="FF0000"/>
                </a:solidFill>
              </a:rPr>
              <a:t>Une première fois victimes de la crise, une seconde fois victimes des préjugés !</a:t>
            </a:r>
            <a:endParaRPr lang="fr-BE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ln w="1270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400" b="1" dirty="0" smtClean="0">
                <a:solidFill>
                  <a:srgbClr val="FF0000"/>
                </a:solidFill>
              </a:rPr>
              <a:t>A qui profite la stigmatisation?</a:t>
            </a:r>
            <a:endParaRPr lang="fr-BE" i="1" dirty="0" smtClean="0"/>
          </a:p>
          <a:p>
            <a:pPr marL="0" indent="0">
              <a:buNone/>
            </a:pPr>
            <a:r>
              <a:rPr lang="fr-BE" i="1" dirty="0" smtClean="0"/>
              <a:t>Politiques et médias légitimisent les préjugés en les relayant et en les utilisant dans leur intérêt :</a:t>
            </a:r>
          </a:p>
          <a:p>
            <a:r>
              <a:rPr lang="fr-BE" dirty="0" smtClean="0"/>
              <a:t>Aux </a:t>
            </a:r>
            <a:r>
              <a:rPr lang="fr-BE" dirty="0" smtClean="0">
                <a:solidFill>
                  <a:srgbClr val="FF0000"/>
                </a:solidFill>
              </a:rPr>
              <a:t>Médias </a:t>
            </a:r>
            <a:r>
              <a:rPr lang="fr-BE" dirty="0" smtClean="0"/>
              <a:t>(Pas tous heureusement!): </a:t>
            </a:r>
            <a:endParaRPr lang="fr-BE" dirty="0" smtClean="0"/>
          </a:p>
          <a:p>
            <a:pPr marL="0" indent="0">
              <a:buNone/>
            </a:pPr>
            <a:r>
              <a:rPr lang="fr-BE" dirty="0" smtClean="0"/>
              <a:t>Les idées simplistes et  populistes  font vendre grâce à des titres racoleurs (« </a:t>
            </a:r>
            <a:r>
              <a:rPr lang="fr-BE" i="1" dirty="0" smtClean="0"/>
              <a:t>Farciennes, la rue où personne ne travaille », « Le spectre de l’immigration agite l’UE  », « Il faut renforcer la lutte contre la fraude sociale </a:t>
            </a:r>
            <a:r>
              <a:rPr lang="fr-BE" i="1" dirty="0" smtClean="0"/>
              <a:t>»…). </a:t>
            </a:r>
            <a:endParaRPr lang="fr-BE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ln w="12700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fr-BE" sz="9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BE" sz="4800" b="1" dirty="0" smtClean="0">
                <a:solidFill>
                  <a:srgbClr val="FF0000"/>
                </a:solidFill>
              </a:rPr>
              <a:t>A qui profite la stigmatisation? </a:t>
            </a:r>
          </a:p>
          <a:p>
            <a:pPr algn="ctr">
              <a:buNone/>
            </a:pPr>
            <a:endParaRPr lang="fr-BE" sz="1000" b="1" dirty="0" smtClean="0"/>
          </a:p>
          <a:p>
            <a:r>
              <a:rPr lang="fr-BE" dirty="0" smtClean="0"/>
              <a:t>Aux </a:t>
            </a:r>
            <a:r>
              <a:rPr lang="fr-BE" dirty="0" smtClean="0">
                <a:solidFill>
                  <a:srgbClr val="FF0000"/>
                </a:solidFill>
              </a:rPr>
              <a:t>élus politiques </a:t>
            </a:r>
            <a:r>
              <a:rPr lang="fr-BE" dirty="0" smtClean="0"/>
              <a:t>(pas tous heureusement!): </a:t>
            </a:r>
          </a:p>
          <a:p>
            <a:pPr indent="15875">
              <a:buNone/>
            </a:pPr>
            <a:r>
              <a:rPr lang="fr-BE" dirty="0" smtClean="0"/>
              <a:t>Ils s’appuient sur la banalisation de ces préjugés pour faire accepter par l’opinion publique des mesures budgétaires qu’ils font passer pour « justes » alors qu’elles touchent les publics les plus faibles (ex. dégressivité des allocations de chômage).</a:t>
            </a:r>
          </a:p>
          <a:p>
            <a:pPr indent="15875">
              <a:buNone/>
            </a:pPr>
            <a:r>
              <a:rPr lang="fr-BE" i="1" dirty="0" smtClean="0"/>
              <a:t>En se gardant bien de prendre des mesures qui toucheraient les plus aisés, qui ne sont pas considérés comme des  « profiteurs du système »… Et pourtant !</a:t>
            </a:r>
            <a:endParaRPr lang="fr-BE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4" name="Rectangle 3"/>
          <p:cNvSpPr/>
          <p:nvPr/>
        </p:nvSpPr>
        <p:spPr>
          <a:xfrm>
            <a:off x="899592" y="2924944"/>
            <a:ext cx="59584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fr-BE" sz="3200" dirty="0" smtClean="0"/>
              <a:t> Les sans-emploi</a:t>
            </a:r>
          </a:p>
          <a:p>
            <a:pPr lvl="0">
              <a:buFont typeface="Arial" pitchFamily="34" charset="0"/>
              <a:buChar char="•"/>
            </a:pPr>
            <a:r>
              <a:rPr lang="fr-BE" sz="3200" dirty="0" smtClean="0"/>
              <a:t> Les migrants</a:t>
            </a:r>
          </a:p>
          <a:p>
            <a:pPr lvl="0">
              <a:buFont typeface="Arial" pitchFamily="34" charset="0"/>
              <a:buChar char="•"/>
            </a:pPr>
            <a:r>
              <a:rPr lang="fr-BE" sz="3200" dirty="0" smtClean="0"/>
              <a:t> Les bénéficiaires du RIS</a:t>
            </a:r>
          </a:p>
          <a:p>
            <a:pPr lvl="0">
              <a:buFont typeface="Arial" pitchFamily="34" charset="0"/>
              <a:buChar char="•"/>
            </a:pPr>
            <a:r>
              <a:rPr lang="fr-BE" sz="3200" dirty="0" smtClean="0"/>
              <a:t> …Et la prochaine victime, </a:t>
            </a:r>
            <a:r>
              <a:rPr lang="fr-BE" sz="3200" b="1" dirty="0" smtClean="0"/>
              <a:t>Qui</a:t>
            </a:r>
            <a:r>
              <a:rPr lang="fr-BE" sz="3200" dirty="0" smtClean="0"/>
              <a:t> </a:t>
            </a:r>
            <a:r>
              <a:rPr lang="fr-BE" sz="3200" b="1" dirty="0" smtClean="0"/>
              <a:t>?</a:t>
            </a:r>
            <a:r>
              <a:rPr lang="fr-BE" sz="3200" dirty="0" smtClean="0"/>
              <a:t> </a:t>
            </a:r>
            <a:r>
              <a:rPr lang="fr-BE" sz="3200" b="1" dirty="0" smtClean="0"/>
              <a:t>Vous et moi ? Nos enfants ?</a:t>
            </a:r>
            <a:endParaRPr lang="fr-BE" sz="3200" b="1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/>
            </a:r>
            <a:br>
              <a:rPr lang="fr-BE" dirty="0" smtClean="0"/>
            </a:br>
            <a:r>
              <a:rPr lang="fr-BE" sz="4000" b="1" i="1" dirty="0" smtClean="0">
                <a:solidFill>
                  <a:srgbClr val="FF0000"/>
                </a:solidFill>
              </a:rPr>
              <a:t>3 publics particulièrement ciblés sur les réseaux sociaux, dans la presse, dans les conversations quotidiennes :</a:t>
            </a: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 descr="Capture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417" y="144016"/>
            <a:ext cx="5760903" cy="6597352"/>
          </a:xfrm>
          <a:ln>
            <a:solidFill>
              <a:srgbClr val="F8E45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15813"/>
            <a:ext cx="8229600" cy="5865515"/>
          </a:xfrm>
          <a:ln w="127000">
            <a:solidFill>
              <a:schemeClr val="tx1"/>
            </a:solidFill>
          </a:ln>
        </p:spPr>
        <p:txBody>
          <a:bodyPr/>
          <a:lstStyle/>
          <a:p>
            <a:pPr lvl="0">
              <a:buNone/>
            </a:pPr>
            <a:r>
              <a:rPr lang="fr-BE" b="1" dirty="0" smtClean="0"/>
              <a:t>    </a:t>
            </a:r>
            <a:endParaRPr lang="fr-BE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518864" y="548680"/>
            <a:ext cx="8229600" cy="864096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indent="2057400"/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>
                <a:solidFill>
                  <a:srgbClr val="F8E451"/>
                </a:solidFill>
              </a:rPr>
              <a:t>CHOMAGE </a:t>
            </a: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sz="4000" b="1" i="1" dirty="0" smtClean="0"/>
              <a:t/>
            </a:r>
            <a:br>
              <a:rPr lang="fr-BE" sz="4000" b="1" i="1" dirty="0" smtClean="0"/>
            </a:br>
            <a:r>
              <a:rPr lang="fr-BE" dirty="0"/>
              <a:t/>
            </a:r>
            <a:br>
              <a:rPr lang="fr-BE" dirty="0"/>
            </a:br>
            <a:endParaRPr lang="fr-BE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755576" y="2132856"/>
            <a:ext cx="7571184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bénévolat devrait être obligatoire pour éviter aux chômeurs d’être déconnectés de la vie active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Activer les chômeurs créera de l’emploi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BE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faut supprimer l’allocation d’insertion des jeunes pour les motiver à chercher rapidement un emploi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B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611560" y="1412776"/>
            <a:ext cx="7776864" cy="79208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lvl="0" indent="2057400" algn="ctr">
              <a:spcBef>
                <a:spcPct val="0"/>
              </a:spcBef>
            </a:pP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fr-BE" sz="9600" b="1" i="1" dirty="0" smtClean="0"/>
              <a:t> </a:t>
            </a:r>
            <a:r>
              <a:rPr lang="fr-BE" sz="12800" b="1" i="1" dirty="0" smtClean="0">
                <a:solidFill>
                  <a:srgbClr val="FF0000"/>
                </a:solidFill>
              </a:rPr>
              <a:t>Démonter les fausses bonnes idées… </a:t>
            </a:r>
            <a: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fr-BE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B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BE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BE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375</Words>
  <Application>Microsoft Office PowerPoint</Application>
  <PresentationFormat>Affichage à l'écran (4:3)</PresentationFormat>
  <Paragraphs>85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 3 publics particulièrement ciblés sur les réseaux sociaux, dans la presse, dans les conversations quotidiennes : </vt:lpstr>
      <vt:lpstr>Diapositive 8</vt:lpstr>
      <vt:lpstr>   CHOMAGE    </vt:lpstr>
      <vt:lpstr>   CHOMAGE    </vt:lpstr>
      <vt:lpstr>Diapositive 11</vt:lpstr>
      <vt:lpstr>  Démonter les fausses bonnes idées…   </vt:lpstr>
      <vt:lpstr>  …Et proposer des vraies bonnes idées   </vt:lpstr>
      <vt:lpstr>Diapositive 14</vt:lpstr>
      <vt:lpstr>  Démonter les fausses bonnes idées…   </vt:lpstr>
      <vt:lpstr>  …Et proposer de vraies bonnes idées   </vt:lpstr>
      <vt:lpstr>Les supports de campagne  </vt:lpstr>
      <vt:lpstr>                                       Une campagne des Equipes Populaires                     Avec le soutien de la Fédération Wallonie-Bruxelles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EP</dc:creator>
  <cp:lastModifiedBy>EP</cp:lastModifiedBy>
  <cp:revision>36</cp:revision>
  <dcterms:created xsi:type="dcterms:W3CDTF">2014-03-31T08:00:31Z</dcterms:created>
  <dcterms:modified xsi:type="dcterms:W3CDTF">2014-04-24T10:30:21Z</dcterms:modified>
</cp:coreProperties>
</file>