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6" r:id="rId1"/>
  </p:sldMasterIdLst>
  <p:notesMasterIdLst>
    <p:notesMasterId r:id="rId5"/>
  </p:notesMasterIdLst>
  <p:handoutMasterIdLst>
    <p:handoutMasterId r:id="rId6"/>
  </p:handoutMasterIdLst>
  <p:sldIdLst>
    <p:sldId id="582" r:id="rId2"/>
    <p:sldId id="570" r:id="rId3"/>
    <p:sldId id="581" r:id="rId4"/>
  </p:sldIdLst>
  <p:sldSz cx="9144000" cy="6858000" type="screen4x3"/>
  <p:notesSz cx="6769100" cy="9906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1510"/>
    <a:srgbClr val="F86D20"/>
    <a:srgbClr val="FDEFBB"/>
    <a:srgbClr val="0C9DE6"/>
    <a:srgbClr val="13D3ED"/>
    <a:srgbClr val="EAEAEA"/>
    <a:srgbClr val="F8F8F8"/>
    <a:srgbClr val="ED725D"/>
    <a:srgbClr val="FD4D4F"/>
    <a:srgbClr val="F2AE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2" autoAdjust="0"/>
    <p:restoredTop sz="81194" autoAdjust="0"/>
  </p:normalViewPr>
  <p:slideViewPr>
    <p:cSldViewPr>
      <p:cViewPr varScale="1">
        <p:scale>
          <a:sx n="94" d="100"/>
          <a:sy n="94" d="100"/>
        </p:scale>
        <p:origin x="213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32256"/>
    </p:cViewPr>
  </p:outlineViewPr>
  <p:notesTextViewPr>
    <p:cViewPr>
      <p:scale>
        <a:sx n="85" d="100"/>
        <a:sy n="8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34190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024" tIns="44011" rIns="88024" bIns="44011" numCol="1" anchor="t" anchorCtr="0" compatLnSpc="1">
            <a:prstTxWarp prst="textNoShape">
              <a:avLst/>
            </a:prstTxWarp>
          </a:bodyPr>
          <a:lstStyle>
            <a:lvl1pPr defTabSz="879475"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4910" y="1"/>
            <a:ext cx="2934190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024" tIns="44011" rIns="88024" bIns="44011" numCol="1" anchor="t" anchorCtr="0" compatLnSpc="1">
            <a:prstTxWarp prst="textNoShape">
              <a:avLst/>
            </a:prstTxWarp>
          </a:bodyPr>
          <a:lstStyle>
            <a:lvl1pPr algn="r" defTabSz="879475"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226"/>
            <a:ext cx="2934190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024" tIns="44011" rIns="88024" bIns="44011" numCol="1" anchor="b" anchorCtr="0" compatLnSpc="1">
            <a:prstTxWarp prst="textNoShape">
              <a:avLst/>
            </a:prstTxWarp>
          </a:bodyPr>
          <a:lstStyle>
            <a:lvl1pPr defTabSz="879475"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4910" y="9410226"/>
            <a:ext cx="2934190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024" tIns="44011" rIns="88024" bIns="44011" numCol="1" anchor="b" anchorCtr="0" compatLnSpc="1">
            <a:prstTxWarp prst="textNoShape">
              <a:avLst/>
            </a:prstTxWarp>
          </a:bodyPr>
          <a:lstStyle>
            <a:lvl1pPr algn="r" defTabSz="879475"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DF582CB-F095-47E5-A3CF-C98A6D99B3D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76747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0635" cy="460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024" tIns="44011" rIns="88024" bIns="44011" numCol="1" anchor="t" anchorCtr="0" compatLnSpc="1">
            <a:prstTxWarp prst="textNoShape">
              <a:avLst/>
            </a:prstTxWarp>
          </a:bodyPr>
          <a:lstStyle>
            <a:lvl1pPr defTabSz="879475"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0360" y="0"/>
            <a:ext cx="2864903" cy="460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024" tIns="44011" rIns="88024" bIns="44011" numCol="1" anchor="t" anchorCtr="0" compatLnSpc="1">
            <a:prstTxWarp prst="textNoShape">
              <a:avLst/>
            </a:prstTxWarp>
          </a:bodyPr>
          <a:lstStyle>
            <a:lvl1pPr algn="r" defTabSz="879475"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9325" y="768350"/>
            <a:ext cx="4911725" cy="36845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725" y="4683730"/>
            <a:ext cx="4953157" cy="4450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024" tIns="44011" rIns="88024" bIns="440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1904"/>
            <a:ext cx="2940635" cy="460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024" tIns="44011" rIns="88024" bIns="44011" numCol="1" anchor="b" anchorCtr="0" compatLnSpc="1">
            <a:prstTxWarp prst="textNoShape">
              <a:avLst/>
            </a:prstTxWarp>
          </a:bodyPr>
          <a:lstStyle>
            <a:lvl1pPr defTabSz="879475"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0360" y="9441904"/>
            <a:ext cx="2864903" cy="460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024" tIns="44011" rIns="88024" bIns="44011" numCol="1" anchor="b" anchorCtr="0" compatLnSpc="1">
            <a:prstTxWarp prst="textNoShape">
              <a:avLst/>
            </a:prstTxWarp>
          </a:bodyPr>
          <a:lstStyle>
            <a:lvl1pPr algn="r" defTabSz="879475"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6114BC8D-768A-472A-9E34-829F9B33B50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75030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14BC8D-768A-472A-9E34-829F9B33B50E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1704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Ne pas aimer les homosexuels</a:t>
            </a:r>
            <a:r>
              <a:rPr lang="fr-BE" baseline="0" dirty="0" smtClean="0"/>
              <a:t> au motif qu’ils sont</a:t>
            </a:r>
            <a:endParaRPr lang="fr-BE" dirty="0" smtClean="0"/>
          </a:p>
          <a:p>
            <a:r>
              <a:rPr lang="fr-BE" dirty="0" smtClean="0"/>
              <a:t>Etre</a:t>
            </a:r>
            <a:r>
              <a:rPr lang="fr-BE" baseline="0" dirty="0" smtClean="0"/>
              <a:t> mal à l’aise devant des femmes portant un voile car elles représentent une régression culturelle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14BC8D-768A-472A-9E34-829F9B33B50E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7766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6C7EA12-D4BB-4F40-BF21-8906D40ED4CA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55FD4D-915E-4403-A0AC-9EC6ABCD03E9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D5C7DD-22D9-4014-807A-40EA24EA06C8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BE9C69-216E-406F-972E-535EC16DC1C3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D47BB24C-D41B-4F41-81BC-CAAB08EC86C8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768A34-F50A-4290-BF8B-712785F5C97B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7338CD-C5F3-42B6-B80B-14557E981845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00921C-98F9-4FFD-A393-2652CD9FDFA6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73906F-72A4-4059-8936-98759AAC4B90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5CDACA-154E-43E6-A628-97069556D6DA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B3A978E2-BA5A-489B-A1D0-C9DA1369B0D3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E346E633-C324-40B1-811A-E54527F0B9C6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7" r:id="rId1"/>
    <p:sldLayoutId id="2147484068" r:id="rId2"/>
    <p:sldLayoutId id="2147484069" r:id="rId3"/>
    <p:sldLayoutId id="2147484070" r:id="rId4"/>
    <p:sldLayoutId id="2147484071" r:id="rId5"/>
    <p:sldLayoutId id="2147484072" r:id="rId6"/>
    <p:sldLayoutId id="2147484073" r:id="rId7"/>
    <p:sldLayoutId id="2147484074" r:id="rId8"/>
    <p:sldLayoutId id="2147484075" r:id="rId9"/>
    <p:sldLayoutId id="2147484076" r:id="rId10"/>
    <p:sldLayoutId id="2147484077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BE" b="1" dirty="0" smtClean="0"/>
              <a:t>Qu’est-ce qu’un </a:t>
            </a:r>
            <a:r>
              <a:rPr lang="fr-BE" b="1" dirty="0" smtClean="0"/>
              <a:t>préjugé?</a:t>
            </a:r>
            <a:endParaRPr lang="fr-B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7828" y="5733256"/>
            <a:ext cx="7668344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575"/>
              </a:spcBef>
              <a:buClr>
                <a:schemeClr val="accent1"/>
              </a:buClr>
              <a:buSzPct val="85000"/>
            </a:pPr>
            <a:r>
              <a:rPr lang="fr-BE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Diaporama en partie inspiré de la présentation faite par Ginette Herman (CIRTES et FOPES) le 28 février 2015 aux Equipes Populaires.</a:t>
            </a:r>
          </a:p>
        </p:txBody>
      </p:sp>
    </p:spTree>
    <p:extLst>
      <p:ext uri="{BB962C8B-B14F-4D97-AF65-F5344CB8AC3E}">
        <p14:creationId xmlns:p14="http://schemas.microsoft.com/office/powerpoint/2010/main" val="227506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Préjugés </a:t>
            </a:r>
            <a:r>
              <a:rPr lang="fr-BE" sz="3200" i="1" dirty="0" smtClean="0"/>
              <a:t>(ce que j’éprouve)</a:t>
            </a:r>
            <a:endParaRPr lang="fr-BE" sz="3600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fr-BE" dirty="0" smtClean="0"/>
          </a:p>
          <a:p>
            <a:endParaRPr lang="fr-BE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2"/>
          </p:nvPr>
        </p:nvSpPr>
        <p:spPr>
          <a:xfrm>
            <a:off x="467544" y="1988840"/>
            <a:ext cx="8352928" cy="4030960"/>
          </a:xfrm>
        </p:spPr>
        <p:txBody>
          <a:bodyPr>
            <a:normAutofit lnSpcReduction="10000"/>
          </a:bodyPr>
          <a:lstStyle/>
          <a:p>
            <a:r>
              <a:rPr lang="fr-BE" sz="3600" dirty="0" smtClean="0"/>
              <a:t>Jugements préalables, sentiments qui produisent des attitudes à </a:t>
            </a:r>
            <a:r>
              <a:rPr lang="fr-BE" sz="3600" dirty="0" smtClean="0"/>
              <a:t>l’égard d’un individu, en référence à son appartenance à un </a:t>
            </a:r>
            <a:r>
              <a:rPr lang="fr-BE" sz="3600" dirty="0" smtClean="0"/>
              <a:t>groupe. </a:t>
            </a:r>
            <a:r>
              <a:rPr lang="fr-BE" sz="3600" dirty="0" smtClean="0"/>
              <a:t>donné </a:t>
            </a:r>
            <a:r>
              <a:rPr lang="fr-BE" sz="3600" i="1" dirty="0" smtClean="0"/>
              <a:t>(« une femme cadre, désolé, ça ne cadre pas »)</a:t>
            </a:r>
          </a:p>
          <a:p>
            <a:r>
              <a:rPr lang="fr-BE" sz="3600" dirty="0" smtClean="0"/>
              <a:t>Ce jugement concerne en général les individus qui ne font pas partie de son propre </a:t>
            </a:r>
            <a:r>
              <a:rPr lang="fr-BE" sz="3600" dirty="0" smtClean="0"/>
              <a:t>groupe.</a:t>
            </a:r>
          </a:p>
          <a:p>
            <a:r>
              <a:rPr lang="fr-BE" sz="3600" dirty="0" smtClean="0"/>
              <a:t>Les préjugés peuvent être positifs ou négatifs.</a:t>
            </a:r>
            <a:endParaRPr lang="fr-BE" sz="3600" dirty="0" smtClean="0"/>
          </a:p>
        </p:txBody>
      </p:sp>
      <p:cxnSp>
        <p:nvCxnSpPr>
          <p:cNvPr id="4" name="Connecteur droit 3"/>
          <p:cNvCxnSpPr/>
          <p:nvPr/>
        </p:nvCxnSpPr>
        <p:spPr>
          <a:xfrm>
            <a:off x="971600" y="1556792"/>
            <a:ext cx="741682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899592" y="476672"/>
            <a:ext cx="7772400" cy="796950"/>
          </a:xfrm>
          <a:noFill/>
        </p:spPr>
        <p:txBody>
          <a:bodyPr>
            <a:normAutofit/>
          </a:bodyPr>
          <a:lstStyle/>
          <a:p>
            <a:r>
              <a:rPr lang="fr-BE" dirty="0" smtClean="0"/>
              <a:t>Quelles fonctions ont les préjugés?</a:t>
            </a:r>
            <a:endParaRPr lang="fr-BE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3781400"/>
          </a:xfrm>
        </p:spPr>
        <p:txBody>
          <a:bodyPr>
            <a:normAutofit lnSpcReduction="10000"/>
          </a:bodyPr>
          <a:lstStyle/>
          <a:p>
            <a:r>
              <a:rPr lang="fr-BE" sz="3600" dirty="0" smtClean="0"/>
              <a:t>Comparer son groupe aux autres </a:t>
            </a:r>
            <a:r>
              <a:rPr lang="fr-BE" sz="3600" dirty="0" smtClean="0"/>
              <a:t>groupes.</a:t>
            </a:r>
            <a:endParaRPr lang="fr-BE" sz="3600" dirty="0" smtClean="0"/>
          </a:p>
          <a:p>
            <a:r>
              <a:rPr lang="fr-BE" sz="3600" dirty="0" smtClean="0"/>
              <a:t>Si les préjugés sont négatifs</a:t>
            </a:r>
            <a:r>
              <a:rPr lang="fr-BE" sz="3600" smtClean="0"/>
              <a:t>, ils sont </a:t>
            </a:r>
            <a:r>
              <a:rPr lang="fr-BE" sz="3600" dirty="0" smtClean="0"/>
              <a:t>souvent utilisés pour attribuer </a:t>
            </a:r>
            <a:r>
              <a:rPr lang="fr-BE" sz="3600" dirty="0" smtClean="0"/>
              <a:t>une valeur supérieure à son propre </a:t>
            </a:r>
            <a:r>
              <a:rPr lang="fr-BE" sz="3600" dirty="0" smtClean="0"/>
              <a:t>groupe.</a:t>
            </a:r>
            <a:endParaRPr lang="fr-BE" sz="3600" dirty="0" smtClean="0"/>
          </a:p>
          <a:p>
            <a:r>
              <a:rPr lang="fr-BE" sz="3600" dirty="0" smtClean="0"/>
              <a:t>Pourquoi?</a:t>
            </a:r>
          </a:p>
          <a:p>
            <a:pPr marL="631825" lvl="1" indent="-312738">
              <a:buFont typeface="Courier New" pitchFamily="49" charset="0"/>
              <a:buChar char="o"/>
            </a:pPr>
            <a:r>
              <a:rPr lang="fr-BE" sz="3400" dirty="0" smtClean="0"/>
              <a:t>Identité sociale positive</a:t>
            </a:r>
          </a:p>
          <a:p>
            <a:pPr marL="631825" lvl="1" indent="-312738">
              <a:buFont typeface="Courier New" pitchFamily="49" charset="0"/>
              <a:buChar char="o"/>
            </a:pPr>
            <a:r>
              <a:rPr lang="fr-BE" sz="3400" dirty="0" smtClean="0"/>
              <a:t>Estime de soi</a:t>
            </a:r>
            <a:endParaRPr lang="fr-BE" sz="3400" dirty="0"/>
          </a:p>
        </p:txBody>
      </p:sp>
      <p:sp>
        <p:nvSpPr>
          <p:cNvPr id="7" name="Flèche droite 6"/>
          <p:cNvSpPr/>
          <p:nvPr/>
        </p:nvSpPr>
        <p:spPr>
          <a:xfrm>
            <a:off x="1403648" y="5661248"/>
            <a:ext cx="122413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8" name="Rectangle 7"/>
          <p:cNvSpPr/>
          <p:nvPr/>
        </p:nvSpPr>
        <p:spPr>
          <a:xfrm>
            <a:off x="2915816" y="5288340"/>
            <a:ext cx="5976664" cy="1298817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fr-BE" sz="3200" dirty="0" smtClean="0">
                <a:solidFill>
                  <a:schemeClr val="bg1"/>
                </a:solidFill>
                <a:latin typeface="+mn-lt"/>
              </a:rPr>
              <a:t>Les préjugés, par le biais de comparaison, procurent une image positive à son groupe et à soi-même</a:t>
            </a:r>
            <a:endParaRPr lang="fr-BE" sz="3200" dirty="0">
              <a:solidFill>
                <a:schemeClr val="bg1"/>
              </a:solidFill>
              <a:latin typeface="+mn-lt"/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899592" y="1340768"/>
            <a:ext cx="741682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15194</TotalTime>
  <Words>181</Words>
  <Application>Microsoft Office PowerPoint</Application>
  <PresentationFormat>Affichage à l'écran (4:3)</PresentationFormat>
  <Paragraphs>17</Paragraphs>
  <Slides>3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0" baseType="lpstr">
      <vt:lpstr>Arial</vt:lpstr>
      <vt:lpstr>Courier New</vt:lpstr>
      <vt:lpstr>Franklin Gothic Book</vt:lpstr>
      <vt:lpstr>Perpetua</vt:lpstr>
      <vt:lpstr>Times New Roman</vt:lpstr>
      <vt:lpstr>Wingdings 2</vt:lpstr>
      <vt:lpstr>Capitaux</vt:lpstr>
      <vt:lpstr>Qu’est-ce qu’un préjugé?</vt:lpstr>
      <vt:lpstr>Préjugés (ce que j’éprouve)</vt:lpstr>
      <vt:lpstr>Quelles fonctions ont les préjugés?</vt:lpstr>
    </vt:vector>
  </TitlesOfParts>
  <Company>Université de Liège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Renaud Mossay</dc:creator>
  <cp:lastModifiedBy>EP Namur</cp:lastModifiedBy>
  <cp:revision>1622</cp:revision>
  <dcterms:created xsi:type="dcterms:W3CDTF">2003-08-12T08:05:49Z</dcterms:created>
  <dcterms:modified xsi:type="dcterms:W3CDTF">2015-11-27T14:30:17Z</dcterms:modified>
</cp:coreProperties>
</file>