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6" r:id="rId1"/>
  </p:sldMasterIdLst>
  <p:notesMasterIdLst>
    <p:notesMasterId r:id="rId10"/>
  </p:notesMasterIdLst>
  <p:handoutMasterIdLst>
    <p:handoutMasterId r:id="rId11"/>
  </p:handoutMasterIdLst>
  <p:sldIdLst>
    <p:sldId id="545" r:id="rId2"/>
    <p:sldId id="571" r:id="rId3"/>
    <p:sldId id="579" r:id="rId4"/>
    <p:sldId id="620" r:id="rId5"/>
    <p:sldId id="574" r:id="rId6"/>
    <p:sldId id="578" r:id="rId7"/>
    <p:sldId id="618" r:id="rId8"/>
    <p:sldId id="621" r:id="rId9"/>
  </p:sldIdLst>
  <p:sldSz cx="9144000" cy="6858000" type="screen4x3"/>
  <p:notesSz cx="6769100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510"/>
    <a:srgbClr val="F86D20"/>
    <a:srgbClr val="FDEFBB"/>
    <a:srgbClr val="0C9DE6"/>
    <a:srgbClr val="13D3ED"/>
    <a:srgbClr val="EAEAEA"/>
    <a:srgbClr val="F8F8F8"/>
    <a:srgbClr val="ED725D"/>
    <a:srgbClr val="FD4D4F"/>
    <a:srgbClr val="F2A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2" autoAdjust="0"/>
    <p:restoredTop sz="81194" autoAdjust="0"/>
  </p:normalViewPr>
  <p:slideViewPr>
    <p:cSldViewPr>
      <p:cViewPr varScale="1">
        <p:scale>
          <a:sx n="107" d="100"/>
          <a:sy n="107" d="100"/>
        </p:scale>
        <p:origin x="177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32256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4190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>
            <a:lvl1pPr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4910" y="1"/>
            <a:ext cx="2934190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>
            <a:lvl1pPr algn="r"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226"/>
            <a:ext cx="2934190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b" anchorCtr="0" compatLnSpc="1">
            <a:prstTxWarp prst="textNoShape">
              <a:avLst/>
            </a:prstTxWarp>
          </a:bodyPr>
          <a:lstStyle>
            <a:lvl1pPr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4910" y="9410226"/>
            <a:ext cx="2934190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b" anchorCtr="0" compatLnSpc="1">
            <a:prstTxWarp prst="textNoShape">
              <a:avLst/>
            </a:prstTxWarp>
          </a:bodyPr>
          <a:lstStyle>
            <a:lvl1pPr algn="r"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F582CB-F095-47E5-A3CF-C98A6D99B3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67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0635" cy="46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>
            <a:lvl1pPr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60" y="0"/>
            <a:ext cx="2864903" cy="46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>
            <a:lvl1pPr algn="r"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68350"/>
            <a:ext cx="4911725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725" y="4683730"/>
            <a:ext cx="4953157" cy="445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04"/>
            <a:ext cx="2940635" cy="46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b" anchorCtr="0" compatLnSpc="1">
            <a:prstTxWarp prst="textNoShape">
              <a:avLst/>
            </a:prstTxWarp>
          </a:bodyPr>
          <a:lstStyle>
            <a:lvl1pPr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60" y="9441904"/>
            <a:ext cx="2864903" cy="46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b" anchorCtr="0" compatLnSpc="1">
            <a:prstTxWarp prst="textNoShape">
              <a:avLst/>
            </a:prstTxWarp>
          </a:bodyPr>
          <a:lstStyle>
            <a:lvl1pPr algn="r"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114BC8D-768A-472A-9E34-829F9B33B5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503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4BC8D-768A-472A-9E34-829F9B33B50E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991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4BC8D-768A-472A-9E34-829F9B33B50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458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On a à notre disposition</a:t>
            </a:r>
            <a:r>
              <a:rPr lang="fr-BE" baseline="0" dirty="0" smtClean="0"/>
              <a:t> des interprétations, des théories (les femmes sont maternelles; ok je sais que c’est une base à partir de laquelle je peux interagir. Le monde est devenu prédictible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4BC8D-768A-472A-9E34-829F9B33B50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61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C7EA12-D4BB-4F40-BF21-8906D40ED4CA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5FD4D-915E-4403-A0AC-9EC6ABCD03E9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5C7DD-22D9-4014-807A-40EA24EA06C8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E9C69-216E-406F-972E-535EC16DC1C3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47BB24C-D41B-4F41-81BC-CAAB08EC86C8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68A34-F50A-4290-BF8B-712785F5C97B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338CD-C5F3-42B6-B80B-14557E981845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0921C-98F9-4FFD-A393-2652CD9FDFA6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3906F-72A4-4059-8936-98759AAC4B90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CDACA-154E-43E6-A628-97069556D6DA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B3A978E2-BA5A-489B-A1D0-C9DA1369B0D3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346E633-C324-40B1-811A-E54527F0B9C6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erblog.net/religion/80486-6583533-le-paradis-enfer-et-au-dela-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b="1" dirty="0" smtClean="0"/>
              <a:t>Qu’est-ce qu’un stéréotype?</a:t>
            </a:r>
            <a:endParaRPr lang="fr-B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7828" y="5733256"/>
            <a:ext cx="766834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fr-BE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Diaporama en partie inspiré de la présentation faite par Ginette Herman (CIRTES et FOPES) le 28 février 2015 aux Equipes Populaires.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Stéréotypes </a:t>
            </a:r>
            <a:r>
              <a:rPr lang="fr-BE" sz="3100" dirty="0" smtClean="0"/>
              <a:t>(</a:t>
            </a:r>
            <a:r>
              <a:rPr lang="fr-BE" sz="3100" i="1" dirty="0" smtClean="0"/>
              <a:t>ce que je sais ou crois savoir</a:t>
            </a:r>
            <a:r>
              <a:rPr lang="fr-BE" sz="3100" dirty="0" smtClean="0"/>
              <a:t>)</a:t>
            </a:r>
            <a:endParaRPr lang="fr-BE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7772400" cy="4248472"/>
          </a:xfrm>
        </p:spPr>
        <p:txBody>
          <a:bodyPr>
            <a:normAutofit fontScale="92500" lnSpcReduction="10000"/>
          </a:bodyPr>
          <a:lstStyle/>
          <a:p>
            <a:r>
              <a:rPr lang="fr-BE" sz="3200" dirty="0" smtClean="0"/>
              <a:t>Les stéréotypes sont des croyances que nous formulons à propos des groupes humains.</a:t>
            </a:r>
          </a:p>
          <a:p>
            <a:r>
              <a:rPr lang="fr-BE" sz="3200" dirty="0" smtClean="0"/>
              <a:t>Les stéréotypes sont des images collectives.</a:t>
            </a:r>
          </a:p>
          <a:p>
            <a:r>
              <a:rPr lang="fr-BE" sz="3200" dirty="0"/>
              <a:t>On </a:t>
            </a:r>
            <a:r>
              <a:rPr lang="fr-BE" sz="3200" dirty="0" smtClean="0"/>
              <a:t>déduit </a:t>
            </a:r>
            <a:r>
              <a:rPr lang="fr-BE" sz="3200" dirty="0"/>
              <a:t>que les personnes qui appartiennent à </a:t>
            </a:r>
            <a:r>
              <a:rPr lang="fr-BE" sz="3200" dirty="0" smtClean="0"/>
              <a:t>un groupe </a:t>
            </a:r>
            <a:r>
              <a:rPr lang="fr-BE" sz="3200" dirty="0"/>
              <a:t>partagent plus ou moins </a:t>
            </a:r>
            <a:r>
              <a:rPr lang="fr-BE" sz="3200" dirty="0" smtClean="0"/>
              <a:t>les mêmes caractéristiques.</a:t>
            </a:r>
            <a:endParaRPr lang="fr-BE" sz="3200" dirty="0"/>
          </a:p>
          <a:p>
            <a:r>
              <a:rPr lang="fr-BE" sz="3200" dirty="0" smtClean="0"/>
              <a:t>Le stéréotype reflète une généralisation simplifiée des caractéristiques d’un groupe sans tenir compte des différences individuelles.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971600" y="1556792"/>
            <a:ext cx="74168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angedeleternel.l.a.pic.centerblog.net/g5h93j3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"/>
            <a:ext cx="9144000" cy="685800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5004048" cy="1938992"/>
          </a:xfrm>
          <a:prstGeom prst="rect">
            <a:avLst/>
          </a:prstGeom>
          <a:solidFill>
            <a:srgbClr val="0C9DE6">
              <a:alpha val="69804"/>
            </a:srgb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r-BE" sz="2400" dirty="0" smtClean="0">
                <a:solidFill>
                  <a:schemeClr val="bg1"/>
                </a:solidFill>
              </a:rPr>
              <a:t>Le paradis est l’endroit où les policiers sont anglais, les garagistes allemands, les cuisiniers français, les amants italiens et le tout est organisé par les Suisses.</a:t>
            </a:r>
            <a:endParaRPr lang="fr-BE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39952" y="4919008"/>
            <a:ext cx="5004048" cy="1938992"/>
          </a:xfrm>
          <a:prstGeom prst="rect">
            <a:avLst/>
          </a:prstGeom>
          <a:solidFill>
            <a:srgbClr val="C00000">
              <a:alpha val="73000"/>
            </a:srgbClr>
          </a:solidFill>
        </p:spPr>
        <p:txBody>
          <a:bodyPr wrap="square">
            <a:spAutoFit/>
          </a:bodyPr>
          <a:lstStyle/>
          <a:p>
            <a:r>
              <a:rPr lang="fr-BE" sz="2400" dirty="0" smtClean="0">
                <a:solidFill>
                  <a:schemeClr val="bg1"/>
                </a:solidFill>
              </a:rPr>
              <a:t>L’enfer est l’endroit où les garagistes sont français, les cuisiniers anglais, les amants suisses, les policiers allemands et le tout est organisé par les Italiens</a:t>
            </a:r>
            <a:endParaRPr lang="fr-BE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sz="3600" i="1" dirty="0" smtClean="0"/>
              <a:t>Deux dimensions pour classer les autres</a:t>
            </a:r>
            <a:endParaRPr lang="fr-BE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7772400" cy="4248472"/>
          </a:xfrm>
        </p:spPr>
        <p:txBody>
          <a:bodyPr>
            <a:normAutofit fontScale="92500" lnSpcReduction="10000"/>
          </a:bodyPr>
          <a:lstStyle/>
          <a:p>
            <a:r>
              <a:rPr lang="fr-BE" sz="3200" dirty="0" smtClean="0"/>
              <a:t>Nous classons les autres en fonction de deux dimensions:</a:t>
            </a:r>
          </a:p>
          <a:p>
            <a:pPr lvl="1"/>
            <a:r>
              <a:rPr lang="fr-BE" sz="3000" dirty="0" smtClean="0"/>
              <a:t>La </a:t>
            </a:r>
            <a:r>
              <a:rPr lang="fr-BE" sz="3000" b="1" dirty="0" smtClean="0"/>
              <a:t>sociabilité</a:t>
            </a:r>
            <a:r>
              <a:rPr lang="fr-BE" sz="3000" dirty="0" smtClean="0"/>
              <a:t>: le stéréotype place un groupe sur une échelle en fonction de la sympathie, l’honnêteté, la franchise… qu’on attribue de manière supposée à ses membres.</a:t>
            </a:r>
          </a:p>
          <a:p>
            <a:pPr lvl="1"/>
            <a:r>
              <a:rPr lang="fr-BE" sz="3000" dirty="0" smtClean="0"/>
              <a:t>La </a:t>
            </a:r>
            <a:r>
              <a:rPr lang="fr-BE" sz="3000" b="1" dirty="0" smtClean="0"/>
              <a:t>compétence</a:t>
            </a:r>
            <a:r>
              <a:rPr lang="fr-BE" sz="3000" dirty="0"/>
              <a:t>: le stéréotype place un groupe sur une échelle en fonction de </a:t>
            </a:r>
            <a:r>
              <a:rPr lang="fr-BE" sz="3000" dirty="0" smtClean="0"/>
              <a:t>l’intelligence, l’efficacité, l’ambition… </a:t>
            </a:r>
            <a:r>
              <a:rPr lang="fr-BE" sz="3000" dirty="0"/>
              <a:t>qu’on </a:t>
            </a:r>
            <a:r>
              <a:rPr lang="fr-BE" sz="3000" dirty="0" smtClean="0"/>
              <a:t>attribue </a:t>
            </a:r>
            <a:r>
              <a:rPr lang="fr-BE" sz="3000" dirty="0"/>
              <a:t>de manière </a:t>
            </a:r>
            <a:r>
              <a:rPr lang="fr-BE" sz="3000" dirty="0" smtClean="0"/>
              <a:t>supposée à ses membres.</a:t>
            </a:r>
            <a:endParaRPr lang="fr-BE" sz="3000" dirty="0"/>
          </a:p>
          <a:p>
            <a:pPr lvl="1"/>
            <a:endParaRPr lang="fr-BE" sz="3000" dirty="0" smtClean="0"/>
          </a:p>
        </p:txBody>
      </p:sp>
      <p:cxnSp>
        <p:nvCxnSpPr>
          <p:cNvPr id="4" name="Connecteur droit 3"/>
          <p:cNvCxnSpPr/>
          <p:nvPr/>
        </p:nvCxnSpPr>
        <p:spPr>
          <a:xfrm>
            <a:off x="971600" y="1556792"/>
            <a:ext cx="74168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24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uble flèche horizontale 3"/>
          <p:cNvSpPr/>
          <p:nvPr/>
        </p:nvSpPr>
        <p:spPr>
          <a:xfrm>
            <a:off x="1580032" y="2493941"/>
            <a:ext cx="6264696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endParaRPr lang="fr-BE" sz="2400"/>
          </a:p>
        </p:txBody>
      </p:sp>
      <p:sp>
        <p:nvSpPr>
          <p:cNvPr id="5" name="Double flèche horizontale 4"/>
          <p:cNvSpPr/>
          <p:nvPr/>
        </p:nvSpPr>
        <p:spPr>
          <a:xfrm rot="16200000">
            <a:off x="2694199" y="2785642"/>
            <a:ext cx="3642814" cy="23618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endParaRPr lang="fr-BE" sz="2000"/>
          </a:p>
        </p:txBody>
      </p:sp>
      <p:sp>
        <p:nvSpPr>
          <p:cNvPr id="6" name="Rectangle 5"/>
          <p:cNvSpPr/>
          <p:nvPr/>
        </p:nvSpPr>
        <p:spPr>
          <a:xfrm>
            <a:off x="7870224" y="2502640"/>
            <a:ext cx="1224938" cy="37856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70000"/>
              </a:lnSpc>
              <a:defRPr/>
            </a:pPr>
            <a:r>
              <a:rPr lang="fr-FR" sz="2400" dirty="0"/>
              <a:t>Sociable  </a:t>
            </a:r>
            <a:endParaRPr lang="fr-BE" sz="2400" dirty="0"/>
          </a:p>
        </p:txBody>
      </p:sp>
      <p:sp>
        <p:nvSpPr>
          <p:cNvPr id="7" name="Rectangle 6"/>
          <p:cNvSpPr/>
          <p:nvPr/>
        </p:nvSpPr>
        <p:spPr>
          <a:xfrm>
            <a:off x="-10878" y="2511587"/>
            <a:ext cx="1547408" cy="37856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70000"/>
              </a:lnSpc>
              <a:defRPr/>
            </a:pPr>
            <a:r>
              <a:rPr lang="fr-FR" sz="2400" dirty="0"/>
              <a:t>Pas sociable </a:t>
            </a:r>
            <a:endParaRPr lang="fr-BE" sz="2400" dirty="0"/>
          </a:p>
        </p:txBody>
      </p:sp>
      <p:sp>
        <p:nvSpPr>
          <p:cNvPr id="8" name="Rectangle 7"/>
          <p:cNvSpPr/>
          <p:nvPr/>
        </p:nvSpPr>
        <p:spPr>
          <a:xfrm>
            <a:off x="3703769" y="644321"/>
            <a:ext cx="1516762" cy="37856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fr-FR" sz="2400" dirty="0"/>
              <a:t>Compétent </a:t>
            </a:r>
            <a:endParaRPr lang="fr-BE" sz="2400" dirty="0"/>
          </a:p>
        </p:txBody>
      </p:sp>
      <p:sp>
        <p:nvSpPr>
          <p:cNvPr id="9" name="Rectangle 8"/>
          <p:cNvSpPr/>
          <p:nvPr/>
        </p:nvSpPr>
        <p:spPr>
          <a:xfrm>
            <a:off x="3686747" y="4796024"/>
            <a:ext cx="1651005" cy="35086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fr-FR" sz="2400" dirty="0"/>
              <a:t>Incompétent  </a:t>
            </a:r>
            <a:endParaRPr lang="fr-BE" sz="24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004994" y="2847831"/>
            <a:ext cx="2160587" cy="31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</a:pPr>
            <a:r>
              <a:rPr lang="fr-FR" sz="2000" dirty="0" smtClean="0">
                <a:latin typeface="+mn-lt"/>
              </a:rPr>
              <a:t>(non </a:t>
            </a:r>
            <a:r>
              <a:rPr lang="fr-FR" sz="2000" dirty="0">
                <a:latin typeface="+mn-lt"/>
              </a:rPr>
              <a:t>compétitif) </a:t>
            </a:r>
            <a:endParaRPr lang="fr-BE" sz="2000" dirty="0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2191" y="2890298"/>
            <a:ext cx="13612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fr-FR" sz="2000" dirty="0" smtClean="0">
                <a:latin typeface="+mn-lt"/>
              </a:rPr>
              <a:t>(compétitif</a:t>
            </a:r>
            <a:r>
              <a:rPr lang="fr-FR" sz="2000" dirty="0">
                <a:latin typeface="+mn-lt"/>
              </a:rPr>
              <a:t>) </a:t>
            </a:r>
            <a:endParaRPr lang="fr-BE" sz="2000" dirty="0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707904" y="332656"/>
            <a:ext cx="14309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fr-FR" sz="2000" dirty="0">
                <a:latin typeface="+mn-lt"/>
              </a:rPr>
              <a:t>(Haut statut) </a:t>
            </a:r>
            <a:endParaRPr lang="fr-BE" sz="2000" dirty="0">
              <a:latin typeface="+mn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89251" y="5125381"/>
            <a:ext cx="1278620" cy="33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2000" dirty="0" smtClean="0">
                <a:latin typeface="+mn-lt"/>
              </a:rPr>
              <a:t>(</a:t>
            </a:r>
            <a:r>
              <a:rPr lang="fr-FR" sz="2000" dirty="0">
                <a:latin typeface="+mn-lt"/>
              </a:rPr>
              <a:t>Bas statut) </a:t>
            </a:r>
            <a:endParaRPr lang="fr-BE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93605" y="695150"/>
            <a:ext cx="2214578" cy="7278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fr-FR" sz="2800" dirty="0"/>
              <a:t>Stéréotypes </a:t>
            </a:r>
            <a:r>
              <a:rPr lang="fr-FR" sz="2800" dirty="0" smtClean="0"/>
              <a:t>admiratifs</a:t>
            </a:r>
            <a:endParaRPr lang="fr-BE" sz="2800" dirty="0"/>
          </a:p>
        </p:txBody>
      </p:sp>
      <p:sp>
        <p:nvSpPr>
          <p:cNvPr id="15" name="Rectangle 14"/>
          <p:cNvSpPr/>
          <p:nvPr/>
        </p:nvSpPr>
        <p:spPr>
          <a:xfrm>
            <a:off x="6341345" y="4110291"/>
            <a:ext cx="1857388" cy="6955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fr-FR" sz="2800" dirty="0"/>
              <a:t>Stéréotypes </a:t>
            </a:r>
            <a:r>
              <a:rPr lang="fr-FR" sz="2800" dirty="0" smtClean="0"/>
              <a:t>paternalistes</a:t>
            </a:r>
            <a:endParaRPr lang="fr-BE" sz="2800" dirty="0"/>
          </a:p>
        </p:txBody>
      </p:sp>
      <p:sp>
        <p:nvSpPr>
          <p:cNvPr id="16" name="Rectangle 15"/>
          <p:cNvSpPr/>
          <p:nvPr/>
        </p:nvSpPr>
        <p:spPr>
          <a:xfrm>
            <a:off x="646398" y="705838"/>
            <a:ext cx="1747002" cy="10295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fr-FR" sz="2800" dirty="0"/>
              <a:t>Stéréotypes envieux </a:t>
            </a:r>
            <a:r>
              <a:rPr lang="fr-FR" sz="2800" dirty="0" smtClean="0"/>
              <a:t>(menaçant</a:t>
            </a:r>
            <a:r>
              <a:rPr lang="fr-FR" sz="2800" dirty="0"/>
              <a:t>)</a:t>
            </a:r>
            <a:endParaRPr lang="fr-BE" sz="2800" dirty="0"/>
          </a:p>
        </p:txBody>
      </p:sp>
      <p:sp>
        <p:nvSpPr>
          <p:cNvPr id="17" name="Rectangle 16"/>
          <p:cNvSpPr/>
          <p:nvPr/>
        </p:nvSpPr>
        <p:spPr>
          <a:xfrm>
            <a:off x="651338" y="3818564"/>
            <a:ext cx="1857388" cy="9971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fr-FR" sz="2800" dirty="0"/>
              <a:t>Stéréotypes méprisants </a:t>
            </a:r>
            <a:r>
              <a:rPr lang="fr-FR" sz="2800" dirty="0" smtClean="0"/>
              <a:t>(parasite</a:t>
            </a:r>
            <a:r>
              <a:rPr lang="fr-FR" sz="2800" dirty="0"/>
              <a:t>)</a:t>
            </a:r>
            <a:endParaRPr lang="fr-BE" sz="2800" dirty="0"/>
          </a:p>
        </p:txBody>
      </p:sp>
      <p:sp>
        <p:nvSpPr>
          <p:cNvPr id="18" name="Rectangle 17"/>
          <p:cNvSpPr/>
          <p:nvPr/>
        </p:nvSpPr>
        <p:spPr>
          <a:xfrm>
            <a:off x="3218056" y="3913016"/>
            <a:ext cx="1249060" cy="2903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fr-FR" dirty="0" smtClean="0"/>
              <a:t>Chômeurs</a:t>
            </a:r>
            <a:endParaRPr lang="fr-BE" dirty="0"/>
          </a:p>
        </p:txBody>
      </p:sp>
      <p:sp>
        <p:nvSpPr>
          <p:cNvPr id="19" name="Rectangle 18"/>
          <p:cNvSpPr/>
          <p:nvPr/>
        </p:nvSpPr>
        <p:spPr>
          <a:xfrm>
            <a:off x="2639337" y="2925579"/>
            <a:ext cx="1095172" cy="2903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fr-FR" dirty="0" smtClean="0"/>
              <a:t>Réfugiés</a:t>
            </a:r>
            <a:endParaRPr lang="fr-BE" dirty="0"/>
          </a:p>
        </p:txBody>
      </p:sp>
      <p:sp>
        <p:nvSpPr>
          <p:cNvPr id="20" name="Rectangle 19"/>
          <p:cNvSpPr/>
          <p:nvPr/>
        </p:nvSpPr>
        <p:spPr>
          <a:xfrm>
            <a:off x="1867952" y="3259071"/>
            <a:ext cx="1120820" cy="2903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fr-FR" dirty="0" smtClean="0"/>
              <a:t>Tziganes</a:t>
            </a:r>
            <a:endParaRPr lang="fr-BE" dirty="0"/>
          </a:p>
        </p:txBody>
      </p:sp>
      <p:sp>
        <p:nvSpPr>
          <p:cNvPr id="21" name="Rectangle 20"/>
          <p:cNvSpPr/>
          <p:nvPr/>
        </p:nvSpPr>
        <p:spPr>
          <a:xfrm>
            <a:off x="6608820" y="3323973"/>
            <a:ext cx="1351652" cy="6052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000"/>
              </a:lnSpc>
            </a:pPr>
            <a:r>
              <a:rPr lang="fr-FR" dirty="0" smtClean="0"/>
              <a:t>Personnes </a:t>
            </a:r>
            <a:br>
              <a:rPr lang="fr-FR" dirty="0" smtClean="0"/>
            </a:br>
            <a:r>
              <a:rPr lang="fr-FR" dirty="0" smtClean="0"/>
              <a:t>âgées</a:t>
            </a:r>
            <a:endParaRPr lang="fr-BE" dirty="0"/>
          </a:p>
        </p:txBody>
      </p:sp>
      <p:sp>
        <p:nvSpPr>
          <p:cNvPr id="22" name="Rectangle 21"/>
          <p:cNvSpPr/>
          <p:nvPr/>
        </p:nvSpPr>
        <p:spPr>
          <a:xfrm>
            <a:off x="4933420" y="3452890"/>
            <a:ext cx="1492716" cy="6052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000"/>
              </a:lnSpc>
            </a:pPr>
            <a:r>
              <a:rPr lang="fr-FR" dirty="0" smtClean="0"/>
              <a:t>Personnes </a:t>
            </a:r>
            <a:br>
              <a:rPr lang="fr-FR" dirty="0" smtClean="0"/>
            </a:br>
            <a:r>
              <a:rPr lang="fr-FR" dirty="0" smtClean="0"/>
              <a:t>handicapées</a:t>
            </a:r>
            <a:endParaRPr lang="fr-BE" dirty="0"/>
          </a:p>
        </p:txBody>
      </p:sp>
      <p:sp>
        <p:nvSpPr>
          <p:cNvPr id="23" name="Rectangle 22"/>
          <p:cNvSpPr/>
          <p:nvPr/>
        </p:nvSpPr>
        <p:spPr>
          <a:xfrm>
            <a:off x="2312325" y="1879840"/>
            <a:ext cx="1313180" cy="6052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000"/>
              </a:lnSpc>
            </a:pPr>
            <a:r>
              <a:rPr lang="fr-FR" dirty="0" smtClean="0"/>
              <a:t>Femmes</a:t>
            </a:r>
            <a:br>
              <a:rPr lang="fr-FR" dirty="0" smtClean="0"/>
            </a:br>
            <a:r>
              <a:rPr lang="fr-FR" dirty="0" smtClean="0"/>
              <a:t>carriéristes</a:t>
            </a:r>
            <a:endParaRPr lang="fr-BE" dirty="0"/>
          </a:p>
        </p:txBody>
      </p:sp>
      <p:sp>
        <p:nvSpPr>
          <p:cNvPr id="24" name="Rectangle 23"/>
          <p:cNvSpPr/>
          <p:nvPr/>
        </p:nvSpPr>
        <p:spPr>
          <a:xfrm>
            <a:off x="2652438" y="1143586"/>
            <a:ext cx="889987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000"/>
              </a:lnSpc>
            </a:pPr>
            <a:r>
              <a:rPr lang="fr-FR" dirty="0" smtClean="0"/>
              <a:t>Riches</a:t>
            </a:r>
            <a:endParaRPr lang="fr-BE" dirty="0"/>
          </a:p>
        </p:txBody>
      </p:sp>
      <p:sp>
        <p:nvSpPr>
          <p:cNvPr id="25" name="Rectangle 24"/>
          <p:cNvSpPr/>
          <p:nvPr/>
        </p:nvSpPr>
        <p:spPr>
          <a:xfrm>
            <a:off x="5243678" y="1808512"/>
            <a:ext cx="2646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Groupes alliés</a:t>
            </a:r>
            <a:br>
              <a:rPr lang="fr-FR" dirty="0" smtClean="0"/>
            </a:br>
            <a:r>
              <a:rPr lang="fr-FR" dirty="0" smtClean="0"/>
              <a:t>(syndicat, associations)</a:t>
            </a:r>
            <a:endParaRPr lang="fr-BE" dirty="0"/>
          </a:p>
        </p:txBody>
      </p:sp>
      <p:sp>
        <p:nvSpPr>
          <p:cNvPr id="26" name="Rectangle 25"/>
          <p:cNvSpPr/>
          <p:nvPr/>
        </p:nvSpPr>
        <p:spPr>
          <a:xfrm>
            <a:off x="2904117" y="1521382"/>
            <a:ext cx="1608133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000"/>
              </a:lnSpc>
            </a:pPr>
            <a:r>
              <a:rPr lang="fr-FR" dirty="0" smtClean="0"/>
              <a:t>Informaticiens</a:t>
            </a:r>
            <a:endParaRPr lang="fr-BE" dirty="0"/>
          </a:p>
        </p:txBody>
      </p:sp>
      <p:sp>
        <p:nvSpPr>
          <p:cNvPr id="27" name="Rectangle 26"/>
          <p:cNvSpPr/>
          <p:nvPr/>
        </p:nvSpPr>
        <p:spPr>
          <a:xfrm>
            <a:off x="5488787" y="2972228"/>
            <a:ext cx="1082349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000"/>
              </a:lnSpc>
            </a:pPr>
            <a:r>
              <a:rPr lang="fr-FR" dirty="0" smtClean="0"/>
              <a:t>Femmes</a:t>
            </a:r>
            <a:endParaRPr lang="fr-BE" dirty="0"/>
          </a:p>
        </p:txBody>
      </p:sp>
      <p:sp>
        <p:nvSpPr>
          <p:cNvPr id="28" name="Rectangle 27"/>
          <p:cNvSpPr/>
          <p:nvPr/>
        </p:nvSpPr>
        <p:spPr>
          <a:xfrm>
            <a:off x="3186122" y="3296044"/>
            <a:ext cx="1031051" cy="2903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fr-FR" dirty="0" smtClean="0"/>
              <a:t>Pauvres</a:t>
            </a:r>
            <a:endParaRPr lang="fr-BE" dirty="0"/>
          </a:p>
        </p:txBody>
      </p:sp>
      <p:sp>
        <p:nvSpPr>
          <p:cNvPr id="2" name="ZoneTexte 1"/>
          <p:cNvSpPr txBox="1"/>
          <p:nvPr/>
        </p:nvSpPr>
        <p:spPr>
          <a:xfrm>
            <a:off x="421233" y="5418408"/>
            <a:ext cx="84249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/>
              <a:t>Remarque: En fonction de notre position sociale, culturelle, en fonction de notre âge et de notre sexe notamment, nous ne situerons pas les autres groupes de la même manière. </a:t>
            </a:r>
            <a:r>
              <a:rPr lang="fr-BE" sz="1400" i="1" dirty="0" smtClean="0"/>
              <a:t>Par exemple des milieux progressistes formuleront des stéréotypes positifs sur les réfugiés (ils sont courageux =&gt; admiratif ou paternaliste) tandis que des milieux conservateurs formuleront des stéréotypes plus négatifs (ils viennent profiter (=&gt; stéréotype méprisant ou envieux).</a:t>
            </a:r>
            <a:endParaRPr lang="fr-BE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772400" cy="796950"/>
          </a:xfrm>
          <a:noFill/>
        </p:spPr>
        <p:txBody>
          <a:bodyPr>
            <a:normAutofit/>
          </a:bodyPr>
          <a:lstStyle/>
          <a:p>
            <a:r>
              <a:rPr lang="fr-BE" sz="3600" dirty="0" smtClean="0"/>
              <a:t>Quelles fonctions ont les stéréotypes?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71600" y="1412776"/>
            <a:ext cx="7772400" cy="3888432"/>
          </a:xfrm>
        </p:spPr>
        <p:txBody>
          <a:bodyPr>
            <a:normAutofit/>
          </a:bodyPr>
          <a:lstStyle/>
          <a:p>
            <a:r>
              <a:rPr lang="fr-BE" sz="3600" dirty="0" smtClean="0"/>
              <a:t>Avare cognitif (« </a:t>
            </a:r>
            <a:r>
              <a:rPr lang="fr-BE" sz="3600" i="1" dirty="0" smtClean="0"/>
              <a:t>je suis pressé et je dois être efficace </a:t>
            </a:r>
            <a:r>
              <a:rPr lang="fr-BE" sz="3600" dirty="0" smtClean="0"/>
              <a:t>»)</a:t>
            </a:r>
          </a:p>
          <a:p>
            <a:r>
              <a:rPr lang="fr-BE" sz="3600" dirty="0" smtClean="0"/>
              <a:t>Théoricien naïf (« </a:t>
            </a:r>
            <a:r>
              <a:rPr lang="fr-BE" sz="3600" i="1" dirty="0" smtClean="0"/>
              <a:t>je n’ai pas mes repères ici et pourtant je dois interag</a:t>
            </a:r>
            <a:r>
              <a:rPr lang="fr-BE" sz="3600" dirty="0" smtClean="0"/>
              <a:t>ir »)</a:t>
            </a:r>
          </a:p>
          <a:p>
            <a:r>
              <a:rPr lang="fr-BE" sz="3600" dirty="0" smtClean="0"/>
              <a:t>Tacticien motivé (« </a:t>
            </a:r>
            <a:r>
              <a:rPr lang="fr-BE" sz="3600" i="1" dirty="0" smtClean="0"/>
              <a:t>j’ai des intérêts à défendre; si les stéréotypes m’arrangent, je vais y recourir</a:t>
            </a:r>
            <a:r>
              <a:rPr lang="fr-BE" sz="3600" dirty="0" smtClean="0"/>
              <a:t> »)</a:t>
            </a:r>
            <a:endParaRPr lang="fr-BE" sz="3600" dirty="0"/>
          </a:p>
        </p:txBody>
      </p:sp>
      <p:sp>
        <p:nvSpPr>
          <p:cNvPr id="4" name="Flèche droite 3"/>
          <p:cNvSpPr/>
          <p:nvPr/>
        </p:nvSpPr>
        <p:spPr>
          <a:xfrm>
            <a:off x="1115616" y="5805264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Rectangle 5"/>
          <p:cNvSpPr/>
          <p:nvPr/>
        </p:nvSpPr>
        <p:spPr>
          <a:xfrm>
            <a:off x="2411760" y="5445224"/>
            <a:ext cx="6444208" cy="129881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fr-BE" sz="3200" dirty="0" smtClean="0">
                <a:solidFill>
                  <a:schemeClr val="bg1"/>
                </a:solidFill>
                <a:latin typeface="+mn-lt"/>
              </a:rPr>
              <a:t>Les stéréotypes sont quasi inévitables/ nécessaires dans certaines circonstances. Ils peuvent être positifs/ négatifs/neutres</a:t>
            </a:r>
            <a:endParaRPr lang="fr-BE" sz="32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7584" y="1268760"/>
            <a:ext cx="74168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39552" y="273050"/>
            <a:ext cx="8424936" cy="1143000"/>
          </a:xfrm>
        </p:spPr>
        <p:txBody>
          <a:bodyPr>
            <a:normAutofit/>
          </a:bodyPr>
          <a:lstStyle/>
          <a:p>
            <a:r>
              <a:rPr lang="fr-BE" sz="3000" dirty="0" smtClean="0"/>
              <a:t>Qu’est-ce qui facilite l’activation des </a:t>
            </a:r>
            <a:r>
              <a:rPr lang="fr-BE" sz="3000" dirty="0" smtClean="0"/>
              <a:t>stéréotypes ?</a:t>
            </a:r>
            <a:endParaRPr lang="fr-BE" sz="30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302568" y="1665784"/>
            <a:ext cx="3733800" cy="762000"/>
          </a:xfrm>
        </p:spPr>
        <p:txBody>
          <a:bodyPr/>
          <a:lstStyle/>
          <a:p>
            <a:pPr algn="ctr"/>
            <a:r>
              <a:rPr lang="fr-BE" sz="2800" dirty="0" smtClean="0"/>
              <a:t>Facteurs personnels ?      </a:t>
            </a:r>
            <a:endParaRPr lang="fr-BE" sz="28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3"/>
          </p:nvPr>
        </p:nvSpPr>
        <p:spPr>
          <a:xfrm>
            <a:off x="4843536" y="2142411"/>
            <a:ext cx="3867472" cy="762000"/>
          </a:xfrm>
        </p:spPr>
        <p:txBody>
          <a:bodyPr/>
          <a:lstStyle/>
          <a:p>
            <a:pPr algn="ctr"/>
            <a:r>
              <a:rPr lang="fr-BE" sz="2800" dirty="0" smtClean="0"/>
              <a:t>Facteurs situationnels ?</a:t>
            </a:r>
            <a:endParaRPr lang="fr-BE" sz="2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179512" y="2465884"/>
            <a:ext cx="3856856" cy="3304356"/>
          </a:xfrm>
        </p:spPr>
        <p:txBody>
          <a:bodyPr>
            <a:normAutofit fontScale="92500" lnSpcReduction="10000"/>
          </a:bodyPr>
          <a:lstStyle/>
          <a:p>
            <a:pPr marL="357505" indent="-312738">
              <a:buFont typeface="Courier New" pitchFamily="49" charset="0"/>
              <a:buChar char="o"/>
            </a:pPr>
            <a:r>
              <a:rPr lang="fr-BE" sz="3200" dirty="0" smtClean="0"/>
              <a:t>Personnalité autoritaire (ethnocentrisme) </a:t>
            </a:r>
          </a:p>
          <a:p>
            <a:pPr marL="357505" indent="-312738">
              <a:buFont typeface="Courier New" pitchFamily="49" charset="0"/>
              <a:buChar char="o"/>
            </a:pPr>
            <a:r>
              <a:rPr lang="fr-BE" sz="3200" dirty="0" smtClean="0"/>
              <a:t>Caractéristiques démographiques: genre, âge, niveau d’études, origine sociale, profession …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4"/>
          </p:nvPr>
        </p:nvSpPr>
        <p:spPr>
          <a:xfrm>
            <a:off x="4910372" y="2932956"/>
            <a:ext cx="3733800" cy="3232348"/>
          </a:xfrm>
        </p:spPr>
        <p:txBody>
          <a:bodyPr>
            <a:normAutofit/>
          </a:bodyPr>
          <a:lstStyle/>
          <a:p>
            <a:pPr marL="357505" indent="-312738">
              <a:buFont typeface="Courier New" pitchFamily="49" charset="0"/>
              <a:buChar char="o"/>
            </a:pPr>
            <a:r>
              <a:rPr lang="fr-BE" sz="3000" dirty="0" smtClean="0"/>
              <a:t>Surcharge cognitive</a:t>
            </a:r>
          </a:p>
          <a:p>
            <a:pPr marL="357505" indent="-312738">
              <a:buFont typeface="Courier New" pitchFamily="49" charset="0"/>
              <a:buChar char="o"/>
            </a:pPr>
            <a:r>
              <a:rPr lang="fr-BE" sz="3000" dirty="0" smtClean="0"/>
              <a:t>Pression du temps</a:t>
            </a:r>
          </a:p>
          <a:p>
            <a:pPr marL="357505" indent="-312738">
              <a:buFont typeface="Courier New" pitchFamily="49" charset="0"/>
              <a:buChar char="o"/>
            </a:pPr>
            <a:r>
              <a:rPr lang="fr-BE" sz="3000" dirty="0" smtClean="0"/>
              <a:t>Position de pouvoir</a:t>
            </a:r>
          </a:p>
          <a:p>
            <a:pPr marL="357505" indent="-312738">
              <a:buFont typeface="Courier New" pitchFamily="49" charset="0"/>
              <a:buChar char="o"/>
            </a:pPr>
            <a:r>
              <a:rPr lang="fr-BE" sz="3000" dirty="0" smtClean="0"/>
              <a:t>Ambiguïté des critères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467544" y="1412776"/>
            <a:ext cx="84969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4499992" y="1628800"/>
            <a:ext cx="4536504" cy="424847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6" grpId="0" uiExpand="1" build="p"/>
      <p:bldP spid="8" grpId="0" build="p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600" i="1" dirty="0" smtClean="0"/>
              <a:t>Peut-on en rire?</a:t>
            </a:r>
            <a:endParaRPr lang="fr-BE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7772400" cy="4248472"/>
          </a:xfrm>
        </p:spPr>
        <p:txBody>
          <a:bodyPr>
            <a:normAutofit/>
          </a:bodyPr>
          <a:lstStyle/>
          <a:p>
            <a:pPr lvl="1"/>
            <a:r>
              <a:rPr lang="fr-BE" sz="3000" dirty="0" smtClean="0"/>
              <a:t>Certains stéréotypes font rire. Ils font même parfois rire ceux qu’ils ciblent. Un groupe peut parfois utiliser un stéréotype pour se définir lui-même</a:t>
            </a:r>
            <a:r>
              <a:rPr lang="fr-BE" sz="3000" i="1" dirty="0" smtClean="0"/>
              <a:t>(« Nous, les Belges on aime la bière »</a:t>
            </a:r>
            <a:r>
              <a:rPr lang="fr-BE" sz="3000" dirty="0" smtClean="0"/>
              <a:t>).</a:t>
            </a:r>
          </a:p>
          <a:p>
            <a:pPr lvl="1"/>
            <a:r>
              <a:rPr lang="fr-BE" sz="3000" dirty="0" smtClean="0"/>
              <a:t>D’autres stéréotypes sont nettement moins drôles et peuvent crisper les personnes qu’ils visent (</a:t>
            </a:r>
            <a:r>
              <a:rPr lang="fr-BE" sz="3000" i="1" dirty="0" smtClean="0"/>
              <a:t>« Vous, les Italiens vous êtes tous des machos »).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600" i="1" smtClean="0"/>
              <a:t>Les </a:t>
            </a:r>
            <a:r>
              <a:rPr lang="fr-BE" sz="2600" i="1" dirty="0" smtClean="0"/>
              <a:t>stéréotypes nous aident à classer le réel, mais n’oublions pas qu’ils sont réducteurs… A utiliser </a:t>
            </a:r>
            <a:r>
              <a:rPr lang="fr-BE" sz="2600" i="1" smtClean="0"/>
              <a:t>avec modération donc!</a:t>
            </a:r>
            <a:r>
              <a:rPr lang="fr-BE" sz="2600" smtClean="0"/>
              <a:t>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fr-BE" sz="2600" dirty="0" smtClean="0"/>
          </a:p>
        </p:txBody>
      </p:sp>
      <p:cxnSp>
        <p:nvCxnSpPr>
          <p:cNvPr id="4" name="Connecteur droit 3"/>
          <p:cNvCxnSpPr/>
          <p:nvPr/>
        </p:nvCxnSpPr>
        <p:spPr>
          <a:xfrm>
            <a:off x="971600" y="1556792"/>
            <a:ext cx="74168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80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15303</TotalTime>
  <Words>531</Words>
  <Application>Microsoft Office PowerPoint</Application>
  <PresentationFormat>Affichage à l'écran (4:3)</PresentationFormat>
  <Paragraphs>59</Paragraphs>
  <Slides>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Courier New</vt:lpstr>
      <vt:lpstr>Franklin Gothic Book</vt:lpstr>
      <vt:lpstr>Perpetua</vt:lpstr>
      <vt:lpstr>Times New Roman</vt:lpstr>
      <vt:lpstr>Wingdings</vt:lpstr>
      <vt:lpstr>Wingdings 2</vt:lpstr>
      <vt:lpstr>Capitaux</vt:lpstr>
      <vt:lpstr>Qu’est-ce qu’un stéréotype?</vt:lpstr>
      <vt:lpstr>Stéréotypes (ce que je sais ou crois savoir)</vt:lpstr>
      <vt:lpstr>Présentation PowerPoint</vt:lpstr>
      <vt:lpstr>Deux dimensions pour classer les autres</vt:lpstr>
      <vt:lpstr>Présentation PowerPoint</vt:lpstr>
      <vt:lpstr>Quelles fonctions ont les stéréotypes?</vt:lpstr>
      <vt:lpstr>Qu’est-ce qui facilite l’activation des stéréotypes ?</vt:lpstr>
      <vt:lpstr>Peut-on en rire?</vt:lpstr>
    </vt:vector>
  </TitlesOfParts>
  <Company>Université de Liège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Renaud Mossay</dc:creator>
  <cp:lastModifiedBy>Hassan</cp:lastModifiedBy>
  <cp:revision>1629</cp:revision>
  <cp:lastPrinted>2016-01-21T09:49:14Z</cp:lastPrinted>
  <dcterms:created xsi:type="dcterms:W3CDTF">2003-08-12T08:05:49Z</dcterms:created>
  <dcterms:modified xsi:type="dcterms:W3CDTF">2016-01-21T09:52:25Z</dcterms:modified>
</cp:coreProperties>
</file>