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handoutMasterIdLst>
    <p:handoutMasterId r:id="rId33"/>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70" r:id="rId14"/>
    <p:sldId id="280" r:id="rId15"/>
    <p:sldId id="286" r:id="rId16"/>
    <p:sldId id="269" r:id="rId17"/>
    <p:sldId id="268" r:id="rId18"/>
    <p:sldId id="271" r:id="rId19"/>
    <p:sldId id="272" r:id="rId20"/>
    <p:sldId id="273" r:id="rId21"/>
    <p:sldId id="274" r:id="rId22"/>
    <p:sldId id="275" r:id="rId23"/>
    <p:sldId id="276" r:id="rId24"/>
    <p:sldId id="277" r:id="rId25"/>
    <p:sldId id="278" r:id="rId26"/>
    <p:sldId id="279" r:id="rId27"/>
    <p:sldId id="281" r:id="rId28"/>
    <p:sldId id="282" r:id="rId29"/>
    <p:sldId id="283" r:id="rId30"/>
    <p:sldId id="284" r:id="rId31"/>
    <p:sldId id="285" r:id="rId32"/>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90" autoAdjust="0"/>
    <p:restoredTop sz="94660"/>
  </p:normalViewPr>
  <p:slideViewPr>
    <p:cSldViewPr snapToGrid="0">
      <p:cViewPr varScale="1">
        <p:scale>
          <a:sx n="88" d="100"/>
          <a:sy n="88" d="100"/>
        </p:scale>
        <p:origin x="-132" y="-9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fr-BE" dirty="0"/>
          </a:p>
        </p:txBody>
      </p:sp>
      <p:sp>
        <p:nvSpPr>
          <p:cNvPr id="3" name="Espace réservé de la date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F8E15EB1-7815-4FBA-A76C-68AFBE2704F2}" type="datetimeFigureOut">
              <a:rPr lang="fr-BE" smtClean="0"/>
              <a:pPr/>
              <a:t>21/01/2016</a:t>
            </a:fld>
            <a:endParaRPr lang="fr-BE" dirty="0"/>
          </a:p>
        </p:txBody>
      </p:sp>
      <p:sp>
        <p:nvSpPr>
          <p:cNvPr id="4" name="Espace réservé du pied de page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fr-BE" dirty="0"/>
          </a:p>
        </p:txBody>
      </p:sp>
      <p:sp>
        <p:nvSpPr>
          <p:cNvPr id="5" name="Espace réservé du numéro de diapositive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647E8DAF-AC67-406B-A547-7D86DE81B774}" type="slidenum">
              <a:rPr lang="fr-BE" smtClean="0"/>
              <a:pPr/>
              <a:t>‹N°›</a:t>
            </a:fld>
            <a:endParaRPr lang="fr-BE" dirty="0"/>
          </a:p>
        </p:txBody>
      </p:sp>
    </p:spTree>
    <p:extLst>
      <p:ext uri="{BB962C8B-B14F-4D97-AF65-F5344CB8AC3E}">
        <p14:creationId xmlns="" xmlns:p14="http://schemas.microsoft.com/office/powerpoint/2010/main" val="167258385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fr-FR" smtClean="0"/>
              <a:t>Modifiez le style du titre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pPr/>
              <a:t>1/21/2016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‹N°›</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16218944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pPr/>
              <a:t>1/21/2016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‹N°›</a:t>
            </a:fld>
            <a:endParaRPr lang="en-US" dirty="0"/>
          </a:p>
        </p:txBody>
      </p:sp>
    </p:spTree>
    <p:extLst>
      <p:ext uri="{BB962C8B-B14F-4D97-AF65-F5344CB8AC3E}">
        <p14:creationId xmlns="" xmlns:p14="http://schemas.microsoft.com/office/powerpoint/2010/main" val="20722150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pPr/>
              <a:t>1/21/2016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‹N°›</a:t>
            </a:fld>
            <a:endParaRPr lang="en-US" dirty="0"/>
          </a:p>
        </p:txBody>
      </p:sp>
    </p:spTree>
    <p:extLst>
      <p:ext uri="{BB962C8B-B14F-4D97-AF65-F5344CB8AC3E}">
        <p14:creationId xmlns="" xmlns:p14="http://schemas.microsoft.com/office/powerpoint/2010/main" val="24294780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pPr/>
              <a:t>1/21/2016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‹N°›</a:t>
            </a:fld>
            <a:endParaRPr lang="en-US" dirty="0"/>
          </a:p>
        </p:txBody>
      </p:sp>
    </p:spTree>
    <p:extLst>
      <p:ext uri="{BB962C8B-B14F-4D97-AF65-F5344CB8AC3E}">
        <p14:creationId xmlns="" xmlns:p14="http://schemas.microsoft.com/office/powerpoint/2010/main" val="12781373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fr-FR" smtClean="0"/>
              <a:t>Modifiez le style du titre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96DFF08F-DC6B-4601-B491-B0F83F6DD2DA}" type="datetimeFigureOut">
              <a:rPr lang="en-US" smtClean="0"/>
              <a:pPr/>
              <a:t>1/21/2016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‹N°›</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39174022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fr-FR" smtClean="0"/>
              <a:t>Modifiez le style du titre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smtClean="0"/>
              <a:pPr/>
              <a:t>1/21/2016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‹N°›</a:t>
            </a:fld>
            <a:endParaRPr lang="en-US" dirty="0"/>
          </a:p>
        </p:txBody>
      </p:sp>
    </p:spTree>
    <p:extLst>
      <p:ext uri="{BB962C8B-B14F-4D97-AF65-F5344CB8AC3E}">
        <p14:creationId xmlns="" xmlns:p14="http://schemas.microsoft.com/office/powerpoint/2010/main" val="35096626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fr-FR" smtClean="0"/>
              <a:t>Modifiez le style du titre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1097280" y="2582334"/>
            <a:ext cx="4937760" cy="337820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6217920" y="2582334"/>
            <a:ext cx="4937760" cy="337820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smtClean="0"/>
              <a:pPr/>
              <a:t>1/21/2016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‹N°›</a:t>
            </a:fld>
            <a:endParaRPr lang="en-US" dirty="0"/>
          </a:p>
        </p:txBody>
      </p:sp>
    </p:spTree>
    <p:extLst>
      <p:ext uri="{BB962C8B-B14F-4D97-AF65-F5344CB8AC3E}">
        <p14:creationId xmlns="" xmlns:p14="http://schemas.microsoft.com/office/powerpoint/2010/main" val="34000512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smtClean="0"/>
              <a:pPr/>
              <a:t>1/21/2016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‹N°›</a:t>
            </a:fld>
            <a:endParaRPr lang="en-US" dirty="0"/>
          </a:p>
        </p:txBody>
      </p:sp>
    </p:spTree>
    <p:extLst>
      <p:ext uri="{BB962C8B-B14F-4D97-AF65-F5344CB8AC3E}">
        <p14:creationId xmlns="" xmlns:p14="http://schemas.microsoft.com/office/powerpoint/2010/main" val="11055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6DFF08F-DC6B-4601-B491-B0F83F6DD2DA}" type="datetimeFigureOut">
              <a:rPr lang="en-US" smtClean="0"/>
              <a:pPr/>
              <a:t>1/21/2016</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‹N°›</a:t>
            </a:fld>
            <a:endParaRPr lang="en-US" dirty="0"/>
          </a:p>
        </p:txBody>
      </p:sp>
    </p:spTree>
    <p:extLst>
      <p:ext uri="{BB962C8B-B14F-4D97-AF65-F5344CB8AC3E}">
        <p14:creationId xmlns="" xmlns:p14="http://schemas.microsoft.com/office/powerpoint/2010/main" val="15562799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fr-FR" smtClean="0"/>
              <a:t>Modifiez le style du titre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96DFF08F-DC6B-4601-B491-B0F83F6DD2DA}" type="datetimeFigureOut">
              <a:rPr lang="en-US" smtClean="0"/>
              <a:pPr/>
              <a:t>1/21/2016</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smtClean="0"/>
              <a:pPr/>
              <a:t>‹N°›</a:t>
            </a:fld>
            <a:endParaRPr lang="en-US" dirty="0"/>
          </a:p>
        </p:txBody>
      </p:sp>
    </p:spTree>
    <p:extLst>
      <p:ext uri="{BB962C8B-B14F-4D97-AF65-F5344CB8AC3E}">
        <p14:creationId xmlns="" xmlns:p14="http://schemas.microsoft.com/office/powerpoint/2010/main" val="5755973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dirty="0" smtClean="0"/>
              <a:t>Cliquez sur l'icône pour ajouter une image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96DFF08F-DC6B-4601-B491-B0F83F6DD2DA}" type="datetimeFigureOut">
              <a:rPr lang="en-US" smtClean="0"/>
              <a:pPr/>
              <a:t>1/21/2016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‹N°›</a:t>
            </a:fld>
            <a:endParaRPr lang="en-US" dirty="0"/>
          </a:p>
        </p:txBody>
      </p:sp>
    </p:spTree>
    <p:extLst>
      <p:ext uri="{BB962C8B-B14F-4D97-AF65-F5344CB8AC3E}">
        <p14:creationId xmlns="" xmlns:p14="http://schemas.microsoft.com/office/powerpoint/2010/main" val="7010982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fr-FR" smtClean="0"/>
              <a:t>Modifiez le style du titre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6DFF08F-DC6B-4601-B491-B0F83F6DD2DA}" type="datetimeFigureOut">
              <a:rPr lang="en-US" smtClean="0"/>
              <a:pPr/>
              <a:t>1/21/2016</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smtClean="0"/>
              <a:pPr/>
              <a:t>‹N°›</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140632333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BE" dirty="0" smtClean="0"/>
              <a:t>Accueil des demandeurs d’asile</a:t>
            </a:r>
            <a:endParaRPr lang="fr-BE" dirty="0"/>
          </a:p>
        </p:txBody>
      </p:sp>
      <p:sp>
        <p:nvSpPr>
          <p:cNvPr id="3" name="Sous-titre 2"/>
          <p:cNvSpPr>
            <a:spLocks noGrp="1"/>
          </p:cNvSpPr>
          <p:nvPr>
            <p:ph type="subTitle" idx="1"/>
          </p:nvPr>
        </p:nvSpPr>
        <p:spPr/>
        <p:txBody>
          <a:bodyPr/>
          <a:lstStyle/>
          <a:p>
            <a:r>
              <a:rPr lang="fr-BE" dirty="0" smtClean="0"/>
              <a:t>Un quizz pour tester vos connaissances</a:t>
            </a:r>
            <a:endParaRPr lang="fr-BE" dirty="0"/>
          </a:p>
        </p:txBody>
      </p:sp>
    </p:spTree>
    <p:extLst>
      <p:ext uri="{BB962C8B-B14F-4D97-AF65-F5344CB8AC3E}">
        <p14:creationId xmlns="" xmlns:p14="http://schemas.microsoft.com/office/powerpoint/2010/main" val="29490532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smtClean="0">
                <a:solidFill>
                  <a:schemeClr val="accent1">
                    <a:lumMod val="75000"/>
                  </a:schemeClr>
                </a:solidFill>
              </a:rPr>
              <a:t>5. Que veulent dire les initiales CGRA?</a:t>
            </a:r>
            <a:endParaRPr lang="fr-BE" dirty="0">
              <a:solidFill>
                <a:schemeClr val="accent1">
                  <a:lumMod val="75000"/>
                </a:schemeClr>
              </a:solidFill>
            </a:endParaRPr>
          </a:p>
        </p:txBody>
      </p:sp>
      <p:sp>
        <p:nvSpPr>
          <p:cNvPr id="3" name="Espace réservé du contenu 2"/>
          <p:cNvSpPr>
            <a:spLocks noGrp="1"/>
          </p:cNvSpPr>
          <p:nvPr>
            <p:ph idx="1"/>
          </p:nvPr>
        </p:nvSpPr>
        <p:spPr/>
        <p:txBody>
          <a:bodyPr>
            <a:normAutofit/>
          </a:bodyPr>
          <a:lstStyle/>
          <a:p>
            <a:pPr lvl="3" algn="ctr">
              <a:buFont typeface="Wingdings" panose="05000000000000000000" pitchFamily="2" charset="2"/>
              <a:buChar char="q"/>
            </a:pPr>
            <a:endParaRPr lang="fr-BE" sz="4000" dirty="0" smtClean="0"/>
          </a:p>
          <a:p>
            <a:pPr lvl="6" algn="just">
              <a:buFont typeface="Wingdings" panose="05000000000000000000" pitchFamily="2" charset="2"/>
              <a:buChar char="q"/>
            </a:pPr>
            <a:r>
              <a:rPr lang="fr-BE" sz="3200" dirty="0" smtClean="0"/>
              <a:t>Commissariat Général aux Réfugiés et aux Apatrides</a:t>
            </a:r>
          </a:p>
          <a:p>
            <a:pPr lvl="6" algn="just">
              <a:buFont typeface="Wingdings" panose="05000000000000000000" pitchFamily="2" charset="2"/>
              <a:buChar char="q"/>
            </a:pPr>
            <a:r>
              <a:rPr lang="fr-BE" sz="3200" dirty="0" smtClean="0"/>
              <a:t>Conseil Général des Réfugiés Allochtones</a:t>
            </a:r>
          </a:p>
          <a:p>
            <a:pPr lvl="6" algn="just">
              <a:buFont typeface="Wingdings" panose="05000000000000000000" pitchFamily="2" charset="2"/>
              <a:buChar char="q"/>
            </a:pPr>
            <a:r>
              <a:rPr lang="fr-BE" sz="3200" dirty="0" smtClean="0"/>
              <a:t>Commission Générale des Réservistes Autonomes</a:t>
            </a:r>
          </a:p>
          <a:p>
            <a:pPr marL="1471400" lvl="8" indent="0" algn="just">
              <a:buNone/>
            </a:pPr>
            <a:endParaRPr lang="fr-BE" sz="3600" dirty="0" smtClean="0"/>
          </a:p>
        </p:txBody>
      </p:sp>
    </p:spTree>
    <p:extLst>
      <p:ext uri="{BB962C8B-B14F-4D97-AF65-F5344CB8AC3E}">
        <p14:creationId xmlns="" xmlns:p14="http://schemas.microsoft.com/office/powerpoint/2010/main" val="40552828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BE" dirty="0">
                <a:solidFill>
                  <a:schemeClr val="accent1">
                    <a:lumMod val="75000"/>
                  </a:schemeClr>
                </a:solidFill>
              </a:rPr>
              <a:t>Réponse</a:t>
            </a:r>
            <a:r>
              <a:rPr lang="fr-BE" dirty="0" smtClean="0">
                <a:solidFill>
                  <a:schemeClr val="accent1">
                    <a:lumMod val="75000"/>
                  </a:schemeClr>
                </a:solidFill>
              </a:rPr>
              <a:t>: Commissariat </a:t>
            </a:r>
            <a:r>
              <a:rPr lang="fr-BE" dirty="0">
                <a:solidFill>
                  <a:schemeClr val="accent1">
                    <a:lumMod val="75000"/>
                  </a:schemeClr>
                </a:solidFill>
              </a:rPr>
              <a:t>Général aux Réfugiés et aux </a:t>
            </a:r>
            <a:r>
              <a:rPr lang="fr-BE" dirty="0" smtClean="0">
                <a:solidFill>
                  <a:schemeClr val="accent1">
                    <a:lumMod val="75000"/>
                  </a:schemeClr>
                </a:solidFill>
              </a:rPr>
              <a:t>Apatrides</a:t>
            </a:r>
            <a:endParaRPr lang="fr-BE" sz="8000" dirty="0">
              <a:solidFill>
                <a:schemeClr val="accent1">
                  <a:lumMod val="75000"/>
                </a:schemeClr>
              </a:solidFill>
            </a:endParaRPr>
          </a:p>
        </p:txBody>
      </p:sp>
      <p:sp>
        <p:nvSpPr>
          <p:cNvPr id="3" name="Espace réservé du contenu 2"/>
          <p:cNvSpPr>
            <a:spLocks noGrp="1"/>
          </p:cNvSpPr>
          <p:nvPr>
            <p:ph idx="1"/>
          </p:nvPr>
        </p:nvSpPr>
        <p:spPr>
          <a:xfrm>
            <a:off x="1097280" y="1845733"/>
            <a:ext cx="10058400" cy="4324407"/>
          </a:xfrm>
        </p:spPr>
        <p:txBody>
          <a:bodyPr>
            <a:noAutofit/>
          </a:bodyPr>
          <a:lstStyle/>
          <a:p>
            <a:r>
              <a:rPr lang="fr-BE" sz="2400" dirty="0"/>
              <a:t>Le CGRA est une administration fédérale indépendante qui a pour mission d’examiner les demandes de protection des personnes qui demandent l’asile en Belgique. </a:t>
            </a:r>
            <a:endParaRPr lang="fr-BE" sz="2400" dirty="0" smtClean="0"/>
          </a:p>
          <a:p>
            <a:r>
              <a:rPr lang="fr-BE" sz="2400" dirty="0" smtClean="0"/>
              <a:t>Le </a:t>
            </a:r>
            <a:r>
              <a:rPr lang="fr-BE" sz="2400" dirty="0"/>
              <a:t>commissaire général examine d'abord si le demandeur d'asile peut être reconnu comme réfugié. </a:t>
            </a:r>
            <a:endParaRPr lang="fr-BE" sz="2400" dirty="0" smtClean="0"/>
          </a:p>
          <a:p>
            <a:r>
              <a:rPr lang="fr-BE" sz="2400" dirty="0" smtClean="0"/>
              <a:t>Si </a:t>
            </a:r>
            <a:r>
              <a:rPr lang="fr-BE" sz="2400" dirty="0"/>
              <a:t>ce n'est pas le cas, il examine si le demandeur peut recevoir le statut de protection subsidiaire. </a:t>
            </a:r>
            <a:endParaRPr lang="fr-BE" sz="2400" dirty="0" smtClean="0"/>
          </a:p>
          <a:p>
            <a:r>
              <a:rPr lang="fr-BE" sz="2400" dirty="0" smtClean="0"/>
              <a:t>Le </a:t>
            </a:r>
            <a:r>
              <a:rPr lang="fr-BE" sz="2400" dirty="0"/>
              <a:t>CGRA étudie chaque demande de protection internationale de manière individuelle selon les règles internationales, européennes et belges.</a:t>
            </a:r>
          </a:p>
        </p:txBody>
      </p:sp>
    </p:spTree>
    <p:extLst>
      <p:ext uri="{BB962C8B-B14F-4D97-AF65-F5344CB8AC3E}">
        <p14:creationId xmlns="" xmlns:p14="http://schemas.microsoft.com/office/powerpoint/2010/main" val="7664339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smtClean="0">
                <a:solidFill>
                  <a:schemeClr val="accent1">
                    <a:lumMod val="75000"/>
                  </a:schemeClr>
                </a:solidFill>
              </a:rPr>
              <a:t>6. Que veulent dire les initiales HCR?</a:t>
            </a:r>
            <a:endParaRPr lang="fr-BE" dirty="0">
              <a:solidFill>
                <a:schemeClr val="accent1">
                  <a:lumMod val="75000"/>
                </a:schemeClr>
              </a:solidFill>
            </a:endParaRPr>
          </a:p>
        </p:txBody>
      </p:sp>
      <p:sp>
        <p:nvSpPr>
          <p:cNvPr id="3" name="Espace réservé du contenu 2"/>
          <p:cNvSpPr>
            <a:spLocks noGrp="1"/>
          </p:cNvSpPr>
          <p:nvPr>
            <p:ph idx="1"/>
          </p:nvPr>
        </p:nvSpPr>
        <p:spPr/>
        <p:txBody>
          <a:bodyPr>
            <a:normAutofit/>
          </a:bodyPr>
          <a:lstStyle/>
          <a:p>
            <a:pPr lvl="3" algn="ctr">
              <a:buFont typeface="Wingdings" panose="05000000000000000000" pitchFamily="2" charset="2"/>
              <a:buChar char="q"/>
            </a:pPr>
            <a:endParaRPr lang="fr-BE" sz="4000" dirty="0" smtClean="0"/>
          </a:p>
          <a:p>
            <a:pPr lvl="6" algn="just">
              <a:buFont typeface="Wingdings" panose="05000000000000000000" pitchFamily="2" charset="2"/>
              <a:buChar char="q"/>
            </a:pPr>
            <a:r>
              <a:rPr lang="fr-BE" sz="3200" dirty="0" smtClean="0"/>
              <a:t>Haut Commissariat aux Réfugiés</a:t>
            </a:r>
          </a:p>
          <a:p>
            <a:pPr lvl="6" algn="just">
              <a:buFont typeface="Wingdings" panose="05000000000000000000" pitchFamily="2" charset="2"/>
              <a:buChar char="q"/>
            </a:pPr>
            <a:r>
              <a:rPr lang="fr-BE" sz="3200" dirty="0" smtClean="0"/>
              <a:t>Hôpital Croix-Rouge</a:t>
            </a:r>
          </a:p>
          <a:p>
            <a:pPr lvl="6" algn="just">
              <a:buFont typeface="Wingdings" panose="05000000000000000000" pitchFamily="2" charset="2"/>
              <a:buChar char="q"/>
            </a:pPr>
            <a:r>
              <a:rPr lang="fr-BE" sz="3200" dirty="0" smtClean="0"/>
              <a:t>Haut Conseil des Ressortissants</a:t>
            </a:r>
          </a:p>
          <a:p>
            <a:pPr marL="1471400" lvl="8" indent="0" algn="just">
              <a:buNone/>
            </a:pPr>
            <a:endParaRPr lang="fr-BE" sz="3600" dirty="0" smtClean="0"/>
          </a:p>
        </p:txBody>
      </p:sp>
    </p:spTree>
    <p:extLst>
      <p:ext uri="{BB962C8B-B14F-4D97-AF65-F5344CB8AC3E}">
        <p14:creationId xmlns="" xmlns:p14="http://schemas.microsoft.com/office/powerpoint/2010/main" val="42404194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BE" sz="4400" dirty="0">
                <a:solidFill>
                  <a:schemeClr val="accent1">
                    <a:lumMod val="75000"/>
                  </a:schemeClr>
                </a:solidFill>
              </a:rPr>
              <a:t>Réponse: Haut Commissariat aux Réfugiés</a:t>
            </a:r>
          </a:p>
        </p:txBody>
      </p:sp>
      <p:sp>
        <p:nvSpPr>
          <p:cNvPr id="3" name="Espace réservé du contenu 2"/>
          <p:cNvSpPr>
            <a:spLocks noGrp="1"/>
          </p:cNvSpPr>
          <p:nvPr>
            <p:ph idx="1"/>
          </p:nvPr>
        </p:nvSpPr>
        <p:spPr>
          <a:xfrm>
            <a:off x="1097280" y="1845733"/>
            <a:ext cx="10058400" cy="4324407"/>
          </a:xfrm>
        </p:spPr>
        <p:txBody>
          <a:bodyPr>
            <a:noAutofit/>
          </a:bodyPr>
          <a:lstStyle/>
          <a:p>
            <a:r>
              <a:rPr lang="fr-BE" sz="2400" dirty="0"/>
              <a:t>C’est l’Office des Nations Unies pour les réfugiés, créé le 14 décembre 1950 par l'Assemblée générale des Nations Unies. </a:t>
            </a:r>
            <a:endParaRPr lang="fr-BE" sz="2400" dirty="0" smtClean="0"/>
          </a:p>
          <a:p>
            <a:r>
              <a:rPr lang="fr-BE" sz="2400" dirty="0" smtClean="0"/>
              <a:t>L'agence </a:t>
            </a:r>
            <a:r>
              <a:rPr lang="fr-BE" sz="2400" dirty="0"/>
              <a:t>a pour mandat de diriger et de coordonner l'action internationale visant à protéger les réfugiés et à résoudre les problèmes de réfugiés dans le monde entier. </a:t>
            </a:r>
            <a:endParaRPr lang="fr-BE" sz="2400" dirty="0" smtClean="0"/>
          </a:p>
          <a:p>
            <a:r>
              <a:rPr lang="fr-BE" sz="2400" dirty="0" smtClean="0"/>
              <a:t>Elle </a:t>
            </a:r>
            <a:r>
              <a:rPr lang="fr-BE" sz="2400" dirty="0"/>
              <a:t>a pour but premier de sauvegarder les droits et le bien-être des réfugiés. Elle s'efforce de garantir que toute personne puisse exercer le droit de chercher asile et de trouver un refuge sûr dans un autre Etat, avec pour option de retourner chez elle de son plein gré, de s'intégrer sur place ou de se réinstaller dans un pays tiers. </a:t>
            </a:r>
            <a:endParaRPr lang="fr-BE" sz="2400" dirty="0" smtClean="0"/>
          </a:p>
          <a:p>
            <a:r>
              <a:rPr lang="fr-BE" sz="2400" dirty="0" smtClean="0"/>
              <a:t>Elle </a:t>
            </a:r>
            <a:r>
              <a:rPr lang="fr-BE" sz="2400" dirty="0"/>
              <a:t>a également pour mandat d'aider les apatrides.</a:t>
            </a:r>
          </a:p>
        </p:txBody>
      </p:sp>
    </p:spTree>
    <p:extLst>
      <p:ext uri="{BB962C8B-B14F-4D97-AF65-F5344CB8AC3E}">
        <p14:creationId xmlns="" xmlns:p14="http://schemas.microsoft.com/office/powerpoint/2010/main" val="25884746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smtClean="0">
                <a:solidFill>
                  <a:schemeClr val="accent1">
                    <a:lumMod val="75000"/>
                  </a:schemeClr>
                </a:solidFill>
              </a:rPr>
              <a:t>7. A votre avis, combien de réfugiés y a-t-il dans le monde en 2015?</a:t>
            </a:r>
            <a:endParaRPr lang="fr-BE" dirty="0">
              <a:solidFill>
                <a:schemeClr val="accent1">
                  <a:lumMod val="75000"/>
                </a:schemeClr>
              </a:solidFill>
            </a:endParaRPr>
          </a:p>
        </p:txBody>
      </p:sp>
      <p:sp>
        <p:nvSpPr>
          <p:cNvPr id="3" name="Espace réservé du contenu 2"/>
          <p:cNvSpPr>
            <a:spLocks noGrp="1"/>
          </p:cNvSpPr>
          <p:nvPr>
            <p:ph idx="1"/>
          </p:nvPr>
        </p:nvSpPr>
        <p:spPr/>
        <p:txBody>
          <a:bodyPr>
            <a:normAutofit/>
          </a:bodyPr>
          <a:lstStyle/>
          <a:p>
            <a:pPr lvl="3" algn="ctr">
              <a:buFont typeface="Wingdings" panose="05000000000000000000" pitchFamily="2" charset="2"/>
              <a:buChar char="q"/>
            </a:pPr>
            <a:endParaRPr lang="fr-BE" sz="4000" dirty="0" smtClean="0"/>
          </a:p>
          <a:p>
            <a:pPr lvl="6" algn="just">
              <a:buFont typeface="Wingdings" panose="05000000000000000000" pitchFamily="2" charset="2"/>
              <a:buChar char="q"/>
            </a:pPr>
            <a:r>
              <a:rPr lang="fr-BE" sz="3200" dirty="0" smtClean="0"/>
              <a:t>Moins de 10 millions</a:t>
            </a:r>
          </a:p>
          <a:p>
            <a:pPr lvl="6" algn="just">
              <a:buFont typeface="Wingdings" panose="05000000000000000000" pitchFamily="2" charset="2"/>
              <a:buChar char="q"/>
            </a:pPr>
            <a:r>
              <a:rPr lang="fr-BE" sz="3200" dirty="0" smtClean="0"/>
              <a:t>Entre 20 et 30 millions</a:t>
            </a:r>
          </a:p>
          <a:p>
            <a:pPr lvl="6" algn="just">
              <a:buFont typeface="Wingdings" panose="05000000000000000000" pitchFamily="2" charset="2"/>
              <a:buChar char="q"/>
            </a:pPr>
            <a:r>
              <a:rPr lang="fr-BE" sz="3200" dirty="0" smtClean="0"/>
              <a:t>Entre 50 et 60 millions</a:t>
            </a:r>
          </a:p>
          <a:p>
            <a:pPr marL="1471400" lvl="8" indent="0" algn="just">
              <a:buNone/>
            </a:pPr>
            <a:endParaRPr lang="fr-BE" sz="3600" dirty="0" smtClean="0"/>
          </a:p>
        </p:txBody>
      </p:sp>
    </p:spTree>
    <p:extLst>
      <p:ext uri="{BB962C8B-B14F-4D97-AF65-F5344CB8AC3E}">
        <p14:creationId xmlns="" xmlns:p14="http://schemas.microsoft.com/office/powerpoint/2010/main" val="20602659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BE" sz="4400" dirty="0">
                <a:solidFill>
                  <a:schemeClr val="accent1">
                    <a:lumMod val="75000"/>
                  </a:schemeClr>
                </a:solidFill>
              </a:rPr>
              <a:t>Réponse: </a:t>
            </a:r>
            <a:r>
              <a:rPr lang="fr-BE" sz="4400" dirty="0" smtClean="0">
                <a:solidFill>
                  <a:schemeClr val="accent1">
                    <a:lumMod val="75000"/>
                  </a:schemeClr>
                </a:solidFill>
              </a:rPr>
              <a:t>Entre 50 et 60 millions</a:t>
            </a:r>
            <a:endParaRPr lang="fr-BE" sz="4400" dirty="0">
              <a:solidFill>
                <a:schemeClr val="accent1">
                  <a:lumMod val="75000"/>
                </a:schemeClr>
              </a:solidFill>
            </a:endParaRPr>
          </a:p>
        </p:txBody>
      </p:sp>
      <p:sp>
        <p:nvSpPr>
          <p:cNvPr id="3" name="Espace réservé du contenu 2"/>
          <p:cNvSpPr>
            <a:spLocks noGrp="1"/>
          </p:cNvSpPr>
          <p:nvPr>
            <p:ph idx="1"/>
          </p:nvPr>
        </p:nvSpPr>
        <p:spPr>
          <a:xfrm>
            <a:off x="1097280" y="1845733"/>
            <a:ext cx="10058400" cy="4324407"/>
          </a:xfrm>
        </p:spPr>
        <p:txBody>
          <a:bodyPr>
            <a:noAutofit/>
          </a:bodyPr>
          <a:lstStyle/>
          <a:p>
            <a:pPr lvl="0"/>
            <a:r>
              <a:rPr lang="fr-BE" sz="2400" b="1" dirty="0"/>
              <a:t>Le nombre de réfugiés dans le monde a explosé au XXIe siècle</a:t>
            </a:r>
            <a:r>
              <a:rPr lang="fr-BE" sz="2400" dirty="0"/>
              <a:t>. </a:t>
            </a:r>
            <a:endParaRPr lang="fr-BE" sz="2400" dirty="0" smtClean="0"/>
          </a:p>
          <a:p>
            <a:pPr lvl="0"/>
            <a:r>
              <a:rPr lang="fr-BE" sz="2400" dirty="0" smtClean="0"/>
              <a:t>L’augmentation</a:t>
            </a:r>
            <a:r>
              <a:rPr lang="fr-BE" sz="2400" dirty="0"/>
              <a:t>, progressive, a connu une accélération fulgurante depuis 2005</a:t>
            </a:r>
            <a:r>
              <a:rPr lang="fr-BE" sz="2400" dirty="0" smtClean="0"/>
              <a:t>.</a:t>
            </a:r>
          </a:p>
          <a:p>
            <a:pPr lvl="0"/>
            <a:r>
              <a:rPr lang="fr-BE" sz="2400" dirty="0" smtClean="0"/>
              <a:t>On </a:t>
            </a:r>
            <a:r>
              <a:rPr lang="fr-BE" sz="2400" dirty="0"/>
              <a:t>comptait cette année-là 19,4 millions de personnes considérées comme réfugiés par le HCR dans le monde. </a:t>
            </a:r>
            <a:endParaRPr lang="fr-BE" sz="2400" dirty="0" smtClean="0"/>
          </a:p>
          <a:p>
            <a:pPr lvl="0"/>
            <a:r>
              <a:rPr lang="fr-BE" sz="2400" dirty="0" smtClean="0"/>
              <a:t>Début </a:t>
            </a:r>
            <a:r>
              <a:rPr lang="fr-BE" sz="2400" dirty="0"/>
              <a:t>2015, ils étaient 59,5 millions.</a:t>
            </a:r>
          </a:p>
          <a:p>
            <a:endParaRPr lang="fr-BE" sz="2400" dirty="0"/>
          </a:p>
        </p:txBody>
      </p:sp>
    </p:spTree>
    <p:extLst>
      <p:ext uri="{BB962C8B-B14F-4D97-AF65-F5344CB8AC3E}">
        <p14:creationId xmlns="" xmlns:p14="http://schemas.microsoft.com/office/powerpoint/2010/main" val="23718124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BE" dirty="0" smtClean="0">
                <a:solidFill>
                  <a:schemeClr val="accent1">
                    <a:lumMod val="75000"/>
                  </a:schemeClr>
                </a:solidFill>
              </a:rPr>
              <a:t>8. A votre avis, combien de demandes d’asile ont été introduites en Europe en 2014?</a:t>
            </a:r>
            <a:endParaRPr lang="fr-BE" dirty="0">
              <a:solidFill>
                <a:schemeClr val="accent1">
                  <a:lumMod val="75000"/>
                </a:schemeClr>
              </a:solidFill>
            </a:endParaRPr>
          </a:p>
        </p:txBody>
      </p:sp>
      <p:sp>
        <p:nvSpPr>
          <p:cNvPr id="3" name="Espace réservé du contenu 2"/>
          <p:cNvSpPr>
            <a:spLocks noGrp="1"/>
          </p:cNvSpPr>
          <p:nvPr>
            <p:ph idx="1"/>
          </p:nvPr>
        </p:nvSpPr>
        <p:spPr/>
        <p:txBody>
          <a:bodyPr>
            <a:normAutofit/>
          </a:bodyPr>
          <a:lstStyle/>
          <a:p>
            <a:pPr lvl="3" algn="ctr">
              <a:buFont typeface="Wingdings" panose="05000000000000000000" pitchFamily="2" charset="2"/>
              <a:buChar char="q"/>
            </a:pPr>
            <a:endParaRPr lang="fr-BE" sz="4000" dirty="0" smtClean="0"/>
          </a:p>
          <a:p>
            <a:pPr lvl="6" algn="just">
              <a:buFont typeface="Wingdings" panose="05000000000000000000" pitchFamily="2" charset="2"/>
              <a:buChar char="q"/>
            </a:pPr>
            <a:r>
              <a:rPr lang="fr-BE" sz="3200" dirty="0" smtClean="0"/>
              <a:t>261 000 demandes introduites</a:t>
            </a:r>
          </a:p>
          <a:p>
            <a:pPr lvl="6" algn="just">
              <a:buFont typeface="Wingdings" panose="05000000000000000000" pitchFamily="2" charset="2"/>
              <a:buChar char="q"/>
            </a:pPr>
            <a:r>
              <a:rPr lang="fr-BE" sz="3200" dirty="0"/>
              <a:t>626 </a:t>
            </a:r>
            <a:r>
              <a:rPr lang="fr-BE" sz="3200" dirty="0" smtClean="0"/>
              <a:t>000 demandes introduites</a:t>
            </a:r>
          </a:p>
          <a:p>
            <a:pPr lvl="6" algn="just">
              <a:buFont typeface="Wingdings" panose="05000000000000000000" pitchFamily="2" charset="2"/>
              <a:buChar char="q"/>
            </a:pPr>
            <a:r>
              <a:rPr lang="fr-BE" sz="3200" dirty="0" smtClean="0"/>
              <a:t>1 120 000 demandes introduites</a:t>
            </a:r>
          </a:p>
          <a:p>
            <a:pPr marL="1471400" lvl="8" indent="0" algn="just">
              <a:buNone/>
            </a:pPr>
            <a:endParaRPr lang="fr-BE" sz="3600" dirty="0" smtClean="0"/>
          </a:p>
        </p:txBody>
      </p:sp>
    </p:spTree>
    <p:extLst>
      <p:ext uri="{BB962C8B-B14F-4D97-AF65-F5344CB8AC3E}">
        <p14:creationId xmlns="" xmlns:p14="http://schemas.microsoft.com/office/powerpoint/2010/main" val="42086984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BE" sz="4400" dirty="0">
                <a:solidFill>
                  <a:schemeClr val="accent1">
                    <a:lumMod val="75000"/>
                  </a:schemeClr>
                </a:solidFill>
              </a:rPr>
              <a:t>Réponse: 626 000 demandes </a:t>
            </a:r>
            <a:r>
              <a:rPr lang="fr-BE" sz="4400" dirty="0" smtClean="0">
                <a:solidFill>
                  <a:schemeClr val="accent1">
                    <a:lumMod val="75000"/>
                  </a:schemeClr>
                </a:solidFill>
              </a:rPr>
              <a:t>introduites</a:t>
            </a:r>
            <a:endParaRPr lang="fr-BE" sz="4400" dirty="0">
              <a:solidFill>
                <a:schemeClr val="accent1">
                  <a:lumMod val="75000"/>
                </a:schemeClr>
              </a:solidFill>
            </a:endParaRPr>
          </a:p>
        </p:txBody>
      </p:sp>
      <p:sp>
        <p:nvSpPr>
          <p:cNvPr id="3" name="Espace réservé du contenu 2"/>
          <p:cNvSpPr>
            <a:spLocks noGrp="1"/>
          </p:cNvSpPr>
          <p:nvPr>
            <p:ph idx="1"/>
          </p:nvPr>
        </p:nvSpPr>
        <p:spPr>
          <a:xfrm>
            <a:off x="1097280" y="1845733"/>
            <a:ext cx="10058400" cy="4324407"/>
          </a:xfrm>
        </p:spPr>
        <p:txBody>
          <a:bodyPr>
            <a:noAutofit/>
          </a:bodyPr>
          <a:lstStyle/>
          <a:p>
            <a:pPr lvl="0"/>
            <a:r>
              <a:rPr lang="fr-BE" sz="2400" dirty="0"/>
              <a:t>L’Union </a:t>
            </a:r>
            <a:r>
              <a:rPr lang="fr-BE" sz="2400" dirty="0" smtClean="0"/>
              <a:t>européenne </a:t>
            </a:r>
            <a:r>
              <a:rPr lang="fr-BE" sz="2400" dirty="0"/>
              <a:t>compte 28 Etats membres et 500 millions d’habitants. </a:t>
            </a:r>
            <a:endParaRPr lang="fr-BE" sz="2400" dirty="0" smtClean="0"/>
          </a:p>
          <a:p>
            <a:pPr lvl="0"/>
            <a:r>
              <a:rPr lang="fr-BE" sz="2400" dirty="0" smtClean="0"/>
              <a:t>Le </a:t>
            </a:r>
            <a:r>
              <a:rPr lang="fr-BE" sz="2400" dirty="0"/>
              <a:t>nombre de demandes d’asile introduites en 2014 dans l’ensemble de ces pays était de 626 000 en 2014. C’est-à-dire 1 demandeur d’asile pour environ 800 habitants</a:t>
            </a:r>
            <a:r>
              <a:rPr lang="fr-BE" sz="2400" dirty="0" smtClean="0"/>
              <a:t>…</a:t>
            </a:r>
          </a:p>
          <a:p>
            <a:pPr lvl="0"/>
            <a:r>
              <a:rPr lang="fr-BE" sz="2400" dirty="0" smtClean="0"/>
              <a:t>Par comparaison, la Turquie accueille actuellement 2 millions de réfugiés d’origine syrienne, pour une population totale de 75 millions d’habitants. </a:t>
            </a:r>
            <a:endParaRPr lang="fr-BE" sz="2400" dirty="0"/>
          </a:p>
          <a:p>
            <a:endParaRPr lang="fr-BE" sz="2400" dirty="0"/>
          </a:p>
        </p:txBody>
      </p:sp>
    </p:spTree>
    <p:extLst>
      <p:ext uri="{BB962C8B-B14F-4D97-AF65-F5344CB8AC3E}">
        <p14:creationId xmlns="" xmlns:p14="http://schemas.microsoft.com/office/powerpoint/2010/main" val="3636814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smtClean="0">
                <a:solidFill>
                  <a:schemeClr val="accent1">
                    <a:lumMod val="75000"/>
                  </a:schemeClr>
                </a:solidFill>
              </a:rPr>
              <a:t>9. Combien de Belges vivaient à l’étranger en 2012?</a:t>
            </a:r>
            <a:endParaRPr lang="fr-BE" dirty="0">
              <a:solidFill>
                <a:schemeClr val="accent1">
                  <a:lumMod val="75000"/>
                </a:schemeClr>
              </a:solidFill>
            </a:endParaRPr>
          </a:p>
        </p:txBody>
      </p:sp>
      <p:sp>
        <p:nvSpPr>
          <p:cNvPr id="3" name="Espace réservé du contenu 2"/>
          <p:cNvSpPr>
            <a:spLocks noGrp="1"/>
          </p:cNvSpPr>
          <p:nvPr>
            <p:ph idx="1"/>
          </p:nvPr>
        </p:nvSpPr>
        <p:spPr/>
        <p:txBody>
          <a:bodyPr>
            <a:normAutofit/>
          </a:bodyPr>
          <a:lstStyle/>
          <a:p>
            <a:pPr lvl="3" algn="ctr">
              <a:buFont typeface="Wingdings" panose="05000000000000000000" pitchFamily="2" charset="2"/>
              <a:buChar char="q"/>
            </a:pPr>
            <a:endParaRPr lang="fr-BE" sz="4000" dirty="0" smtClean="0"/>
          </a:p>
          <a:p>
            <a:pPr lvl="6" algn="just">
              <a:buFont typeface="Wingdings" panose="05000000000000000000" pitchFamily="2" charset="2"/>
              <a:buChar char="q"/>
            </a:pPr>
            <a:r>
              <a:rPr lang="fr-BE" sz="3200" dirty="0" smtClean="0"/>
              <a:t>5 600</a:t>
            </a:r>
          </a:p>
          <a:p>
            <a:pPr lvl="6" algn="just">
              <a:buFont typeface="Wingdings" panose="05000000000000000000" pitchFamily="2" charset="2"/>
              <a:buChar char="q"/>
            </a:pPr>
            <a:r>
              <a:rPr lang="fr-BE" sz="3200" dirty="0" smtClean="0"/>
              <a:t>56 000</a:t>
            </a:r>
          </a:p>
          <a:p>
            <a:pPr lvl="6" algn="just">
              <a:buFont typeface="Wingdings" panose="05000000000000000000" pitchFamily="2" charset="2"/>
              <a:buChar char="q"/>
            </a:pPr>
            <a:r>
              <a:rPr lang="fr-BE" sz="3200" dirty="0" smtClean="0"/>
              <a:t>560 000</a:t>
            </a:r>
          </a:p>
          <a:p>
            <a:pPr marL="1471400" lvl="8" indent="0" algn="just">
              <a:buNone/>
            </a:pPr>
            <a:endParaRPr lang="fr-BE" sz="3600" dirty="0" smtClean="0"/>
          </a:p>
        </p:txBody>
      </p:sp>
    </p:spTree>
    <p:extLst>
      <p:ext uri="{BB962C8B-B14F-4D97-AF65-F5344CB8AC3E}">
        <p14:creationId xmlns="" xmlns:p14="http://schemas.microsoft.com/office/powerpoint/2010/main" val="39520948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BE" sz="4400" dirty="0">
                <a:solidFill>
                  <a:schemeClr val="accent1">
                    <a:lumMod val="75000"/>
                  </a:schemeClr>
                </a:solidFill>
              </a:rPr>
              <a:t>Réponse: </a:t>
            </a:r>
            <a:r>
              <a:rPr lang="fr-BE" sz="4400" dirty="0" smtClean="0">
                <a:solidFill>
                  <a:schemeClr val="accent1">
                    <a:lumMod val="75000"/>
                  </a:schemeClr>
                </a:solidFill>
              </a:rPr>
              <a:t>560 000</a:t>
            </a:r>
            <a:endParaRPr lang="fr-BE" sz="4400" dirty="0">
              <a:solidFill>
                <a:schemeClr val="accent1">
                  <a:lumMod val="75000"/>
                </a:schemeClr>
              </a:solidFill>
            </a:endParaRPr>
          </a:p>
        </p:txBody>
      </p:sp>
      <p:sp>
        <p:nvSpPr>
          <p:cNvPr id="3" name="Espace réservé du contenu 2"/>
          <p:cNvSpPr>
            <a:spLocks noGrp="1"/>
          </p:cNvSpPr>
          <p:nvPr>
            <p:ph idx="1"/>
          </p:nvPr>
        </p:nvSpPr>
        <p:spPr>
          <a:xfrm>
            <a:off x="1097280" y="1845733"/>
            <a:ext cx="10058400" cy="4324407"/>
          </a:xfrm>
        </p:spPr>
        <p:txBody>
          <a:bodyPr>
            <a:noAutofit/>
          </a:bodyPr>
          <a:lstStyle/>
          <a:p>
            <a:endParaRPr lang="fr-BE" sz="2400" dirty="0"/>
          </a:p>
        </p:txBody>
      </p:sp>
    </p:spTree>
    <p:extLst>
      <p:ext uri="{BB962C8B-B14F-4D97-AF65-F5344CB8AC3E}">
        <p14:creationId xmlns="" xmlns:p14="http://schemas.microsoft.com/office/powerpoint/2010/main" val="9538020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smtClean="0">
                <a:solidFill>
                  <a:schemeClr val="accent1">
                    <a:lumMod val="75000"/>
                  </a:schemeClr>
                </a:solidFill>
              </a:rPr>
              <a:t>1. En Belgique, quelle est la nationalité étrangère la plus importante?</a:t>
            </a:r>
            <a:endParaRPr lang="fr-BE" dirty="0">
              <a:solidFill>
                <a:schemeClr val="accent1">
                  <a:lumMod val="75000"/>
                </a:schemeClr>
              </a:solidFill>
            </a:endParaRPr>
          </a:p>
        </p:txBody>
      </p:sp>
      <p:sp>
        <p:nvSpPr>
          <p:cNvPr id="3" name="Espace réservé du contenu 2"/>
          <p:cNvSpPr>
            <a:spLocks noGrp="1"/>
          </p:cNvSpPr>
          <p:nvPr>
            <p:ph idx="1"/>
          </p:nvPr>
        </p:nvSpPr>
        <p:spPr/>
        <p:txBody>
          <a:bodyPr>
            <a:normAutofit/>
          </a:bodyPr>
          <a:lstStyle/>
          <a:p>
            <a:pPr lvl="3" algn="ctr">
              <a:buFont typeface="Wingdings" panose="05000000000000000000" pitchFamily="2" charset="2"/>
              <a:buChar char="q"/>
            </a:pPr>
            <a:endParaRPr lang="fr-BE" sz="4800" dirty="0" smtClean="0"/>
          </a:p>
          <a:p>
            <a:pPr lvl="8" algn="just">
              <a:buFont typeface="Wingdings" panose="05000000000000000000" pitchFamily="2" charset="2"/>
              <a:buChar char="q"/>
            </a:pPr>
            <a:r>
              <a:rPr lang="fr-BE" sz="4800" dirty="0" smtClean="0"/>
              <a:t>Française</a:t>
            </a:r>
          </a:p>
          <a:p>
            <a:pPr lvl="8" algn="just">
              <a:buFont typeface="Wingdings" panose="05000000000000000000" pitchFamily="2" charset="2"/>
              <a:buChar char="q"/>
            </a:pPr>
            <a:r>
              <a:rPr lang="fr-BE" sz="4800" dirty="0" smtClean="0"/>
              <a:t>Italienne</a:t>
            </a:r>
          </a:p>
          <a:p>
            <a:pPr lvl="8" algn="just">
              <a:buFont typeface="Wingdings" panose="05000000000000000000" pitchFamily="2" charset="2"/>
              <a:buChar char="q"/>
            </a:pPr>
            <a:r>
              <a:rPr lang="fr-BE" sz="4800" dirty="0" smtClean="0"/>
              <a:t>Marocaine</a:t>
            </a:r>
            <a:endParaRPr lang="fr-BE" sz="4800" dirty="0"/>
          </a:p>
        </p:txBody>
      </p:sp>
    </p:spTree>
    <p:extLst>
      <p:ext uri="{BB962C8B-B14F-4D97-AF65-F5344CB8AC3E}">
        <p14:creationId xmlns="" xmlns:p14="http://schemas.microsoft.com/office/powerpoint/2010/main" val="26033037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smtClean="0">
                <a:solidFill>
                  <a:schemeClr val="accent1">
                    <a:lumMod val="75000"/>
                  </a:schemeClr>
                </a:solidFill>
              </a:rPr>
              <a:t>10. L’espace Schengen c’est…?</a:t>
            </a:r>
            <a:endParaRPr lang="fr-BE" dirty="0">
              <a:solidFill>
                <a:schemeClr val="accent1">
                  <a:lumMod val="75000"/>
                </a:schemeClr>
              </a:solidFill>
            </a:endParaRPr>
          </a:p>
        </p:txBody>
      </p:sp>
      <p:sp>
        <p:nvSpPr>
          <p:cNvPr id="3" name="Espace réservé du contenu 2"/>
          <p:cNvSpPr>
            <a:spLocks noGrp="1"/>
          </p:cNvSpPr>
          <p:nvPr>
            <p:ph idx="1"/>
          </p:nvPr>
        </p:nvSpPr>
        <p:spPr/>
        <p:txBody>
          <a:bodyPr>
            <a:normAutofit/>
          </a:bodyPr>
          <a:lstStyle/>
          <a:p>
            <a:pPr lvl="3" algn="ctr">
              <a:buFont typeface="Wingdings" panose="05000000000000000000" pitchFamily="2" charset="2"/>
              <a:buChar char="q"/>
            </a:pPr>
            <a:endParaRPr lang="fr-BE" sz="4000" dirty="0" smtClean="0"/>
          </a:p>
          <a:p>
            <a:pPr lvl="7">
              <a:buFont typeface="Wingdings" panose="05000000000000000000" pitchFamily="2" charset="2"/>
              <a:buChar char="q"/>
            </a:pPr>
            <a:r>
              <a:rPr lang="fr-BE" sz="3200" dirty="0"/>
              <a:t>La suppression des contrôles aux frontières intérieures de l’Union </a:t>
            </a:r>
            <a:r>
              <a:rPr lang="fr-BE" sz="3200" dirty="0" smtClean="0"/>
              <a:t>e</a:t>
            </a:r>
            <a:r>
              <a:rPr lang="fr-BE" sz="3200" dirty="0" smtClean="0"/>
              <a:t>uropéenne</a:t>
            </a:r>
            <a:r>
              <a:rPr lang="fr-BE" sz="3200" dirty="0" smtClean="0"/>
              <a:t>.</a:t>
            </a:r>
          </a:p>
          <a:p>
            <a:pPr lvl="7">
              <a:buFont typeface="Wingdings" panose="05000000000000000000" pitchFamily="2" charset="2"/>
              <a:buChar char="q"/>
            </a:pPr>
            <a:r>
              <a:rPr lang="fr-BE" sz="3200" dirty="0" smtClean="0"/>
              <a:t>Le </a:t>
            </a:r>
            <a:r>
              <a:rPr lang="fr-BE" sz="3200" dirty="0"/>
              <a:t>renforcement des contrôles aux </a:t>
            </a:r>
            <a:r>
              <a:rPr lang="fr-BE" sz="3200" dirty="0" smtClean="0"/>
              <a:t>frontières.</a:t>
            </a:r>
          </a:p>
          <a:p>
            <a:pPr lvl="7">
              <a:buFont typeface="Wingdings" panose="05000000000000000000" pitchFamily="2" charset="2"/>
              <a:buChar char="q"/>
            </a:pPr>
            <a:r>
              <a:rPr lang="fr-BE" sz="3200" dirty="0" smtClean="0"/>
              <a:t>La </a:t>
            </a:r>
            <a:r>
              <a:rPr lang="fr-BE" sz="3200" dirty="0"/>
              <a:t>libre-circulation des résidents européens.</a:t>
            </a:r>
            <a:endParaRPr lang="fr-BE" sz="3600" dirty="0"/>
          </a:p>
          <a:p>
            <a:pPr marL="1471400" lvl="8" indent="0" algn="just">
              <a:buNone/>
            </a:pPr>
            <a:endParaRPr lang="fr-BE" sz="3600" dirty="0" smtClean="0"/>
          </a:p>
        </p:txBody>
      </p:sp>
    </p:spTree>
    <p:extLst>
      <p:ext uri="{BB962C8B-B14F-4D97-AF65-F5344CB8AC3E}">
        <p14:creationId xmlns="" xmlns:p14="http://schemas.microsoft.com/office/powerpoint/2010/main" val="13986370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BE" sz="4400" dirty="0">
                <a:solidFill>
                  <a:schemeClr val="accent1">
                    <a:lumMod val="75000"/>
                  </a:schemeClr>
                </a:solidFill>
              </a:rPr>
              <a:t>Réponse</a:t>
            </a:r>
            <a:r>
              <a:rPr lang="fr-BE" sz="4400" dirty="0" smtClean="0">
                <a:solidFill>
                  <a:schemeClr val="accent1">
                    <a:lumMod val="75000"/>
                  </a:schemeClr>
                </a:solidFill>
              </a:rPr>
              <a:t>: La </a:t>
            </a:r>
            <a:r>
              <a:rPr lang="fr-BE" sz="4400" dirty="0">
                <a:solidFill>
                  <a:schemeClr val="accent1">
                    <a:lumMod val="75000"/>
                  </a:schemeClr>
                </a:solidFill>
              </a:rPr>
              <a:t>suppression des contrôles aux frontières intérieures de l’Union </a:t>
            </a:r>
            <a:r>
              <a:rPr lang="fr-BE" sz="4400" dirty="0" smtClean="0">
                <a:solidFill>
                  <a:schemeClr val="accent1">
                    <a:lumMod val="75000"/>
                  </a:schemeClr>
                </a:solidFill>
              </a:rPr>
              <a:t>européenne</a:t>
            </a:r>
            <a:r>
              <a:rPr lang="fr-BE" sz="4400" dirty="0" smtClean="0">
                <a:solidFill>
                  <a:schemeClr val="accent1">
                    <a:lumMod val="75000"/>
                  </a:schemeClr>
                </a:solidFill>
              </a:rPr>
              <a:t>.</a:t>
            </a:r>
            <a:endParaRPr lang="fr-BE" sz="4400" dirty="0">
              <a:solidFill>
                <a:schemeClr val="accent1">
                  <a:lumMod val="75000"/>
                </a:schemeClr>
              </a:solidFill>
            </a:endParaRPr>
          </a:p>
        </p:txBody>
      </p:sp>
      <p:sp>
        <p:nvSpPr>
          <p:cNvPr id="3" name="Espace réservé du contenu 2"/>
          <p:cNvSpPr>
            <a:spLocks noGrp="1"/>
          </p:cNvSpPr>
          <p:nvPr>
            <p:ph idx="1"/>
          </p:nvPr>
        </p:nvSpPr>
        <p:spPr>
          <a:xfrm>
            <a:off x="1097280" y="1845733"/>
            <a:ext cx="10058400" cy="4324407"/>
          </a:xfrm>
        </p:spPr>
        <p:txBody>
          <a:bodyPr>
            <a:noAutofit/>
          </a:bodyPr>
          <a:lstStyle/>
          <a:p>
            <a:r>
              <a:rPr lang="fr-BE" sz="2400" dirty="0"/>
              <a:t>Actuellement, l’espace Schengen est composé de 26 pays </a:t>
            </a:r>
            <a:r>
              <a:rPr lang="fr-BE" sz="2400" dirty="0" smtClean="0"/>
              <a:t>européens:</a:t>
            </a:r>
          </a:p>
          <a:p>
            <a:r>
              <a:rPr lang="fr-BE" sz="2400" dirty="0" smtClean="0"/>
              <a:t>- 22 </a:t>
            </a:r>
            <a:r>
              <a:rPr lang="fr-BE" sz="2400" dirty="0"/>
              <a:t>sont des États membres de </a:t>
            </a:r>
            <a:r>
              <a:rPr lang="fr-BE" sz="2400" dirty="0" smtClean="0"/>
              <a:t>l’UE : </a:t>
            </a:r>
            <a:r>
              <a:rPr lang="fr-BE" sz="2400" dirty="0"/>
              <a:t>la Belgique, la République tchèque, le Danemark, l’Allemagne, l’Estonie, la Grèce, l’Espagne, la France, l’Italie, la Lettonie, la Lituanie, le Luxembourg, la Hongrie, Malte, les Pays‑Bas, l’Autriche, la Pologne, le Portugal, la Slovénie, la Slovaquie, la Finlande et la </a:t>
            </a:r>
            <a:r>
              <a:rPr lang="fr-BE" sz="2400" dirty="0" smtClean="0"/>
              <a:t>Suède.</a:t>
            </a:r>
          </a:p>
          <a:p>
            <a:r>
              <a:rPr lang="fr-BE" sz="2400" dirty="0" smtClean="0"/>
              <a:t>- 4 sont associés à l’Union </a:t>
            </a:r>
            <a:r>
              <a:rPr lang="fr-BE" sz="2400" dirty="0" smtClean="0"/>
              <a:t>e</a:t>
            </a:r>
            <a:r>
              <a:rPr lang="fr-BE" sz="2400" dirty="0" smtClean="0"/>
              <a:t>uropéenne: l’Islande</a:t>
            </a:r>
            <a:r>
              <a:rPr lang="fr-BE" sz="2400" dirty="0"/>
              <a:t>, le Liechtenstein, la Norvège et la Suisse.</a:t>
            </a:r>
          </a:p>
        </p:txBody>
      </p:sp>
    </p:spTree>
    <p:extLst>
      <p:ext uri="{BB962C8B-B14F-4D97-AF65-F5344CB8AC3E}">
        <p14:creationId xmlns="" xmlns:p14="http://schemas.microsoft.com/office/powerpoint/2010/main" val="33691748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smtClean="0">
                <a:solidFill>
                  <a:schemeClr val="accent1">
                    <a:lumMod val="75000"/>
                  </a:schemeClr>
                </a:solidFill>
              </a:rPr>
              <a:t>11. Qu’est-ce que le règlement de Dublin?</a:t>
            </a:r>
            <a:endParaRPr lang="fr-BE" dirty="0">
              <a:solidFill>
                <a:schemeClr val="accent1">
                  <a:lumMod val="75000"/>
                </a:schemeClr>
              </a:solidFill>
            </a:endParaRPr>
          </a:p>
        </p:txBody>
      </p:sp>
      <p:sp>
        <p:nvSpPr>
          <p:cNvPr id="3" name="Espace réservé du contenu 2"/>
          <p:cNvSpPr>
            <a:spLocks noGrp="1"/>
          </p:cNvSpPr>
          <p:nvPr>
            <p:ph idx="1"/>
          </p:nvPr>
        </p:nvSpPr>
        <p:spPr/>
        <p:txBody>
          <a:bodyPr>
            <a:normAutofit/>
          </a:bodyPr>
          <a:lstStyle/>
          <a:p>
            <a:pPr lvl="3" algn="ctr">
              <a:buFont typeface="Wingdings" panose="05000000000000000000" pitchFamily="2" charset="2"/>
              <a:buChar char="q"/>
            </a:pPr>
            <a:endParaRPr lang="fr-BE" sz="4000" dirty="0" smtClean="0"/>
          </a:p>
          <a:p>
            <a:pPr lvl="7">
              <a:buFont typeface="Wingdings" panose="05000000000000000000" pitchFamily="2" charset="2"/>
              <a:buChar char="q"/>
            </a:pPr>
            <a:r>
              <a:rPr lang="fr-BE" sz="2800" dirty="0"/>
              <a:t>Accord entre les brassicoles belges pour favoriser l’exportation des </a:t>
            </a:r>
            <a:r>
              <a:rPr lang="fr-BE" sz="2800" dirty="0" smtClean="0"/>
              <a:t>bières.</a:t>
            </a:r>
          </a:p>
          <a:p>
            <a:pPr lvl="7">
              <a:buFont typeface="Wingdings" panose="05000000000000000000" pitchFamily="2" charset="2"/>
              <a:buChar char="q"/>
            </a:pPr>
            <a:r>
              <a:rPr lang="fr-BE" sz="2800" dirty="0" smtClean="0"/>
              <a:t>Accord </a:t>
            </a:r>
            <a:r>
              <a:rPr lang="fr-BE" sz="2800" dirty="0"/>
              <a:t>définissant les règles pour le rapatriement des étrangers non autorisés à rester sur le </a:t>
            </a:r>
            <a:r>
              <a:rPr lang="fr-BE" sz="2800" dirty="0" smtClean="0"/>
              <a:t>territoire.</a:t>
            </a:r>
          </a:p>
          <a:p>
            <a:pPr lvl="7">
              <a:buFont typeface="Wingdings" panose="05000000000000000000" pitchFamily="2" charset="2"/>
              <a:buChar char="q"/>
            </a:pPr>
            <a:r>
              <a:rPr lang="fr-BE" sz="2800" dirty="0" smtClean="0"/>
              <a:t>Accord </a:t>
            </a:r>
            <a:r>
              <a:rPr lang="fr-BE" sz="2800" dirty="0"/>
              <a:t>définissant quel </a:t>
            </a:r>
            <a:r>
              <a:rPr lang="fr-BE" sz="2800" dirty="0" smtClean="0"/>
              <a:t>État </a:t>
            </a:r>
            <a:r>
              <a:rPr lang="fr-BE" sz="2800" dirty="0"/>
              <a:t>membre est responsable de l'examen d'une demande </a:t>
            </a:r>
            <a:r>
              <a:rPr lang="fr-BE" sz="2800" dirty="0" smtClean="0"/>
              <a:t>d'asile.</a:t>
            </a:r>
            <a:r>
              <a:rPr lang="fr-BE" sz="2800" dirty="0"/>
              <a:t> </a:t>
            </a:r>
            <a:endParaRPr lang="fr-BE" sz="4400" dirty="0" smtClean="0"/>
          </a:p>
        </p:txBody>
      </p:sp>
    </p:spTree>
    <p:extLst>
      <p:ext uri="{BB962C8B-B14F-4D97-AF65-F5344CB8AC3E}">
        <p14:creationId xmlns="" xmlns:p14="http://schemas.microsoft.com/office/powerpoint/2010/main" val="40395905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BE" sz="3600" dirty="0">
                <a:solidFill>
                  <a:schemeClr val="accent1">
                    <a:lumMod val="75000"/>
                  </a:schemeClr>
                </a:solidFill>
              </a:rPr>
              <a:t>Réponse: Accord définissant quel  État membre est responsable de l'examen d'une demande d'asile</a:t>
            </a:r>
            <a:r>
              <a:rPr lang="fr-BE" sz="3600" dirty="0" smtClean="0">
                <a:solidFill>
                  <a:schemeClr val="accent1">
                    <a:lumMod val="75000"/>
                  </a:schemeClr>
                </a:solidFill>
              </a:rPr>
              <a:t>.</a:t>
            </a:r>
            <a:endParaRPr lang="fr-BE" sz="3600" dirty="0">
              <a:solidFill>
                <a:schemeClr val="accent1">
                  <a:lumMod val="75000"/>
                </a:schemeClr>
              </a:solidFill>
            </a:endParaRPr>
          </a:p>
        </p:txBody>
      </p:sp>
      <p:sp>
        <p:nvSpPr>
          <p:cNvPr id="3" name="Espace réservé du contenu 2"/>
          <p:cNvSpPr>
            <a:spLocks noGrp="1"/>
          </p:cNvSpPr>
          <p:nvPr>
            <p:ph idx="1"/>
          </p:nvPr>
        </p:nvSpPr>
        <p:spPr>
          <a:xfrm>
            <a:off x="1097280" y="1845733"/>
            <a:ext cx="10058400" cy="4324407"/>
          </a:xfrm>
        </p:spPr>
        <p:txBody>
          <a:bodyPr>
            <a:noAutofit/>
          </a:bodyPr>
          <a:lstStyle/>
          <a:p>
            <a:r>
              <a:rPr lang="fr-BE" sz="2400" dirty="0"/>
              <a:t>Le règlement dit « Dublin III », adopté en 2013, prévoit une série de critères pour l’examen des demandes d’asile. </a:t>
            </a:r>
            <a:endParaRPr lang="fr-BE" sz="2400" dirty="0" smtClean="0"/>
          </a:p>
          <a:p>
            <a:r>
              <a:rPr lang="fr-BE" sz="2400" dirty="0" smtClean="0"/>
              <a:t>Dans </a:t>
            </a:r>
            <a:r>
              <a:rPr lang="fr-BE" sz="2400" dirty="0"/>
              <a:t>le cas d’un migrant majeur arrivant en Europe, c’est l’Etat par lequel il est entré dans l’UE qui sera responsable de sa demande. </a:t>
            </a:r>
            <a:endParaRPr lang="fr-BE" sz="2400" dirty="0" smtClean="0"/>
          </a:p>
          <a:p>
            <a:r>
              <a:rPr lang="fr-BE" sz="2400" dirty="0" smtClean="0"/>
              <a:t>Cette </a:t>
            </a:r>
            <a:r>
              <a:rPr lang="fr-BE" sz="2400" dirty="0"/>
              <a:t>disposition fait principalement peser l’effort sur les Etats ayant des frontières extérieures à l’UE et moins sur les pays « intérieurs ».</a:t>
            </a:r>
          </a:p>
        </p:txBody>
      </p:sp>
    </p:spTree>
    <p:extLst>
      <p:ext uri="{BB962C8B-B14F-4D97-AF65-F5344CB8AC3E}">
        <p14:creationId xmlns="" xmlns:p14="http://schemas.microsoft.com/office/powerpoint/2010/main" val="37499973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smtClean="0">
                <a:solidFill>
                  <a:schemeClr val="accent1">
                    <a:lumMod val="75000"/>
                  </a:schemeClr>
                </a:solidFill>
              </a:rPr>
              <a:t>12. Qu’est-ce que l’agence </a:t>
            </a:r>
            <a:r>
              <a:rPr lang="fr-BE" dirty="0" smtClean="0">
                <a:solidFill>
                  <a:schemeClr val="accent1">
                    <a:lumMod val="75000"/>
                  </a:schemeClr>
                </a:solidFill>
              </a:rPr>
              <a:t>Frontex</a:t>
            </a:r>
            <a:r>
              <a:rPr lang="fr-BE" dirty="0" smtClean="0">
                <a:solidFill>
                  <a:schemeClr val="accent1">
                    <a:lumMod val="75000"/>
                  </a:schemeClr>
                </a:solidFill>
              </a:rPr>
              <a:t>?</a:t>
            </a:r>
            <a:endParaRPr lang="fr-BE" dirty="0">
              <a:solidFill>
                <a:schemeClr val="accent1">
                  <a:lumMod val="75000"/>
                </a:schemeClr>
              </a:solidFill>
            </a:endParaRPr>
          </a:p>
        </p:txBody>
      </p:sp>
      <p:sp>
        <p:nvSpPr>
          <p:cNvPr id="3" name="Espace réservé du contenu 2"/>
          <p:cNvSpPr>
            <a:spLocks noGrp="1"/>
          </p:cNvSpPr>
          <p:nvPr>
            <p:ph idx="1"/>
          </p:nvPr>
        </p:nvSpPr>
        <p:spPr/>
        <p:txBody>
          <a:bodyPr>
            <a:normAutofit/>
          </a:bodyPr>
          <a:lstStyle/>
          <a:p>
            <a:pPr lvl="0"/>
            <a:endParaRPr lang="fr-BE" dirty="0" smtClean="0"/>
          </a:p>
          <a:p>
            <a:pPr lvl="0"/>
            <a:endParaRPr lang="fr-BE" dirty="0" smtClean="0"/>
          </a:p>
          <a:p>
            <a:pPr lvl="5">
              <a:buFont typeface="Wingdings" panose="05000000000000000000" pitchFamily="2" charset="2"/>
              <a:buChar char="q"/>
            </a:pPr>
            <a:r>
              <a:rPr lang="fr-BE" sz="3200" dirty="0" smtClean="0"/>
              <a:t>Agence </a:t>
            </a:r>
            <a:r>
              <a:rPr lang="fr-BE" sz="3200" dirty="0"/>
              <a:t>de contrôle du Front </a:t>
            </a:r>
            <a:r>
              <a:rPr lang="fr-BE" sz="3200" dirty="0" smtClean="0"/>
              <a:t>National.</a:t>
            </a:r>
          </a:p>
          <a:p>
            <a:pPr lvl="5">
              <a:buFont typeface="Wingdings" panose="05000000000000000000" pitchFamily="2" charset="2"/>
              <a:buChar char="q"/>
            </a:pPr>
            <a:r>
              <a:rPr lang="fr-BE" sz="3200" dirty="0" smtClean="0"/>
              <a:t>Agence </a:t>
            </a:r>
            <a:r>
              <a:rPr lang="fr-BE" sz="3200" dirty="0"/>
              <a:t>qui finance les ILA. </a:t>
            </a:r>
            <a:endParaRPr lang="fr-BE" sz="3200" dirty="0" smtClean="0"/>
          </a:p>
          <a:p>
            <a:pPr lvl="5">
              <a:buFont typeface="Wingdings" panose="05000000000000000000" pitchFamily="2" charset="2"/>
              <a:buChar char="q"/>
            </a:pPr>
            <a:r>
              <a:rPr lang="fr-BE" sz="3200" dirty="0" smtClean="0"/>
              <a:t>Dispositif </a:t>
            </a:r>
            <a:r>
              <a:rPr lang="fr-BE" sz="3200" dirty="0"/>
              <a:t>de contrôle et de surveillance des frontières </a:t>
            </a:r>
            <a:r>
              <a:rPr lang="fr-BE" sz="3200" dirty="0" smtClean="0"/>
              <a:t>extérieures de </a:t>
            </a:r>
            <a:r>
              <a:rPr lang="fr-BE" sz="3200" dirty="0"/>
              <a:t>l’Union européenne.</a:t>
            </a:r>
            <a:endParaRPr lang="fr-BE" sz="1800" dirty="0"/>
          </a:p>
          <a:p>
            <a:pPr marL="566928" lvl="3" indent="0" algn="ctr">
              <a:buNone/>
            </a:pPr>
            <a:endParaRPr lang="fr-BE" sz="3200" dirty="0" smtClean="0"/>
          </a:p>
        </p:txBody>
      </p:sp>
    </p:spTree>
    <p:extLst>
      <p:ext uri="{BB962C8B-B14F-4D97-AF65-F5344CB8AC3E}">
        <p14:creationId xmlns="" xmlns:p14="http://schemas.microsoft.com/office/powerpoint/2010/main" val="34112816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BE" sz="3600" dirty="0">
                <a:solidFill>
                  <a:schemeClr val="accent1">
                    <a:lumMod val="75000"/>
                  </a:schemeClr>
                </a:solidFill>
              </a:rPr>
              <a:t>Réponse</a:t>
            </a:r>
            <a:r>
              <a:rPr lang="fr-BE" sz="3600" dirty="0" smtClean="0">
                <a:solidFill>
                  <a:schemeClr val="accent1">
                    <a:lumMod val="75000"/>
                  </a:schemeClr>
                </a:solidFill>
              </a:rPr>
              <a:t>: Dispositif </a:t>
            </a:r>
            <a:r>
              <a:rPr lang="fr-BE" sz="3600" dirty="0">
                <a:solidFill>
                  <a:schemeClr val="accent1">
                    <a:lumMod val="75000"/>
                  </a:schemeClr>
                </a:solidFill>
              </a:rPr>
              <a:t>de contrôle et de surveillance des frontières extérieures de l’Union européenne</a:t>
            </a:r>
            <a:r>
              <a:rPr lang="fr-BE" sz="3600" dirty="0" smtClean="0">
                <a:solidFill>
                  <a:schemeClr val="accent1">
                    <a:lumMod val="75000"/>
                  </a:schemeClr>
                </a:solidFill>
              </a:rPr>
              <a:t>.</a:t>
            </a:r>
            <a:endParaRPr lang="fr-BE" sz="3600" dirty="0">
              <a:solidFill>
                <a:schemeClr val="accent1">
                  <a:lumMod val="75000"/>
                </a:schemeClr>
              </a:solidFill>
            </a:endParaRPr>
          </a:p>
        </p:txBody>
      </p:sp>
      <p:sp>
        <p:nvSpPr>
          <p:cNvPr id="3" name="Espace réservé du contenu 2"/>
          <p:cNvSpPr>
            <a:spLocks noGrp="1"/>
          </p:cNvSpPr>
          <p:nvPr>
            <p:ph idx="1"/>
          </p:nvPr>
        </p:nvSpPr>
        <p:spPr>
          <a:xfrm>
            <a:off x="1097280" y="1845733"/>
            <a:ext cx="10058400" cy="4324407"/>
          </a:xfrm>
        </p:spPr>
        <p:txBody>
          <a:bodyPr>
            <a:noAutofit/>
          </a:bodyPr>
          <a:lstStyle/>
          <a:p>
            <a:r>
              <a:rPr lang="fr-BE" dirty="0"/>
              <a:t>Une des fonctions de </a:t>
            </a:r>
            <a:r>
              <a:rPr lang="fr-BE" dirty="0"/>
              <a:t>Frontex</a:t>
            </a:r>
            <a:r>
              <a:rPr lang="fr-BE" dirty="0"/>
              <a:t> est d’empêcher les migrants d’atteindre les territoires européens. </a:t>
            </a:r>
            <a:r>
              <a:rPr lang="fr-BE" dirty="0" smtClean="0"/>
              <a:t>A </a:t>
            </a:r>
            <a:r>
              <a:rPr lang="fr-BE" dirty="0"/>
              <a:t>cette fin, elle intercepte les personnes en « franchissement irrégulier» de la frontière </a:t>
            </a:r>
            <a:r>
              <a:rPr lang="fr-BE" dirty="0" smtClean="0"/>
              <a:t>Schengen.</a:t>
            </a:r>
          </a:p>
          <a:p>
            <a:r>
              <a:rPr lang="fr-BE" dirty="0" smtClean="0"/>
              <a:t>Elle </a:t>
            </a:r>
            <a:r>
              <a:rPr lang="fr-BE" dirty="0"/>
              <a:t>a mis en place un véritable réseau de </a:t>
            </a:r>
            <a:r>
              <a:rPr lang="fr-BE" dirty="0" smtClean="0"/>
              <a:t>renseignement qui </a:t>
            </a:r>
            <a:r>
              <a:rPr lang="fr-BE" dirty="0"/>
              <a:t>permet d’anticiper les routes migratoires, et de poster des agents aux points frontaliers les plus « risqués ». </a:t>
            </a:r>
            <a:endParaRPr lang="fr-BE" dirty="0" smtClean="0"/>
          </a:p>
          <a:p>
            <a:r>
              <a:rPr lang="fr-BE" dirty="0" smtClean="0"/>
              <a:t>Parallèlement</a:t>
            </a:r>
            <a:r>
              <a:rPr lang="fr-BE" dirty="0"/>
              <a:t>, l’agence déploie son réseau pour renforcer les capacités de ses partenaires en dehors de l’Union européenne (UE) afin qu’ils fassent ce travail en amont</a:t>
            </a:r>
            <a:r>
              <a:rPr lang="fr-BE" dirty="0" smtClean="0"/>
              <a:t>.</a:t>
            </a:r>
          </a:p>
          <a:p>
            <a:r>
              <a:rPr lang="fr-BE" dirty="0" smtClean="0"/>
              <a:t>Ce sont notamment ces dispositifs de contrôle qui amènent les migrants à emprunter des voies toujours plus dangereuses pour parvenir en Europe.</a:t>
            </a:r>
          </a:p>
          <a:p>
            <a:r>
              <a:rPr lang="fr-BE" dirty="0" smtClean="0"/>
              <a:t>Les pratiques de </a:t>
            </a:r>
            <a:r>
              <a:rPr lang="fr-BE" dirty="0" smtClean="0"/>
              <a:t>Frontex</a:t>
            </a:r>
            <a:r>
              <a:rPr lang="fr-BE" dirty="0" smtClean="0"/>
              <a:t> sont </a:t>
            </a:r>
            <a:r>
              <a:rPr lang="fr-BE" dirty="0"/>
              <a:t>en total irrespect du droit à quitter tout pays y compris le sien, pourtant consacré par le droit international.</a:t>
            </a:r>
          </a:p>
        </p:txBody>
      </p:sp>
    </p:spTree>
    <p:extLst>
      <p:ext uri="{BB962C8B-B14F-4D97-AF65-F5344CB8AC3E}">
        <p14:creationId xmlns="" xmlns:p14="http://schemas.microsoft.com/office/powerpoint/2010/main" val="1066367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BE" sz="4000" dirty="0" smtClean="0">
                <a:solidFill>
                  <a:schemeClr val="accent1">
                    <a:lumMod val="75000"/>
                  </a:schemeClr>
                </a:solidFill>
              </a:rPr>
              <a:t>13. Les personnes en attente d’une réponse de demande d’asile ont-elles le droit de travailler?</a:t>
            </a:r>
            <a:endParaRPr lang="fr-BE" sz="4000" dirty="0">
              <a:solidFill>
                <a:schemeClr val="accent1">
                  <a:lumMod val="75000"/>
                </a:schemeClr>
              </a:solidFill>
            </a:endParaRPr>
          </a:p>
        </p:txBody>
      </p:sp>
      <p:sp>
        <p:nvSpPr>
          <p:cNvPr id="3" name="Espace réservé du contenu 2"/>
          <p:cNvSpPr>
            <a:spLocks noGrp="1"/>
          </p:cNvSpPr>
          <p:nvPr>
            <p:ph idx="1"/>
          </p:nvPr>
        </p:nvSpPr>
        <p:spPr/>
        <p:txBody>
          <a:bodyPr>
            <a:normAutofit/>
          </a:bodyPr>
          <a:lstStyle/>
          <a:p>
            <a:pPr lvl="0"/>
            <a:endParaRPr lang="fr-BE" dirty="0" smtClean="0"/>
          </a:p>
          <a:p>
            <a:pPr lvl="0"/>
            <a:endParaRPr lang="fr-BE" dirty="0" smtClean="0"/>
          </a:p>
          <a:p>
            <a:pPr lvl="5">
              <a:buFont typeface="Wingdings" panose="05000000000000000000" pitchFamily="2" charset="2"/>
              <a:buChar char="q"/>
            </a:pPr>
            <a:r>
              <a:rPr lang="fr-BE" sz="3200" dirty="0" smtClean="0"/>
              <a:t>Oui</a:t>
            </a:r>
          </a:p>
          <a:p>
            <a:pPr lvl="5">
              <a:buFont typeface="Wingdings" panose="05000000000000000000" pitchFamily="2" charset="2"/>
              <a:buChar char="q"/>
            </a:pPr>
            <a:r>
              <a:rPr lang="fr-BE" sz="3200" dirty="0" smtClean="0"/>
              <a:t>Non </a:t>
            </a:r>
          </a:p>
        </p:txBody>
      </p:sp>
    </p:spTree>
    <p:extLst>
      <p:ext uri="{BB962C8B-B14F-4D97-AF65-F5344CB8AC3E}">
        <p14:creationId xmlns="" xmlns:p14="http://schemas.microsoft.com/office/powerpoint/2010/main" val="30350282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BE" sz="3600" dirty="0">
                <a:solidFill>
                  <a:schemeClr val="accent1">
                    <a:lumMod val="75000"/>
                  </a:schemeClr>
                </a:solidFill>
              </a:rPr>
              <a:t>Réponse</a:t>
            </a:r>
            <a:r>
              <a:rPr lang="fr-BE" sz="3600" dirty="0" smtClean="0">
                <a:solidFill>
                  <a:schemeClr val="accent1">
                    <a:lumMod val="75000"/>
                  </a:schemeClr>
                </a:solidFill>
              </a:rPr>
              <a:t>: Non.</a:t>
            </a:r>
            <a:endParaRPr lang="fr-BE" sz="3600" dirty="0">
              <a:solidFill>
                <a:schemeClr val="accent1">
                  <a:lumMod val="75000"/>
                </a:schemeClr>
              </a:solidFill>
            </a:endParaRPr>
          </a:p>
        </p:txBody>
      </p:sp>
      <p:sp>
        <p:nvSpPr>
          <p:cNvPr id="3" name="Espace réservé du contenu 2"/>
          <p:cNvSpPr>
            <a:spLocks noGrp="1"/>
          </p:cNvSpPr>
          <p:nvPr>
            <p:ph idx="1"/>
          </p:nvPr>
        </p:nvSpPr>
        <p:spPr>
          <a:xfrm>
            <a:off x="1097280" y="1845733"/>
            <a:ext cx="10058400" cy="4324407"/>
          </a:xfrm>
        </p:spPr>
        <p:txBody>
          <a:bodyPr>
            <a:noAutofit/>
          </a:bodyPr>
          <a:lstStyle/>
          <a:p>
            <a:r>
              <a:rPr lang="fr-BE" dirty="0" smtClean="0"/>
              <a:t>Une personne qui attend de savoir si sa demande d’asile est acceptée ou non n’a pas le droit de travailler en Belgique.</a:t>
            </a:r>
          </a:p>
          <a:p>
            <a:r>
              <a:rPr lang="fr-BE" dirty="0" smtClean="0"/>
              <a:t>Le délai d’attente peut aller jusqu’à 6 mois.</a:t>
            </a:r>
            <a:endParaRPr lang="fr-BE" dirty="0"/>
          </a:p>
        </p:txBody>
      </p:sp>
    </p:spTree>
    <p:extLst>
      <p:ext uri="{BB962C8B-B14F-4D97-AF65-F5344CB8AC3E}">
        <p14:creationId xmlns="" xmlns:p14="http://schemas.microsoft.com/office/powerpoint/2010/main" val="73455882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BE" sz="4000" dirty="0" smtClean="0">
                <a:solidFill>
                  <a:schemeClr val="accent1">
                    <a:lumMod val="75000"/>
                  </a:schemeClr>
                </a:solidFill>
              </a:rPr>
              <a:t>14. Quel montant les demandeurs d’asile logés par </a:t>
            </a:r>
            <a:r>
              <a:rPr lang="fr-BE" sz="4000" dirty="0" smtClean="0">
                <a:solidFill>
                  <a:schemeClr val="accent1">
                    <a:lumMod val="75000"/>
                  </a:schemeClr>
                </a:solidFill>
              </a:rPr>
              <a:t>Fedasil</a:t>
            </a:r>
            <a:r>
              <a:rPr lang="fr-BE" sz="4000" dirty="0" smtClean="0">
                <a:solidFill>
                  <a:schemeClr val="accent1">
                    <a:lumMod val="75000"/>
                  </a:schemeClr>
                </a:solidFill>
              </a:rPr>
              <a:t> reçoivent-ils de l’Etat?</a:t>
            </a:r>
            <a:endParaRPr lang="fr-BE" sz="4000" dirty="0">
              <a:solidFill>
                <a:schemeClr val="accent1">
                  <a:lumMod val="75000"/>
                </a:schemeClr>
              </a:solidFill>
            </a:endParaRPr>
          </a:p>
        </p:txBody>
      </p:sp>
      <p:sp>
        <p:nvSpPr>
          <p:cNvPr id="3" name="Espace réservé du contenu 2"/>
          <p:cNvSpPr>
            <a:spLocks noGrp="1"/>
          </p:cNvSpPr>
          <p:nvPr>
            <p:ph idx="1"/>
          </p:nvPr>
        </p:nvSpPr>
        <p:spPr/>
        <p:txBody>
          <a:bodyPr>
            <a:normAutofit/>
          </a:bodyPr>
          <a:lstStyle/>
          <a:p>
            <a:pPr lvl="0"/>
            <a:endParaRPr lang="fr-BE" dirty="0" smtClean="0"/>
          </a:p>
          <a:p>
            <a:pPr lvl="0"/>
            <a:endParaRPr lang="fr-BE" dirty="0" smtClean="0"/>
          </a:p>
          <a:p>
            <a:pPr lvl="5">
              <a:buFont typeface="Wingdings" panose="05000000000000000000" pitchFamily="2" charset="2"/>
              <a:buChar char="q"/>
            </a:pPr>
            <a:r>
              <a:rPr lang="fr-BE" sz="3200" dirty="0" smtClean="0"/>
              <a:t>1 euro par jour</a:t>
            </a:r>
          </a:p>
          <a:p>
            <a:pPr lvl="5">
              <a:buFont typeface="Wingdings" panose="05000000000000000000" pitchFamily="2" charset="2"/>
              <a:buChar char="q"/>
            </a:pPr>
            <a:r>
              <a:rPr lang="fr-BE" sz="3200" dirty="0" smtClean="0"/>
              <a:t>7 euros par jour</a:t>
            </a:r>
          </a:p>
          <a:p>
            <a:pPr lvl="5">
              <a:buFont typeface="Wingdings" panose="05000000000000000000" pitchFamily="2" charset="2"/>
              <a:buChar char="q"/>
            </a:pPr>
            <a:r>
              <a:rPr lang="fr-BE" sz="3200" dirty="0" smtClean="0"/>
              <a:t>30 euros par jour</a:t>
            </a:r>
          </a:p>
        </p:txBody>
      </p:sp>
    </p:spTree>
    <p:extLst>
      <p:ext uri="{BB962C8B-B14F-4D97-AF65-F5344CB8AC3E}">
        <p14:creationId xmlns="" xmlns:p14="http://schemas.microsoft.com/office/powerpoint/2010/main" val="82136304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BE" sz="3600" dirty="0">
                <a:solidFill>
                  <a:schemeClr val="accent1">
                    <a:lumMod val="75000"/>
                  </a:schemeClr>
                </a:solidFill>
              </a:rPr>
              <a:t>Réponse</a:t>
            </a:r>
            <a:r>
              <a:rPr lang="fr-BE" sz="3600" dirty="0" smtClean="0">
                <a:solidFill>
                  <a:schemeClr val="accent1">
                    <a:lumMod val="75000"/>
                  </a:schemeClr>
                </a:solidFill>
              </a:rPr>
              <a:t>: 1 euro par jour.</a:t>
            </a:r>
            <a:endParaRPr lang="fr-BE" sz="3600" dirty="0">
              <a:solidFill>
                <a:schemeClr val="accent1">
                  <a:lumMod val="75000"/>
                </a:schemeClr>
              </a:solidFill>
            </a:endParaRPr>
          </a:p>
        </p:txBody>
      </p:sp>
      <p:sp>
        <p:nvSpPr>
          <p:cNvPr id="3" name="Espace réservé du contenu 2"/>
          <p:cNvSpPr>
            <a:spLocks noGrp="1"/>
          </p:cNvSpPr>
          <p:nvPr>
            <p:ph idx="1"/>
          </p:nvPr>
        </p:nvSpPr>
        <p:spPr>
          <a:xfrm>
            <a:off x="1097280" y="1845733"/>
            <a:ext cx="10058400" cy="4324407"/>
          </a:xfrm>
        </p:spPr>
        <p:txBody>
          <a:bodyPr>
            <a:noAutofit/>
          </a:bodyPr>
          <a:lstStyle/>
          <a:p>
            <a:r>
              <a:rPr lang="fr-BE" b="1" dirty="0" smtClean="0"/>
              <a:t>Si le </a:t>
            </a:r>
            <a:r>
              <a:rPr lang="fr-BE" b="1" dirty="0"/>
              <a:t>demandeur d’asile réside dans un centre d’accueil</a:t>
            </a:r>
          </a:p>
          <a:p>
            <a:r>
              <a:rPr lang="fr-BE" dirty="0"/>
              <a:t>Le centre d’accueil subvient à tous les besoins de base des demandeurs d’asile : un toit, des repas, des soins médicaux. </a:t>
            </a:r>
            <a:endParaRPr lang="fr-BE" dirty="0" smtClean="0"/>
          </a:p>
          <a:p>
            <a:r>
              <a:rPr lang="fr-BE" dirty="0" smtClean="0"/>
              <a:t>Les </a:t>
            </a:r>
            <a:r>
              <a:rPr lang="fr-BE" dirty="0"/>
              <a:t>demandeurs d’asile adultes reçoivent 7,40 euros d’argent de poche par semaine (c’est-à-dire 1 euro par jour…).</a:t>
            </a:r>
          </a:p>
          <a:p>
            <a:r>
              <a:rPr lang="fr-BE" b="1" dirty="0" smtClean="0"/>
              <a:t>Si le </a:t>
            </a:r>
            <a:r>
              <a:rPr lang="fr-BE" b="1" dirty="0"/>
              <a:t>demandeur d’asile réside dans un logement d’un CPAS ou d’une ONG</a:t>
            </a:r>
          </a:p>
          <a:p>
            <a:r>
              <a:rPr lang="fr-BE" dirty="0"/>
              <a:t>Le CPAS ou l’ONG reçoit des subsides de </a:t>
            </a:r>
            <a:r>
              <a:rPr lang="fr-BE" dirty="0"/>
              <a:t>Fedasil</a:t>
            </a:r>
            <a:r>
              <a:rPr lang="fr-BE" dirty="0"/>
              <a:t> pour fournir une aide matérielle aux demandeurs d’asile qu’il accueille dans ses logements individuels. </a:t>
            </a:r>
            <a:endParaRPr lang="fr-BE" dirty="0" smtClean="0"/>
          </a:p>
          <a:p>
            <a:r>
              <a:rPr lang="fr-BE" dirty="0" smtClean="0"/>
              <a:t>Pour </a:t>
            </a:r>
            <a:r>
              <a:rPr lang="fr-BE" dirty="0"/>
              <a:t>leurs besoins quotidiens, ils reçoivent une allocation de 60 euros par semaine et par adulte</a:t>
            </a:r>
            <a:r>
              <a:rPr lang="fr-BE" dirty="0" smtClean="0"/>
              <a:t>.</a:t>
            </a:r>
          </a:p>
          <a:p>
            <a:r>
              <a:rPr lang="fr-BE" dirty="0" smtClean="0"/>
              <a:t>Avec </a:t>
            </a:r>
            <a:r>
              <a:rPr lang="fr-BE" dirty="0"/>
              <a:t>cela, ils doivent acheter de la nourriture pour trois repas quotidiens, ainsi que les produits d’hygiène comme du </a:t>
            </a:r>
            <a:r>
              <a:rPr lang="fr-BE" dirty="0" smtClean="0"/>
              <a:t>shampoing, des rasoirs, des produits d’hygiène pour les femmes.</a:t>
            </a:r>
            <a:endParaRPr lang="fr-BE" dirty="0"/>
          </a:p>
        </p:txBody>
      </p:sp>
    </p:spTree>
    <p:extLst>
      <p:ext uri="{BB962C8B-B14F-4D97-AF65-F5344CB8AC3E}">
        <p14:creationId xmlns="" xmlns:p14="http://schemas.microsoft.com/office/powerpoint/2010/main" val="11373872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smtClean="0">
                <a:solidFill>
                  <a:schemeClr val="accent1">
                    <a:lumMod val="75000"/>
                  </a:schemeClr>
                </a:solidFill>
              </a:rPr>
              <a:t>Réponse: la nationalité italienne </a:t>
            </a:r>
            <a:endParaRPr lang="fr-BE" sz="8000" dirty="0">
              <a:solidFill>
                <a:schemeClr val="accent1">
                  <a:lumMod val="75000"/>
                </a:schemeClr>
              </a:solidFill>
            </a:endParaRPr>
          </a:p>
        </p:txBody>
      </p:sp>
      <p:sp>
        <p:nvSpPr>
          <p:cNvPr id="3" name="Espace réservé du contenu 2"/>
          <p:cNvSpPr>
            <a:spLocks noGrp="1"/>
          </p:cNvSpPr>
          <p:nvPr>
            <p:ph idx="1"/>
          </p:nvPr>
        </p:nvSpPr>
        <p:spPr>
          <a:xfrm>
            <a:off x="1097280" y="1845733"/>
            <a:ext cx="10058400" cy="4324407"/>
          </a:xfrm>
        </p:spPr>
        <p:txBody>
          <a:bodyPr>
            <a:noAutofit/>
          </a:bodyPr>
          <a:lstStyle/>
          <a:p>
            <a:pPr marL="566928" lvl="3" indent="0">
              <a:buNone/>
            </a:pPr>
            <a:r>
              <a:rPr lang="fr-BE" sz="2800" dirty="0" smtClean="0"/>
              <a:t>Les </a:t>
            </a:r>
            <a:r>
              <a:rPr lang="fr-BE" sz="2800" dirty="0"/>
              <a:t>étrangers résidant en Belgique sont majoritairement issus de pays de l’UE. Au 01/01/2014, le top 5 des pays d'origine des étrangers résidant en Belgique est : </a:t>
            </a:r>
          </a:p>
          <a:p>
            <a:pPr marL="1517120" lvl="8" indent="0">
              <a:buNone/>
            </a:pPr>
            <a:r>
              <a:rPr lang="fr-BE" sz="2800" dirty="0"/>
              <a:t>-	</a:t>
            </a:r>
            <a:r>
              <a:rPr lang="fr-BE" sz="2800" dirty="0" smtClean="0"/>
              <a:t>Italie </a:t>
            </a:r>
            <a:r>
              <a:rPr lang="fr-BE" sz="2800" dirty="0"/>
              <a:t>: 13 %</a:t>
            </a:r>
          </a:p>
          <a:p>
            <a:pPr marL="1517120" lvl="8" indent="0">
              <a:buNone/>
            </a:pPr>
            <a:r>
              <a:rPr lang="fr-BE" sz="2800" dirty="0"/>
              <a:t>-	France : 13 %</a:t>
            </a:r>
          </a:p>
          <a:p>
            <a:pPr marL="1517120" lvl="8" indent="0">
              <a:buNone/>
            </a:pPr>
            <a:r>
              <a:rPr lang="fr-BE" sz="2800" dirty="0"/>
              <a:t>-	Pays-Bas : 12 %</a:t>
            </a:r>
          </a:p>
          <a:p>
            <a:pPr marL="1517120" lvl="8" indent="0">
              <a:buNone/>
            </a:pPr>
            <a:r>
              <a:rPr lang="fr-BE" sz="2800" dirty="0"/>
              <a:t>-	Maroc : 7 %</a:t>
            </a:r>
          </a:p>
          <a:p>
            <a:pPr marL="1517120" lvl="8" indent="0">
              <a:buNone/>
            </a:pPr>
            <a:r>
              <a:rPr lang="fr-BE" sz="2800" dirty="0"/>
              <a:t>-	Pologne : 5 %</a:t>
            </a:r>
          </a:p>
          <a:p>
            <a:pPr marL="566928" lvl="3" indent="0">
              <a:buNone/>
            </a:pPr>
            <a:endParaRPr lang="fr-BE" sz="2400" dirty="0"/>
          </a:p>
        </p:txBody>
      </p:sp>
    </p:spTree>
    <p:extLst>
      <p:ext uri="{BB962C8B-B14F-4D97-AF65-F5344CB8AC3E}">
        <p14:creationId xmlns="" xmlns:p14="http://schemas.microsoft.com/office/powerpoint/2010/main" val="23090988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BE" sz="4000" dirty="0" smtClean="0">
                <a:solidFill>
                  <a:schemeClr val="accent1">
                    <a:lumMod val="75000"/>
                  </a:schemeClr>
                </a:solidFill>
              </a:rPr>
              <a:t>15. Un pays européen a-t-il le droit de renvoyer chez lui un réfugié?</a:t>
            </a:r>
            <a:endParaRPr lang="fr-BE" sz="4000" dirty="0">
              <a:solidFill>
                <a:schemeClr val="accent1">
                  <a:lumMod val="75000"/>
                </a:schemeClr>
              </a:solidFill>
            </a:endParaRPr>
          </a:p>
        </p:txBody>
      </p:sp>
      <p:sp>
        <p:nvSpPr>
          <p:cNvPr id="3" name="Espace réservé du contenu 2"/>
          <p:cNvSpPr>
            <a:spLocks noGrp="1"/>
          </p:cNvSpPr>
          <p:nvPr>
            <p:ph idx="1"/>
          </p:nvPr>
        </p:nvSpPr>
        <p:spPr/>
        <p:txBody>
          <a:bodyPr>
            <a:normAutofit/>
          </a:bodyPr>
          <a:lstStyle/>
          <a:p>
            <a:pPr lvl="0"/>
            <a:endParaRPr lang="fr-BE" dirty="0" smtClean="0"/>
          </a:p>
          <a:p>
            <a:pPr lvl="0"/>
            <a:endParaRPr lang="fr-BE" dirty="0" smtClean="0"/>
          </a:p>
          <a:p>
            <a:pPr lvl="5">
              <a:buFont typeface="Wingdings" panose="05000000000000000000" pitchFamily="2" charset="2"/>
              <a:buChar char="q"/>
            </a:pPr>
            <a:r>
              <a:rPr lang="fr-BE" sz="3200" dirty="0" smtClean="0"/>
              <a:t>Oui</a:t>
            </a:r>
          </a:p>
          <a:p>
            <a:pPr lvl="5">
              <a:buFont typeface="Wingdings" panose="05000000000000000000" pitchFamily="2" charset="2"/>
              <a:buChar char="q"/>
            </a:pPr>
            <a:r>
              <a:rPr lang="fr-BE" sz="3200" dirty="0" smtClean="0"/>
              <a:t>Non</a:t>
            </a:r>
          </a:p>
        </p:txBody>
      </p:sp>
    </p:spTree>
    <p:extLst>
      <p:ext uri="{BB962C8B-B14F-4D97-AF65-F5344CB8AC3E}">
        <p14:creationId xmlns="" xmlns:p14="http://schemas.microsoft.com/office/powerpoint/2010/main" val="215325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BE" sz="3600" dirty="0">
                <a:solidFill>
                  <a:schemeClr val="accent1">
                    <a:lumMod val="75000"/>
                  </a:schemeClr>
                </a:solidFill>
              </a:rPr>
              <a:t>Réponse</a:t>
            </a:r>
            <a:r>
              <a:rPr lang="fr-BE" sz="3600" dirty="0" smtClean="0">
                <a:solidFill>
                  <a:schemeClr val="accent1">
                    <a:lumMod val="75000"/>
                  </a:schemeClr>
                </a:solidFill>
              </a:rPr>
              <a:t>: Non.</a:t>
            </a:r>
            <a:endParaRPr lang="fr-BE" sz="3600" dirty="0">
              <a:solidFill>
                <a:schemeClr val="accent1">
                  <a:lumMod val="75000"/>
                </a:schemeClr>
              </a:solidFill>
            </a:endParaRPr>
          </a:p>
        </p:txBody>
      </p:sp>
      <p:sp>
        <p:nvSpPr>
          <p:cNvPr id="3" name="Espace réservé du contenu 2"/>
          <p:cNvSpPr>
            <a:spLocks noGrp="1"/>
          </p:cNvSpPr>
          <p:nvPr>
            <p:ph idx="1"/>
          </p:nvPr>
        </p:nvSpPr>
        <p:spPr>
          <a:xfrm>
            <a:off x="1097280" y="1845733"/>
            <a:ext cx="10058400" cy="4324407"/>
          </a:xfrm>
        </p:spPr>
        <p:txBody>
          <a:bodyPr>
            <a:noAutofit/>
          </a:bodyPr>
          <a:lstStyle/>
          <a:p>
            <a:pPr lvl="0"/>
            <a:r>
              <a:rPr lang="fr-CA" b="1" dirty="0"/>
              <a:t>Les réfugiés sont des personnes qui fuient des conflits armés ou la </a:t>
            </a:r>
            <a:r>
              <a:rPr lang="fr-CA" b="1" dirty="0" smtClean="0"/>
              <a:t>persécution.</a:t>
            </a:r>
            <a:endParaRPr lang="fr-CA" b="1" dirty="0" smtClean="0"/>
          </a:p>
          <a:p>
            <a:pPr lvl="0"/>
            <a:r>
              <a:rPr lang="fr-CA" dirty="0" smtClean="0"/>
              <a:t>On </a:t>
            </a:r>
            <a:r>
              <a:rPr lang="fr-CA" dirty="0"/>
              <a:t>les reconnaît ainsi précisément parce </a:t>
            </a:r>
            <a:r>
              <a:rPr lang="fr-CA" dirty="0"/>
              <a:t>qu</a:t>
            </a:r>
            <a:r>
              <a:rPr lang="fr-BE" dirty="0"/>
              <a:t>’</a:t>
            </a:r>
            <a:r>
              <a:rPr lang="fr-CA" b="1" dirty="0"/>
              <a:t>il est dangereux pour eux de retourner dans leur pays </a:t>
            </a:r>
            <a:r>
              <a:rPr lang="fr-CA" dirty="0"/>
              <a:t>et qu’ils ont besoin d</a:t>
            </a:r>
            <a:r>
              <a:rPr lang="fr-BE" dirty="0"/>
              <a:t>’</a:t>
            </a:r>
            <a:r>
              <a:rPr lang="fr-CA" dirty="0"/>
              <a:t>un refuge ailleurs. </a:t>
            </a:r>
            <a:endParaRPr lang="fr-CA" dirty="0" smtClean="0"/>
          </a:p>
          <a:p>
            <a:pPr lvl="0"/>
            <a:r>
              <a:rPr lang="fr-CA" dirty="0" smtClean="0"/>
              <a:t>Refuser </a:t>
            </a:r>
            <a:r>
              <a:rPr lang="fr-CA" dirty="0"/>
              <a:t>l</a:t>
            </a:r>
            <a:r>
              <a:rPr lang="fr-BE" dirty="0"/>
              <a:t>’</a:t>
            </a:r>
            <a:r>
              <a:rPr lang="fr-CA" dirty="0"/>
              <a:t>asile à ces personnes aurait potentiellement des conséquences mortelles.</a:t>
            </a:r>
            <a:endParaRPr lang="fr-BE" dirty="0"/>
          </a:p>
          <a:p>
            <a:pPr lvl="0"/>
            <a:r>
              <a:rPr lang="fr-CA" dirty="0"/>
              <a:t>Le terme réfugié est défini dans la loi internationale et les réfugiés sont protégés par cette dernière. </a:t>
            </a:r>
            <a:endParaRPr lang="fr-CA" dirty="0" smtClean="0"/>
          </a:p>
          <a:p>
            <a:pPr lvl="0"/>
            <a:r>
              <a:rPr lang="fr-CA" dirty="0" smtClean="0"/>
              <a:t>Un </a:t>
            </a:r>
            <a:r>
              <a:rPr lang="fr-CA" dirty="0"/>
              <a:t>des principes les plus fondamentaux énoncés par la loi internationale est celui voulant que </a:t>
            </a:r>
            <a:r>
              <a:rPr lang="fr-CA" b="1" dirty="0"/>
              <a:t>les réfugiés ne doivent pas être expulsés ou renvoyés à une situation où leur vie et leur liberté seraient menacées</a:t>
            </a:r>
            <a:r>
              <a:rPr lang="fr-CA" dirty="0"/>
              <a:t>.</a:t>
            </a:r>
            <a:r>
              <a:rPr lang="fr-CA" b="1" dirty="0"/>
              <a:t> </a:t>
            </a:r>
            <a:endParaRPr lang="fr-BE" dirty="0"/>
          </a:p>
          <a:p>
            <a:endParaRPr lang="fr-BE" dirty="0"/>
          </a:p>
        </p:txBody>
      </p:sp>
    </p:spTree>
    <p:extLst>
      <p:ext uri="{BB962C8B-B14F-4D97-AF65-F5344CB8AC3E}">
        <p14:creationId xmlns="" xmlns:p14="http://schemas.microsoft.com/office/powerpoint/2010/main" val="12306236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smtClean="0">
                <a:solidFill>
                  <a:schemeClr val="accent1">
                    <a:lumMod val="75000"/>
                  </a:schemeClr>
                </a:solidFill>
              </a:rPr>
              <a:t>2. En Belgique, combien de demandes d’asile ont été introduites en 2014?</a:t>
            </a:r>
            <a:endParaRPr lang="fr-BE" dirty="0">
              <a:solidFill>
                <a:schemeClr val="accent1">
                  <a:lumMod val="75000"/>
                </a:schemeClr>
              </a:solidFill>
            </a:endParaRPr>
          </a:p>
        </p:txBody>
      </p:sp>
      <p:sp>
        <p:nvSpPr>
          <p:cNvPr id="3" name="Espace réservé du contenu 2"/>
          <p:cNvSpPr>
            <a:spLocks noGrp="1"/>
          </p:cNvSpPr>
          <p:nvPr>
            <p:ph idx="1"/>
          </p:nvPr>
        </p:nvSpPr>
        <p:spPr/>
        <p:txBody>
          <a:bodyPr>
            <a:normAutofit/>
          </a:bodyPr>
          <a:lstStyle/>
          <a:p>
            <a:pPr lvl="3" algn="ctr">
              <a:buFont typeface="Wingdings" panose="05000000000000000000" pitchFamily="2" charset="2"/>
              <a:buChar char="q"/>
            </a:pPr>
            <a:endParaRPr lang="fr-BE" sz="4800" dirty="0" smtClean="0"/>
          </a:p>
          <a:p>
            <a:pPr lvl="8" algn="just">
              <a:buFont typeface="Wingdings" panose="05000000000000000000" pitchFamily="2" charset="2"/>
              <a:buChar char="q"/>
            </a:pPr>
            <a:r>
              <a:rPr lang="fr-BE" sz="4800" dirty="0"/>
              <a:t>17 213</a:t>
            </a:r>
          </a:p>
          <a:p>
            <a:pPr lvl="8" algn="just">
              <a:buFont typeface="Wingdings" panose="05000000000000000000" pitchFamily="2" charset="2"/>
              <a:buChar char="q"/>
            </a:pPr>
            <a:r>
              <a:rPr lang="fr-BE" sz="4800" dirty="0" smtClean="0"/>
              <a:t>29 562</a:t>
            </a:r>
          </a:p>
          <a:p>
            <a:pPr lvl="8" algn="just">
              <a:buFont typeface="Wingdings" panose="05000000000000000000" pitchFamily="2" charset="2"/>
              <a:buChar char="q"/>
            </a:pPr>
            <a:r>
              <a:rPr lang="fr-BE" sz="4800" dirty="0" smtClean="0"/>
              <a:t>43 474</a:t>
            </a:r>
          </a:p>
        </p:txBody>
      </p:sp>
    </p:spTree>
    <p:extLst>
      <p:ext uri="{BB962C8B-B14F-4D97-AF65-F5344CB8AC3E}">
        <p14:creationId xmlns="" xmlns:p14="http://schemas.microsoft.com/office/powerpoint/2010/main" val="24354781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smtClean="0">
                <a:solidFill>
                  <a:schemeClr val="accent1">
                    <a:lumMod val="75000"/>
                  </a:schemeClr>
                </a:solidFill>
              </a:rPr>
              <a:t>Réponse: 17 213 demandes</a:t>
            </a:r>
            <a:endParaRPr lang="fr-BE" sz="8000" dirty="0">
              <a:solidFill>
                <a:schemeClr val="accent1">
                  <a:lumMod val="75000"/>
                </a:schemeClr>
              </a:solidFill>
            </a:endParaRPr>
          </a:p>
        </p:txBody>
      </p:sp>
      <p:sp>
        <p:nvSpPr>
          <p:cNvPr id="3" name="Espace réservé du contenu 2"/>
          <p:cNvSpPr>
            <a:spLocks noGrp="1"/>
          </p:cNvSpPr>
          <p:nvPr>
            <p:ph idx="1"/>
          </p:nvPr>
        </p:nvSpPr>
        <p:spPr>
          <a:xfrm>
            <a:off x="1097280" y="1845733"/>
            <a:ext cx="10058400" cy="4324407"/>
          </a:xfrm>
        </p:spPr>
        <p:txBody>
          <a:bodyPr>
            <a:noAutofit/>
          </a:bodyPr>
          <a:lstStyle/>
          <a:p>
            <a:pPr marL="566928" lvl="3" indent="0">
              <a:buNone/>
            </a:pPr>
            <a:r>
              <a:rPr lang="fr-BE" sz="2400" dirty="0" smtClean="0"/>
              <a:t>Parmi celles-ci, 6 146 ont été acceptées. </a:t>
            </a:r>
            <a:endParaRPr lang="fr-BE" sz="2400" dirty="0"/>
          </a:p>
        </p:txBody>
      </p:sp>
    </p:spTree>
    <p:extLst>
      <p:ext uri="{BB962C8B-B14F-4D97-AF65-F5344CB8AC3E}">
        <p14:creationId xmlns="" xmlns:p14="http://schemas.microsoft.com/office/powerpoint/2010/main" val="10215476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smtClean="0">
                <a:solidFill>
                  <a:schemeClr val="accent1">
                    <a:lumMod val="75000"/>
                  </a:schemeClr>
                </a:solidFill>
              </a:rPr>
              <a:t>3. Que veulent dire les </a:t>
            </a:r>
            <a:r>
              <a:rPr lang="fr-BE" smtClean="0">
                <a:solidFill>
                  <a:schemeClr val="accent1">
                    <a:lumMod val="75000"/>
                  </a:schemeClr>
                </a:solidFill>
              </a:rPr>
              <a:t>initiales </a:t>
            </a:r>
            <a:r>
              <a:rPr lang="fr-BE" smtClean="0">
                <a:solidFill>
                  <a:schemeClr val="accent1">
                    <a:lumMod val="75000"/>
                  </a:schemeClr>
                </a:solidFill>
              </a:rPr>
              <a:t>I.L.A?</a:t>
            </a:r>
            <a:endParaRPr lang="fr-BE" dirty="0">
              <a:solidFill>
                <a:schemeClr val="accent1">
                  <a:lumMod val="75000"/>
                </a:schemeClr>
              </a:solidFill>
            </a:endParaRPr>
          </a:p>
        </p:txBody>
      </p:sp>
      <p:sp>
        <p:nvSpPr>
          <p:cNvPr id="3" name="Espace réservé du contenu 2"/>
          <p:cNvSpPr>
            <a:spLocks noGrp="1"/>
          </p:cNvSpPr>
          <p:nvPr>
            <p:ph idx="1"/>
          </p:nvPr>
        </p:nvSpPr>
        <p:spPr/>
        <p:txBody>
          <a:bodyPr>
            <a:normAutofit/>
          </a:bodyPr>
          <a:lstStyle/>
          <a:p>
            <a:pPr lvl="3" algn="ctr">
              <a:buFont typeface="Wingdings" panose="05000000000000000000" pitchFamily="2" charset="2"/>
              <a:buChar char="q"/>
            </a:pPr>
            <a:endParaRPr lang="fr-BE" sz="4800" dirty="0" smtClean="0"/>
          </a:p>
          <a:p>
            <a:pPr lvl="8" algn="just">
              <a:buFont typeface="Wingdings" panose="05000000000000000000" pitchFamily="2" charset="2"/>
              <a:buChar char="q"/>
            </a:pPr>
            <a:r>
              <a:rPr lang="fr-BE" sz="4800" dirty="0" smtClean="0"/>
              <a:t>Institut Liberté </a:t>
            </a:r>
            <a:r>
              <a:rPr lang="fr-BE" sz="4800" dirty="0"/>
              <a:t>A</a:t>
            </a:r>
            <a:r>
              <a:rPr lang="fr-BE" sz="4800" dirty="0" smtClean="0"/>
              <a:t>patrides</a:t>
            </a:r>
            <a:endParaRPr lang="fr-BE" sz="4800" dirty="0"/>
          </a:p>
          <a:p>
            <a:pPr lvl="8" algn="just">
              <a:buFont typeface="Wingdings" panose="05000000000000000000" pitchFamily="2" charset="2"/>
              <a:buChar char="q"/>
            </a:pPr>
            <a:r>
              <a:rPr lang="fr-BE" sz="4800" dirty="0" smtClean="0"/>
              <a:t>Insertion Logement d’Accueil</a:t>
            </a:r>
          </a:p>
          <a:p>
            <a:pPr lvl="8" algn="just">
              <a:buFont typeface="Wingdings" panose="05000000000000000000" pitchFamily="2" charset="2"/>
              <a:buChar char="q"/>
            </a:pPr>
            <a:r>
              <a:rPr lang="fr-BE" sz="4800" dirty="0" smtClean="0"/>
              <a:t>Initiative Locale d’Accueil</a:t>
            </a:r>
          </a:p>
        </p:txBody>
      </p:sp>
    </p:spTree>
    <p:extLst>
      <p:ext uri="{BB962C8B-B14F-4D97-AF65-F5344CB8AC3E}">
        <p14:creationId xmlns="" xmlns:p14="http://schemas.microsoft.com/office/powerpoint/2010/main" val="2530442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BE" dirty="0">
                <a:solidFill>
                  <a:schemeClr val="accent1">
                    <a:lumMod val="75000"/>
                  </a:schemeClr>
                </a:solidFill>
              </a:rPr>
              <a:t>Réponse: Initiative Locale </a:t>
            </a:r>
            <a:r>
              <a:rPr lang="fr-BE" dirty="0" smtClean="0">
                <a:solidFill>
                  <a:schemeClr val="accent1">
                    <a:lumMod val="75000"/>
                  </a:schemeClr>
                </a:solidFill>
              </a:rPr>
              <a:t>d’Accueil</a:t>
            </a:r>
            <a:endParaRPr lang="fr-BE" sz="8000" dirty="0">
              <a:solidFill>
                <a:schemeClr val="accent1">
                  <a:lumMod val="75000"/>
                </a:schemeClr>
              </a:solidFill>
            </a:endParaRPr>
          </a:p>
        </p:txBody>
      </p:sp>
      <p:sp>
        <p:nvSpPr>
          <p:cNvPr id="3" name="Espace réservé du contenu 2"/>
          <p:cNvSpPr>
            <a:spLocks noGrp="1"/>
          </p:cNvSpPr>
          <p:nvPr>
            <p:ph idx="1"/>
          </p:nvPr>
        </p:nvSpPr>
        <p:spPr>
          <a:xfrm>
            <a:off x="1097280" y="1845733"/>
            <a:ext cx="10058400" cy="4324407"/>
          </a:xfrm>
        </p:spPr>
        <p:txBody>
          <a:bodyPr>
            <a:noAutofit/>
          </a:bodyPr>
          <a:lstStyle/>
          <a:p>
            <a:r>
              <a:rPr lang="fr-BE" dirty="0"/>
              <a:t>Organisées par le CPAS mais subventionnées par l’Agence </a:t>
            </a:r>
            <a:r>
              <a:rPr lang="fr-BE" dirty="0" smtClean="0"/>
              <a:t>fédérale </a:t>
            </a:r>
            <a:r>
              <a:rPr lang="fr-BE" dirty="0"/>
              <a:t>de l’accueil des demandeurs d’asile FEDASIL, elles sont le premier point d’ancrage pour le demandeur d’asile qui, une fois sa demande introduite, se voit attribuer un code 207 (lieu obligatoire d’inscription).</a:t>
            </a:r>
          </a:p>
          <a:p>
            <a:r>
              <a:rPr lang="fr-BE" dirty="0"/>
              <a:t/>
            </a:r>
            <a:br>
              <a:rPr lang="fr-BE" dirty="0"/>
            </a:br>
            <a:r>
              <a:rPr lang="fr-BE" dirty="0"/>
              <a:t>Une « ILA » est la plupart du temps un logement privé meublé doté des équipements indispensables afin que les demandeurs d’asile puissent subvenir à leurs besoins quotidiens. </a:t>
            </a:r>
            <a:br>
              <a:rPr lang="fr-BE" dirty="0"/>
            </a:br>
            <a:endParaRPr lang="fr-BE" dirty="0"/>
          </a:p>
          <a:p>
            <a:r>
              <a:rPr lang="fr-BE" dirty="0"/>
              <a:t>Une équipe de </a:t>
            </a:r>
            <a:r>
              <a:rPr lang="fr-BE" dirty="0" smtClean="0"/>
              <a:t>travailleurs </a:t>
            </a:r>
            <a:r>
              <a:rPr lang="fr-BE" dirty="0"/>
              <a:t>sociaux est chargée du suivi des familles, et ce à plusieurs niveaux : </a:t>
            </a:r>
            <a:r>
              <a:rPr lang="fr-BE" dirty="0" smtClean="0"/>
              <a:t>social</a:t>
            </a:r>
            <a:r>
              <a:rPr lang="fr-BE" dirty="0"/>
              <a:t>, familial, culturel, médical, psychologique, administratif et juridique</a:t>
            </a:r>
            <a:r>
              <a:rPr lang="fr-BE" dirty="0" smtClean="0"/>
              <a:t>.</a:t>
            </a:r>
          </a:p>
        </p:txBody>
      </p:sp>
    </p:spTree>
    <p:extLst>
      <p:ext uri="{BB962C8B-B14F-4D97-AF65-F5344CB8AC3E}">
        <p14:creationId xmlns="" xmlns:p14="http://schemas.microsoft.com/office/powerpoint/2010/main" val="40858465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smtClean="0">
                <a:solidFill>
                  <a:schemeClr val="accent1">
                    <a:lumMod val="75000"/>
                  </a:schemeClr>
                </a:solidFill>
              </a:rPr>
              <a:t>4. Que concerne la Convention de Genève?</a:t>
            </a:r>
            <a:endParaRPr lang="fr-BE" dirty="0">
              <a:solidFill>
                <a:schemeClr val="accent1">
                  <a:lumMod val="75000"/>
                </a:schemeClr>
              </a:solidFill>
            </a:endParaRPr>
          </a:p>
        </p:txBody>
      </p:sp>
      <p:sp>
        <p:nvSpPr>
          <p:cNvPr id="3" name="Espace réservé du contenu 2"/>
          <p:cNvSpPr>
            <a:spLocks noGrp="1"/>
          </p:cNvSpPr>
          <p:nvPr>
            <p:ph idx="1"/>
          </p:nvPr>
        </p:nvSpPr>
        <p:spPr/>
        <p:txBody>
          <a:bodyPr>
            <a:normAutofit/>
          </a:bodyPr>
          <a:lstStyle/>
          <a:p>
            <a:pPr lvl="3" algn="ctr">
              <a:buFont typeface="Wingdings" panose="05000000000000000000" pitchFamily="2" charset="2"/>
              <a:buChar char="q"/>
            </a:pPr>
            <a:endParaRPr lang="fr-BE" sz="4800" dirty="0" smtClean="0"/>
          </a:p>
          <a:p>
            <a:pPr lvl="8" algn="just">
              <a:buFont typeface="Wingdings" panose="05000000000000000000" pitchFamily="2" charset="2"/>
              <a:buChar char="q"/>
            </a:pPr>
            <a:r>
              <a:rPr lang="fr-BE" sz="4800" dirty="0" smtClean="0"/>
              <a:t>Le droit suisse </a:t>
            </a:r>
            <a:endParaRPr lang="fr-BE" sz="4800" dirty="0"/>
          </a:p>
          <a:p>
            <a:pPr lvl="8" algn="just">
              <a:buFont typeface="Wingdings" panose="05000000000000000000" pitchFamily="2" charset="2"/>
              <a:buChar char="q"/>
            </a:pPr>
            <a:r>
              <a:rPr lang="fr-BE" sz="4800" dirty="0" smtClean="0"/>
              <a:t>Le statut des réfugiés</a:t>
            </a:r>
          </a:p>
          <a:p>
            <a:pPr lvl="8" algn="just">
              <a:buFont typeface="Wingdings" panose="05000000000000000000" pitchFamily="2" charset="2"/>
              <a:buChar char="q"/>
            </a:pPr>
            <a:r>
              <a:rPr lang="fr-BE" sz="4800" dirty="0" smtClean="0"/>
              <a:t>La fermeture des frontières</a:t>
            </a:r>
          </a:p>
        </p:txBody>
      </p:sp>
    </p:spTree>
    <p:extLst>
      <p:ext uri="{BB962C8B-B14F-4D97-AF65-F5344CB8AC3E}">
        <p14:creationId xmlns="" xmlns:p14="http://schemas.microsoft.com/office/powerpoint/2010/main" val="42555810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BE" dirty="0">
                <a:solidFill>
                  <a:schemeClr val="accent1">
                    <a:lumMod val="75000"/>
                  </a:schemeClr>
                </a:solidFill>
              </a:rPr>
              <a:t>Réponse: </a:t>
            </a:r>
            <a:r>
              <a:rPr lang="fr-BE" dirty="0" smtClean="0">
                <a:solidFill>
                  <a:schemeClr val="accent1">
                    <a:lumMod val="75000"/>
                  </a:schemeClr>
                </a:solidFill>
              </a:rPr>
              <a:t>Le statut des réfugiés</a:t>
            </a:r>
            <a:endParaRPr lang="fr-BE" sz="8000" dirty="0">
              <a:solidFill>
                <a:schemeClr val="accent1">
                  <a:lumMod val="75000"/>
                </a:schemeClr>
              </a:solidFill>
            </a:endParaRPr>
          </a:p>
        </p:txBody>
      </p:sp>
      <p:sp>
        <p:nvSpPr>
          <p:cNvPr id="3" name="Espace réservé du contenu 2"/>
          <p:cNvSpPr>
            <a:spLocks noGrp="1"/>
          </p:cNvSpPr>
          <p:nvPr>
            <p:ph idx="1"/>
          </p:nvPr>
        </p:nvSpPr>
        <p:spPr>
          <a:xfrm>
            <a:off x="1097280" y="1845733"/>
            <a:ext cx="10058400" cy="4324407"/>
          </a:xfrm>
        </p:spPr>
        <p:txBody>
          <a:bodyPr>
            <a:noAutofit/>
          </a:bodyPr>
          <a:lstStyle/>
          <a:p>
            <a:r>
              <a:rPr lang="fr-BE" sz="2400" dirty="0"/>
              <a:t>La Convention de Genève </a:t>
            </a:r>
            <a:r>
              <a:rPr lang="fr-BE" sz="2400" dirty="0" smtClean="0"/>
              <a:t>date </a:t>
            </a:r>
            <a:r>
              <a:rPr lang="fr-BE" sz="2400" dirty="0"/>
              <a:t>de </a:t>
            </a:r>
            <a:r>
              <a:rPr lang="fr-BE" sz="2400" b="1" dirty="0"/>
              <a:t>1951</a:t>
            </a:r>
            <a:r>
              <a:rPr lang="fr-BE" sz="2400" dirty="0"/>
              <a:t> </a:t>
            </a:r>
            <a:r>
              <a:rPr lang="fr-BE" sz="2400" dirty="0" smtClean="0"/>
              <a:t>et est relative </a:t>
            </a:r>
            <a:r>
              <a:rPr lang="fr-BE" sz="2400" dirty="0"/>
              <a:t>au statut des </a:t>
            </a:r>
            <a:r>
              <a:rPr lang="fr-BE" sz="2400" dirty="0" smtClean="0"/>
              <a:t>réfugiés.</a:t>
            </a:r>
          </a:p>
          <a:p>
            <a:r>
              <a:rPr lang="fr-BE" sz="2400" dirty="0" smtClean="0"/>
              <a:t>Elle </a:t>
            </a:r>
            <a:r>
              <a:rPr lang="fr-BE" sz="2400" dirty="0"/>
              <a:t>constitue le document-clé dans la définition du réfugié, ses droits et les obligations légales des </a:t>
            </a:r>
            <a:r>
              <a:rPr lang="fr-BE" sz="2400" dirty="0" smtClean="0"/>
              <a:t>Etats</a:t>
            </a:r>
            <a:r>
              <a:rPr lang="fr-BE" sz="2400" dirty="0"/>
              <a:t>. </a:t>
            </a:r>
            <a:endParaRPr lang="fr-BE" sz="2400" dirty="0" smtClean="0"/>
          </a:p>
          <a:p>
            <a:r>
              <a:rPr lang="fr-BE" sz="2400" dirty="0" smtClean="0"/>
              <a:t>Un</a:t>
            </a:r>
            <a:r>
              <a:rPr lang="fr-BE" sz="2400" dirty="0"/>
              <a:t> </a:t>
            </a:r>
            <a:r>
              <a:rPr lang="fr-BE" sz="2400" b="1" dirty="0"/>
              <a:t>réfugié</a:t>
            </a:r>
            <a:r>
              <a:rPr lang="fr-BE" sz="2400" dirty="0"/>
              <a:t> est une personne qui se trouve hors du pays dont elle a la nationalité ou dans lequel elle a sa résidence habituelle ; qui craint avec raison d’être persécutée du fait de sa "race", de sa religion, de sa nationalité, de son appartenance à un certain groupe social ou de ses opinions politiques, et qui ne peut ou ne veut se réclamer de la protection de ce pays ou y retourner en raison de ladite </a:t>
            </a:r>
            <a:r>
              <a:rPr lang="fr-BE" sz="2400" dirty="0" smtClean="0"/>
              <a:t>crainte.</a:t>
            </a:r>
          </a:p>
          <a:p>
            <a:r>
              <a:rPr lang="fr-BE" sz="2400" dirty="0" smtClean="0"/>
              <a:t>Le droit international, via la convention de Genève, protège le réfugié.</a:t>
            </a:r>
            <a:endParaRPr lang="fr-BE" sz="2400" dirty="0"/>
          </a:p>
        </p:txBody>
      </p:sp>
    </p:spTree>
    <p:extLst>
      <p:ext uri="{BB962C8B-B14F-4D97-AF65-F5344CB8AC3E}">
        <p14:creationId xmlns="" xmlns:p14="http://schemas.microsoft.com/office/powerpoint/2010/main" val="2922418174"/>
      </p:ext>
    </p:extLst>
  </p:cSld>
  <p:clrMapOvr>
    <a:masterClrMapping/>
  </p:clrMapOvr>
</p:sld>
</file>

<file path=ppt/theme/theme1.xml><?xml version="1.0" encoding="utf-8"?>
<a:theme xmlns:a="http://schemas.openxmlformats.org/drawingml/2006/main" name="Rétrospective">
  <a:themeElements>
    <a:clrScheme name="Rétrospectiv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étrospectiv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étrospective">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388</TotalTime>
  <Words>1384</Words>
  <Application>Microsoft Office PowerPoint</Application>
  <PresentationFormat>Personnalisé</PresentationFormat>
  <Paragraphs>148</Paragraphs>
  <Slides>31</Slides>
  <Notes>0</Notes>
  <HiddenSlides>0</HiddenSlides>
  <MMClips>0</MMClips>
  <ScaleCrop>false</ScaleCrop>
  <HeadingPairs>
    <vt:vector size="4" baseType="variant">
      <vt:variant>
        <vt:lpstr>Thème</vt:lpstr>
      </vt:variant>
      <vt:variant>
        <vt:i4>1</vt:i4>
      </vt:variant>
      <vt:variant>
        <vt:lpstr>Titres des diapositives</vt:lpstr>
      </vt:variant>
      <vt:variant>
        <vt:i4>31</vt:i4>
      </vt:variant>
    </vt:vector>
  </HeadingPairs>
  <TitlesOfParts>
    <vt:vector size="32" baseType="lpstr">
      <vt:lpstr>Rétrospective</vt:lpstr>
      <vt:lpstr>Accueil des demandeurs d’asile</vt:lpstr>
      <vt:lpstr>1. En Belgique, quelle est la nationalité étrangère la plus importante?</vt:lpstr>
      <vt:lpstr>Réponse: la nationalité italienne </vt:lpstr>
      <vt:lpstr>2. En Belgique, combien de demandes d’asile ont été introduites en 2014?</vt:lpstr>
      <vt:lpstr>Réponse: 17 213 demandes</vt:lpstr>
      <vt:lpstr>3. Que veulent dire les initiales I.L.A?</vt:lpstr>
      <vt:lpstr>Réponse: Initiative Locale d’Accueil</vt:lpstr>
      <vt:lpstr>4. Que concerne la Convention de Genève?</vt:lpstr>
      <vt:lpstr>Réponse: Le statut des réfugiés</vt:lpstr>
      <vt:lpstr>5. Que veulent dire les initiales CGRA?</vt:lpstr>
      <vt:lpstr>Réponse: Commissariat Général aux Réfugiés et aux Apatrides</vt:lpstr>
      <vt:lpstr>6. Que veulent dire les initiales HCR?</vt:lpstr>
      <vt:lpstr>Réponse: Haut Commissariat aux Réfugiés</vt:lpstr>
      <vt:lpstr>7. A votre avis, combien de réfugiés y a-t-il dans le monde en 2015?</vt:lpstr>
      <vt:lpstr>Réponse: Entre 50 et 60 millions</vt:lpstr>
      <vt:lpstr>8. A votre avis, combien de demandes d’asile ont été introduites en Europe en 2014?</vt:lpstr>
      <vt:lpstr>Réponse: 626 000 demandes introduites</vt:lpstr>
      <vt:lpstr>9. Combien de Belges vivaient à l’étranger en 2012?</vt:lpstr>
      <vt:lpstr>Réponse: 560 000</vt:lpstr>
      <vt:lpstr>10. L’espace Schengen c’est…?</vt:lpstr>
      <vt:lpstr>Réponse: La suppression des contrôles aux frontières intérieures de l’Union européenne.</vt:lpstr>
      <vt:lpstr>11. Qu’est-ce que le règlement de Dublin?</vt:lpstr>
      <vt:lpstr>Réponse: Accord définissant quel  État membre est responsable de l'examen d'une demande d'asile.</vt:lpstr>
      <vt:lpstr>12. Qu’est-ce que l’agence Frontex?</vt:lpstr>
      <vt:lpstr>Réponse: Dispositif de contrôle et de surveillance des frontières extérieures de l’Union européenne.</vt:lpstr>
      <vt:lpstr>13. Les personnes en attente d’une réponse de demande d’asile ont-elles le droit de travailler?</vt:lpstr>
      <vt:lpstr>Réponse: Non.</vt:lpstr>
      <vt:lpstr>14. Quel montant les demandeurs d’asile logés par Fedasil reçoivent-ils de l’Etat?</vt:lpstr>
      <vt:lpstr>Réponse: 1 euro par jour.</vt:lpstr>
      <vt:lpstr>15. Un pays européen a-t-il le droit de renvoyer chez lui un réfugié?</vt:lpstr>
      <vt:lpstr>Réponse: Non.</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Accueil des demandeurs d’asile</dc:title>
  <dc:creator>EP Namur</dc:creator>
  <cp:lastModifiedBy>EP</cp:lastModifiedBy>
  <cp:revision>18</cp:revision>
  <cp:lastPrinted>2015-10-05T12:52:06Z</cp:lastPrinted>
  <dcterms:created xsi:type="dcterms:W3CDTF">2015-10-02T13:42:08Z</dcterms:created>
  <dcterms:modified xsi:type="dcterms:W3CDTF">2016-01-21T14:02:55Z</dcterms:modified>
</cp:coreProperties>
</file>